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27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397" autoAdjust="0"/>
  </p:normalViewPr>
  <p:slideViewPr>
    <p:cSldViewPr snapToObjects="1">
      <p:cViewPr>
        <p:scale>
          <a:sx n="107" d="100"/>
          <a:sy n="107" d="100"/>
        </p:scale>
        <p:origin x="-1050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1301652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</a:t>
            </a:r>
            <a:r>
              <a:rPr lang="nl-NL" sz="2400" b="1" dirty="0" smtClean="0">
                <a:latin typeface="Arial Black" pitchFamily="34" charset="0"/>
              </a:rPr>
              <a:t> VMBO-T/HAVO </a:t>
            </a:r>
            <a:r>
              <a:rPr lang="nl-NL" sz="2400" b="1" dirty="0">
                <a:latin typeface="Arial Black" pitchFamily="34" charset="0"/>
              </a:rPr>
              <a:t>deel </a:t>
            </a:r>
            <a:r>
              <a:rPr lang="nl-NL" sz="2400" b="1" dirty="0" smtClean="0">
                <a:latin typeface="Arial Black" pitchFamily="34" charset="0"/>
              </a:rPr>
              <a:t>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</a:t>
            </a:r>
            <a:r>
              <a:rPr lang="nl-NL" sz="2400" b="1" dirty="0" smtClean="0">
                <a:latin typeface="Arial Black" pitchFamily="34" charset="0"/>
              </a:rPr>
              <a:t>.3 </a:t>
            </a:r>
            <a:r>
              <a:rPr lang="nl-NL" sz="2400" dirty="0" smtClean="0">
                <a:latin typeface="+mn-lt"/>
              </a:rPr>
              <a:t>Driehoeken tekenen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Twee 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zijden</a:t>
            </a: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 en de 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hoek</a:t>
            </a: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ertussen</a:t>
            </a: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gegeven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  <p:sp>
        <p:nvSpPr>
          <p:cNvPr id="3" name="Rectangle 4"/>
          <p:cNvSpPr/>
          <p:nvPr/>
        </p:nvSpPr>
        <p:spPr>
          <a:xfrm>
            <a:off x="6054180" y="4293096"/>
            <a:ext cx="1398140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VMBO-T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41"/>
          <p:cNvGrpSpPr/>
          <p:nvPr/>
        </p:nvGrpSpPr>
        <p:grpSpPr>
          <a:xfrm>
            <a:off x="4823377" y="1535411"/>
            <a:ext cx="4351592" cy="5308064"/>
            <a:chOff x="467544" y="4013448"/>
            <a:chExt cx="8421291" cy="1575792"/>
          </a:xfrm>
        </p:grpSpPr>
        <p:grpSp>
          <p:nvGrpSpPr>
            <p:cNvPr id="48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50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51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49" name="Straight Connector 43"/>
            <p:cNvCxnSpPr/>
            <p:nvPr/>
          </p:nvCxnSpPr>
          <p:spPr>
            <a:xfrm>
              <a:off x="1713657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Oval 46"/>
          <p:cNvSpPr>
            <a:spLocks noChangeAspect="1"/>
          </p:cNvSpPr>
          <p:nvPr/>
        </p:nvSpPr>
        <p:spPr>
          <a:xfrm>
            <a:off x="5068127" y="2554879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3" name="Oval 47"/>
          <p:cNvSpPr>
            <a:spLocks noChangeAspect="1"/>
          </p:cNvSpPr>
          <p:nvPr/>
        </p:nvSpPr>
        <p:spPr>
          <a:xfrm>
            <a:off x="5068127" y="353525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4" name="Oval 49"/>
          <p:cNvSpPr>
            <a:spLocks noChangeAspect="1"/>
          </p:cNvSpPr>
          <p:nvPr/>
        </p:nvSpPr>
        <p:spPr>
          <a:xfrm>
            <a:off x="5077652" y="4471326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5" name="Oval 50"/>
          <p:cNvSpPr>
            <a:spLocks noChangeAspect="1"/>
          </p:cNvSpPr>
          <p:nvPr/>
        </p:nvSpPr>
        <p:spPr>
          <a:xfrm>
            <a:off x="5073492" y="541165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Arc 25"/>
          <p:cNvSpPr/>
          <p:nvPr/>
        </p:nvSpPr>
        <p:spPr>
          <a:xfrm rot="15522467">
            <a:off x="6952468" y="5913286"/>
            <a:ext cx="301610" cy="299623"/>
          </a:xfrm>
          <a:prstGeom prst="arc">
            <a:avLst>
              <a:gd name="adj1" fmla="val 16210522"/>
              <a:gd name="adj2" fmla="val 220343"/>
            </a:avLst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xtBox 5"/>
          <p:cNvSpPr txBox="1"/>
          <p:nvPr/>
        </p:nvSpPr>
        <p:spPr>
          <a:xfrm>
            <a:off x="7998319" y="3419708"/>
            <a:ext cx="588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Lucida Handwriting" panose="03010101010101010101" pitchFamily="66" charset="0"/>
              </a:rPr>
              <a:t>72°</a:t>
            </a:r>
            <a:endParaRPr lang="nl-NL" dirty="0">
              <a:latin typeface="Lucida Handwriting" panose="03010101010101010101" pitchFamily="66" charset="0"/>
            </a:endParaRPr>
          </a:p>
        </p:txBody>
      </p:sp>
      <p:sp>
        <p:nvSpPr>
          <p:cNvPr id="15" name="Arc 14"/>
          <p:cNvSpPr/>
          <p:nvPr/>
        </p:nvSpPr>
        <p:spPr>
          <a:xfrm rot="15522467">
            <a:off x="8393952" y="3671423"/>
            <a:ext cx="307858" cy="236093"/>
          </a:xfrm>
          <a:prstGeom prst="arc">
            <a:avLst>
              <a:gd name="adj1" fmla="val 16532677"/>
              <a:gd name="adj2" fmla="val 220343"/>
            </a:avLst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Noordhoff"/>
          <p:cNvSpPr txBox="1"/>
          <p:nvPr/>
        </p:nvSpPr>
        <p:spPr>
          <a:xfrm>
            <a:off x="7103274" y="105273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42983" y="1066428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51036" y="95249"/>
            <a:ext cx="858572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2600" b="1" dirty="0" smtClean="0">
                <a:latin typeface="Eurostile"/>
              </a:rPr>
              <a:t>Twee zijden en de hoek ertussen gegeven</a:t>
            </a:r>
            <a:endParaRPr lang="nl-NL" sz="2600" b="1" dirty="0">
              <a:latin typeface="Eurostile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51036" y="587692"/>
                <a:ext cx="6277552" cy="11079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i="1" dirty="0" smtClean="0"/>
                  <a:t>Opgave</a:t>
                </a:r>
              </a:p>
              <a:p>
                <a:r>
                  <a:rPr lang="en-US" sz="2200" dirty="0" smtClean="0"/>
                  <a:t>Van</a:t>
                </a:r>
                <a14:m>
                  <m:oMath xmlns:m="http://schemas.openxmlformats.org/officeDocument/2006/math">
                    <m:r>
                      <a:rPr lang="en-US" sz="22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200" i="1">
                        <a:latin typeface="Cambria Math"/>
                        <a:ea typeface="Cambria Math"/>
                      </a:rPr>
                      <m:t>△</m:t>
                    </m:r>
                  </m:oMath>
                </a14:m>
                <a:r>
                  <a:rPr lang="nl-NL" sz="2200" i="1" dirty="0" smtClean="0"/>
                  <a:t>KLM </a:t>
                </a:r>
                <a:r>
                  <a:rPr lang="nl-NL" sz="2200" dirty="0" smtClean="0"/>
                  <a:t>is </a:t>
                </a:r>
                <a:r>
                  <a:rPr lang="nl-NL" sz="2200" i="1" dirty="0" smtClean="0"/>
                  <a:t>KL</a:t>
                </a:r>
                <a:r>
                  <a:rPr lang="nl-NL" sz="2200" dirty="0" smtClean="0"/>
                  <a:t> = 3 cm, </a:t>
                </a:r>
                <a:r>
                  <a:rPr lang="nl-NL" sz="2200" i="1" dirty="0" smtClean="0"/>
                  <a:t>LM</a:t>
                </a:r>
                <a:r>
                  <a:rPr lang="nl-NL" sz="2200" dirty="0" smtClean="0"/>
                  <a:t> = 4 cm en </a:t>
                </a:r>
                <a14:m>
                  <m:oMath xmlns:m="http://schemas.openxmlformats.org/officeDocument/2006/math">
                    <m:r>
                      <a:rPr lang="nl-NL" sz="2200" i="1" smtClean="0"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i="1" dirty="0" smtClean="0"/>
                  <a:t>L</a:t>
                </a:r>
                <a:r>
                  <a:rPr lang="nl-NL" sz="2200" dirty="0" smtClean="0"/>
                  <a:t> = 72°.</a:t>
                </a:r>
              </a:p>
              <a:p>
                <a:r>
                  <a:rPr lang="nl-NL" sz="2200" dirty="0" smtClean="0"/>
                  <a:t>Teken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  <a:ea typeface="Cambria Math"/>
                      </a:rPr>
                      <m:t>△</m:t>
                    </m:r>
                  </m:oMath>
                </a14:m>
                <a:r>
                  <a:rPr lang="nl-NL" sz="2200" i="1" dirty="0" smtClean="0"/>
                  <a:t>KLM </a:t>
                </a:r>
                <a:r>
                  <a:rPr lang="nl-NL" sz="2200" dirty="0" smtClean="0"/>
                  <a:t>op ware grootte.</a:t>
                </a:r>
                <a:r>
                  <a:rPr lang="nl-NL" sz="2200" i="1" dirty="0" smtClean="0"/>
                  <a:t> </a:t>
                </a:r>
                <a:endParaRPr lang="nl-NL" sz="2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036" y="587692"/>
                <a:ext cx="6277552" cy="1107996"/>
              </a:xfrm>
              <a:prstGeom prst="rect">
                <a:avLst/>
              </a:prstGeom>
              <a:blipFill rotWithShape="1">
                <a:blip r:embed="rId4"/>
                <a:stretch>
                  <a:fillRect l="-1263" t="-2747" r="-389" b="-1044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"/>
          <p:cNvSpPr txBox="1"/>
          <p:nvPr/>
        </p:nvSpPr>
        <p:spPr>
          <a:xfrm>
            <a:off x="7947278" y="1844824"/>
            <a:ext cx="473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Lucida Handwriting" panose="03010101010101010101" pitchFamily="66" charset="0"/>
                <a:ea typeface="Adobe Gothic Std B" pitchFamily="34" charset="-128"/>
              </a:rPr>
              <a:t>M</a:t>
            </a:r>
            <a:endParaRPr lang="nl-NL" sz="2400" i="1" dirty="0">
              <a:latin typeface="Lucida Handwriting" panose="03010101010101010101" pitchFamily="66" charset="0"/>
              <a:ea typeface="Adobe Gothic Std B" pitchFamily="34" charset="-128"/>
            </a:endParaRPr>
          </a:p>
        </p:txBody>
      </p:sp>
      <p:sp>
        <p:nvSpPr>
          <p:cNvPr id="9" name="B"/>
          <p:cNvSpPr txBox="1"/>
          <p:nvPr/>
        </p:nvSpPr>
        <p:spPr>
          <a:xfrm>
            <a:off x="8536292" y="3615407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Lucida Handwriting" panose="03010101010101010101" pitchFamily="66" charset="0"/>
                <a:ea typeface="Adobe Gothic Std B" pitchFamily="34" charset="-128"/>
              </a:rPr>
              <a:t>L</a:t>
            </a:r>
            <a:endParaRPr lang="nl-NL" sz="2400" i="1" dirty="0">
              <a:latin typeface="Lucida Handwriting" panose="03010101010101010101" pitchFamily="66" charset="0"/>
              <a:ea typeface="Adobe Gothic Std B" pitchFamily="34" charset="-128"/>
            </a:endParaRPr>
          </a:p>
        </p:txBody>
      </p:sp>
      <p:sp>
        <p:nvSpPr>
          <p:cNvPr id="10" name="A"/>
          <p:cNvSpPr txBox="1"/>
          <p:nvPr/>
        </p:nvSpPr>
        <p:spPr>
          <a:xfrm>
            <a:off x="6793027" y="3604374"/>
            <a:ext cx="41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Lucida Handwriting" panose="03010101010101010101" pitchFamily="66" charset="0"/>
                <a:ea typeface="Adobe Gothic Std B" pitchFamily="34" charset="-128"/>
              </a:rPr>
              <a:t>K</a:t>
            </a:r>
            <a:endParaRPr lang="nl-NL" sz="2400" i="1" dirty="0">
              <a:latin typeface="Lucida Handwriting" panose="03010101010101010101" pitchFamily="66" charset="0"/>
              <a:ea typeface="Adobe Gothic Std B" pitchFamily="34" charset="-128"/>
            </a:endParaRPr>
          </a:p>
        </p:txBody>
      </p:sp>
      <p:sp>
        <p:nvSpPr>
          <p:cNvPr id="11" name="1,5cm"/>
          <p:cNvSpPr txBox="1"/>
          <p:nvPr/>
        </p:nvSpPr>
        <p:spPr>
          <a:xfrm>
            <a:off x="7490764" y="3778868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Handwriting" panose="03010101010101010101" pitchFamily="66" charset="0"/>
                <a:ea typeface="Adobe Gothic Std B" pitchFamily="34" charset="-128"/>
              </a:rPr>
              <a:t>3</a:t>
            </a:r>
            <a:r>
              <a:rPr lang="en-US" dirty="0" smtClean="0">
                <a:latin typeface="Lucida Handwriting" panose="03010101010101010101" pitchFamily="66" charset="0"/>
                <a:ea typeface="Adobe Gothic Std B" pitchFamily="34" charset="-128"/>
              </a:rPr>
              <a:t> cm</a:t>
            </a:r>
            <a:endParaRPr lang="nl-NL" dirty="0">
              <a:latin typeface="Lucida Handwriting" panose="03010101010101010101" pitchFamily="66" charset="0"/>
              <a:ea typeface="Adobe Gothic Std B" pitchFamily="34" charset="-128"/>
            </a:endParaRPr>
          </a:p>
        </p:txBody>
      </p:sp>
      <p:sp>
        <p:nvSpPr>
          <p:cNvPr id="12" name="2cm"/>
          <p:cNvSpPr txBox="1"/>
          <p:nvPr/>
        </p:nvSpPr>
        <p:spPr>
          <a:xfrm>
            <a:off x="8205139" y="2618518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Handwriting" panose="03010101010101010101" pitchFamily="66" charset="0"/>
                <a:ea typeface="Adobe Gothic Std B" pitchFamily="34" charset="-128"/>
              </a:rPr>
              <a:t>4</a:t>
            </a:r>
            <a:r>
              <a:rPr lang="en-US" dirty="0" smtClean="0">
                <a:latin typeface="Lucida Handwriting" panose="03010101010101010101" pitchFamily="66" charset="0"/>
                <a:ea typeface="Adobe Gothic Std B" pitchFamily="34" charset="-128"/>
              </a:rPr>
              <a:t> cm</a:t>
            </a:r>
            <a:endParaRPr lang="nl-NL" dirty="0">
              <a:latin typeface="Lucida Handwriting" panose="03010101010101010101" pitchFamily="66" charset="0"/>
              <a:ea typeface="Adobe Gothic Std B" pitchFamily="34" charset="-12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1036" y="2629768"/>
            <a:ext cx="37818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Begin met </a:t>
            </a:r>
            <a:r>
              <a:rPr lang="en-US" sz="2200" dirty="0" err="1" smtClean="0"/>
              <a:t>een</a:t>
            </a:r>
            <a:r>
              <a:rPr lang="en-US" sz="2200" dirty="0" smtClean="0"/>
              <a:t> </a:t>
            </a:r>
            <a:r>
              <a:rPr lang="en-US" sz="2200" dirty="0" err="1" smtClean="0"/>
              <a:t>schets</a:t>
            </a:r>
            <a:r>
              <a:rPr lang="en-US" sz="2200" dirty="0" smtClean="0"/>
              <a:t>.</a:t>
            </a:r>
          </a:p>
          <a:p>
            <a:r>
              <a:rPr lang="en-US" sz="2200" dirty="0" err="1" smtClean="0"/>
              <a:t>Zet</a:t>
            </a:r>
            <a:r>
              <a:rPr lang="en-US" sz="2200" dirty="0" smtClean="0"/>
              <a:t> de letters en </a:t>
            </a:r>
            <a:r>
              <a:rPr lang="en-US" sz="2200" dirty="0" err="1" smtClean="0"/>
              <a:t>maten</a:t>
            </a:r>
            <a:r>
              <a:rPr lang="en-US" sz="2200" dirty="0" smtClean="0"/>
              <a:t> </a:t>
            </a:r>
            <a:r>
              <a:rPr lang="en-US" sz="2200" dirty="0" err="1" smtClean="0"/>
              <a:t>erbij</a:t>
            </a:r>
            <a:r>
              <a:rPr lang="en-US" sz="2200" dirty="0" smtClean="0"/>
              <a:t>.</a:t>
            </a:r>
            <a:endParaRPr lang="nl-NL" sz="2200" dirty="0"/>
          </a:p>
        </p:txBody>
      </p:sp>
      <p:grpSp>
        <p:nvGrpSpPr>
          <p:cNvPr id="17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18" name="Rectangle 17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" name="Isosceles Triangle 18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Oval 19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Oval 20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22" name="KL"/>
          <p:cNvCxnSpPr/>
          <p:nvPr/>
        </p:nvCxnSpPr>
        <p:spPr>
          <a:xfrm>
            <a:off x="5702424" y="6093296"/>
            <a:ext cx="1431346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406286" y="602128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K</a:t>
            </a:r>
            <a:endParaRPr lang="nl-NL" sz="2400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7020272" y="602128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L</a:t>
            </a:r>
            <a:endParaRPr lang="nl-NL" sz="2400" i="1" dirty="0"/>
          </a:p>
        </p:txBody>
      </p:sp>
      <p:cxnSp>
        <p:nvCxnSpPr>
          <p:cNvPr id="27" name="LM lang"/>
          <p:cNvCxnSpPr/>
          <p:nvPr/>
        </p:nvCxnSpPr>
        <p:spPr>
          <a:xfrm>
            <a:off x="6588224" y="4149080"/>
            <a:ext cx="539917" cy="1952401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LM kort"/>
          <p:cNvCxnSpPr/>
          <p:nvPr/>
        </p:nvCxnSpPr>
        <p:spPr>
          <a:xfrm>
            <a:off x="6955993" y="5479121"/>
            <a:ext cx="172148" cy="623467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516216" y="5733256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72°</a:t>
            </a:r>
            <a:endParaRPr lang="nl-NL" dirty="0"/>
          </a:p>
        </p:txBody>
      </p:sp>
      <p:sp>
        <p:nvSpPr>
          <p:cNvPr id="31" name="Begin met echte tekening"/>
          <p:cNvSpPr txBox="1"/>
          <p:nvPr/>
        </p:nvSpPr>
        <p:spPr>
          <a:xfrm>
            <a:off x="378768" y="3718193"/>
            <a:ext cx="27213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 smtClean="0"/>
              <a:t>Teken</a:t>
            </a:r>
            <a:r>
              <a:rPr lang="en-US" sz="2200" dirty="0" smtClean="0"/>
              <a:t> </a:t>
            </a:r>
            <a:r>
              <a:rPr lang="en-US" sz="2200" i="1" dirty="0" smtClean="0"/>
              <a:t>KL</a:t>
            </a:r>
            <a:r>
              <a:rPr lang="en-US" sz="2200" dirty="0" smtClean="0"/>
              <a:t> = 3 cm.</a:t>
            </a:r>
            <a:endParaRPr lang="nl-NL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ken hoek L"/>
              <p:cNvSpPr txBox="1"/>
              <p:nvPr/>
            </p:nvSpPr>
            <p:spPr>
              <a:xfrm>
                <a:off x="378768" y="4087830"/>
                <a:ext cx="2450223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200" dirty="0" smtClean="0"/>
                  <a:t>Teken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en-US" sz="2200" i="1" dirty="0" smtClean="0"/>
                  <a:t>L </a:t>
                </a:r>
                <a:r>
                  <a:rPr lang="nl-NL" sz="2200" dirty="0" smtClean="0"/>
                  <a:t>= </a:t>
                </a:r>
                <a:r>
                  <a:rPr lang="nl-NL" sz="2200" dirty="0"/>
                  <a:t>72°</a:t>
                </a:r>
              </a:p>
            </p:txBody>
          </p:sp>
        </mc:Choice>
        <mc:Fallback xmlns="">
          <p:sp>
            <p:nvSpPr>
              <p:cNvPr id="33" name="Teken hoek L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4087830"/>
                <a:ext cx="2450223" cy="430887"/>
              </a:xfrm>
              <a:prstGeom prst="rect">
                <a:avLst/>
              </a:prstGeom>
              <a:blipFill rotWithShape="1">
                <a:blip r:embed="rId5"/>
                <a:stretch>
                  <a:fillRect l="-2736" t="-7143" r="-2488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Maak LM =4"/>
          <p:cNvSpPr txBox="1"/>
          <p:nvPr/>
        </p:nvSpPr>
        <p:spPr>
          <a:xfrm>
            <a:off x="381968" y="4896569"/>
            <a:ext cx="33650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 smtClean="0"/>
              <a:t>Maak</a:t>
            </a:r>
            <a:r>
              <a:rPr lang="en-US" sz="2200" dirty="0" smtClean="0"/>
              <a:t> </a:t>
            </a:r>
            <a:r>
              <a:rPr lang="en-US" sz="2200" dirty="0" err="1" smtClean="0"/>
              <a:t>zijde</a:t>
            </a:r>
            <a:r>
              <a:rPr lang="en-US" sz="2200" dirty="0" smtClean="0"/>
              <a:t> </a:t>
            </a:r>
            <a:r>
              <a:rPr lang="en-US" sz="2200" i="1" dirty="0" smtClean="0"/>
              <a:t>LM</a:t>
            </a:r>
            <a:r>
              <a:rPr lang="en-US" sz="2200" dirty="0" smtClean="0"/>
              <a:t> = 4 cm.</a:t>
            </a:r>
            <a:endParaRPr lang="nl-NL" sz="2200" dirty="0"/>
          </a:p>
        </p:txBody>
      </p:sp>
      <p:sp>
        <p:nvSpPr>
          <p:cNvPr id="32" name="TextBox 31"/>
          <p:cNvSpPr txBox="1"/>
          <p:nvPr/>
        </p:nvSpPr>
        <p:spPr>
          <a:xfrm>
            <a:off x="6372200" y="3687415"/>
            <a:ext cx="340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/>
              <a:t>M</a:t>
            </a:r>
            <a:endParaRPr lang="nl-NL" sz="2400" i="1" dirty="0"/>
          </a:p>
        </p:txBody>
      </p:sp>
      <p:sp>
        <p:nvSpPr>
          <p:cNvPr id="35" name="4cm"/>
          <p:cNvSpPr txBox="1"/>
          <p:nvPr/>
        </p:nvSpPr>
        <p:spPr>
          <a:xfrm>
            <a:off x="6948264" y="5003884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 cm</a:t>
            </a:r>
            <a:endParaRPr lang="nl-NL" dirty="0"/>
          </a:p>
        </p:txBody>
      </p:sp>
      <p:sp>
        <p:nvSpPr>
          <p:cNvPr id="37" name="Maak driehoek af"/>
          <p:cNvSpPr txBox="1"/>
          <p:nvPr/>
        </p:nvSpPr>
        <p:spPr>
          <a:xfrm>
            <a:off x="381600" y="5328617"/>
            <a:ext cx="40495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 smtClean="0"/>
              <a:t>Maak</a:t>
            </a:r>
            <a:r>
              <a:rPr lang="en-US" sz="2200" dirty="0" smtClean="0"/>
              <a:t> de </a:t>
            </a:r>
            <a:r>
              <a:rPr lang="en-US" sz="2200" dirty="0" err="1" smtClean="0"/>
              <a:t>driehoek</a:t>
            </a:r>
            <a:r>
              <a:rPr lang="en-US" sz="2200" dirty="0" smtClean="0"/>
              <a:t> </a:t>
            </a:r>
            <a:r>
              <a:rPr lang="en-US" sz="2200" dirty="0" err="1" smtClean="0"/>
              <a:t>verder</a:t>
            </a:r>
            <a:r>
              <a:rPr lang="en-US" sz="2200" dirty="0" smtClean="0"/>
              <a:t> </a:t>
            </a:r>
            <a:r>
              <a:rPr lang="en-US" sz="2200" dirty="0" err="1" smtClean="0"/>
              <a:t>af</a:t>
            </a:r>
            <a:r>
              <a:rPr lang="en-US" sz="2200" dirty="0" smtClean="0"/>
              <a:t>.</a:t>
            </a:r>
            <a:endParaRPr lang="nl-NL" sz="2200" dirty="0"/>
          </a:p>
        </p:txBody>
      </p:sp>
      <p:cxnSp>
        <p:nvCxnSpPr>
          <p:cNvPr id="38" name="KM"/>
          <p:cNvCxnSpPr/>
          <p:nvPr/>
        </p:nvCxnSpPr>
        <p:spPr>
          <a:xfrm flipH="1">
            <a:off x="5715000" y="4149080"/>
            <a:ext cx="873224" cy="1944216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3cm"/>
          <p:cNvSpPr txBox="1"/>
          <p:nvPr/>
        </p:nvSpPr>
        <p:spPr>
          <a:xfrm>
            <a:off x="6084168" y="6084004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 cm</a:t>
            </a:r>
            <a:endParaRPr lang="nl-NL" dirty="0"/>
          </a:p>
        </p:txBody>
      </p:sp>
      <p:sp>
        <p:nvSpPr>
          <p:cNvPr id="45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6" name="c Noordhoff"/>
          <p:cNvSpPr txBox="1"/>
          <p:nvPr/>
        </p:nvSpPr>
        <p:spPr>
          <a:xfrm>
            <a:off x="3623635" y="6566476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39" name="Rectangle 4"/>
          <p:cNvSpPr/>
          <p:nvPr/>
        </p:nvSpPr>
        <p:spPr>
          <a:xfrm>
            <a:off x="7449642" y="156804"/>
            <a:ext cx="1398140" cy="83099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VMBO-T</a:t>
            </a:r>
          </a:p>
        </p:txBody>
      </p:sp>
      <p:grpSp>
        <p:nvGrpSpPr>
          <p:cNvPr id="40" name="Group 27"/>
          <p:cNvGrpSpPr/>
          <p:nvPr/>
        </p:nvGrpSpPr>
        <p:grpSpPr>
          <a:xfrm>
            <a:off x="7169348" y="2204864"/>
            <a:ext cx="1435100" cy="1619250"/>
            <a:chOff x="5365750" y="1352550"/>
            <a:chExt cx="1435100" cy="1619250"/>
          </a:xfrm>
        </p:grpSpPr>
        <p:sp>
          <p:nvSpPr>
            <p:cNvPr id="41" name="Freeform 12"/>
            <p:cNvSpPr/>
            <p:nvPr/>
          </p:nvSpPr>
          <p:spPr>
            <a:xfrm>
              <a:off x="5365750" y="1352550"/>
              <a:ext cx="984250" cy="1606550"/>
            </a:xfrm>
            <a:custGeom>
              <a:avLst/>
              <a:gdLst>
                <a:gd name="connsiteX0" fmla="*/ 984250 w 984250"/>
                <a:gd name="connsiteY0" fmla="*/ 0 h 1606550"/>
                <a:gd name="connsiteX1" fmla="*/ 412750 w 984250"/>
                <a:gd name="connsiteY1" fmla="*/ 730250 h 1606550"/>
                <a:gd name="connsiteX2" fmla="*/ 0 w 984250"/>
                <a:gd name="connsiteY2" fmla="*/ 1606550 h 1606550"/>
                <a:gd name="connsiteX0" fmla="*/ 984250 w 984250"/>
                <a:gd name="connsiteY0" fmla="*/ 0 h 1606550"/>
                <a:gd name="connsiteX1" fmla="*/ 476250 w 984250"/>
                <a:gd name="connsiteY1" fmla="*/ 774700 h 1606550"/>
                <a:gd name="connsiteX2" fmla="*/ 0 w 984250"/>
                <a:gd name="connsiteY2" fmla="*/ 1606550 h 1606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84250" h="1606550">
                  <a:moveTo>
                    <a:pt x="984250" y="0"/>
                  </a:moveTo>
                  <a:cubicBezTo>
                    <a:pt x="780521" y="231246"/>
                    <a:pt x="640292" y="506942"/>
                    <a:pt x="476250" y="774700"/>
                  </a:cubicBezTo>
                  <a:cubicBezTo>
                    <a:pt x="312208" y="1042458"/>
                    <a:pt x="124354" y="1302279"/>
                    <a:pt x="0" y="160655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2" name="Freeform 15"/>
            <p:cNvSpPr/>
            <p:nvPr/>
          </p:nvSpPr>
          <p:spPr>
            <a:xfrm>
              <a:off x="5372100" y="2940050"/>
              <a:ext cx="1428750" cy="25400"/>
            </a:xfrm>
            <a:custGeom>
              <a:avLst/>
              <a:gdLst>
                <a:gd name="connsiteX0" fmla="*/ 0 w 1428750"/>
                <a:gd name="connsiteY0" fmla="*/ 19050 h 25400"/>
                <a:gd name="connsiteX1" fmla="*/ 1035050 w 1428750"/>
                <a:gd name="connsiteY1" fmla="*/ 0 h 25400"/>
                <a:gd name="connsiteX2" fmla="*/ 1428750 w 1428750"/>
                <a:gd name="connsiteY2" fmla="*/ 254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28750" h="25400">
                  <a:moveTo>
                    <a:pt x="0" y="19050"/>
                  </a:moveTo>
                  <a:lnTo>
                    <a:pt x="1035050" y="0"/>
                  </a:lnTo>
                  <a:cubicBezTo>
                    <a:pt x="1273175" y="1058"/>
                    <a:pt x="1350962" y="13229"/>
                    <a:pt x="1428750" y="2540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3" name="Freeform 24"/>
            <p:cNvSpPr/>
            <p:nvPr/>
          </p:nvSpPr>
          <p:spPr>
            <a:xfrm>
              <a:off x="6339222" y="1352550"/>
              <a:ext cx="442578" cy="1619250"/>
            </a:xfrm>
            <a:custGeom>
              <a:avLst/>
              <a:gdLst>
                <a:gd name="connsiteX0" fmla="*/ 425450 w 425450"/>
                <a:gd name="connsiteY0" fmla="*/ 1606550 h 1606550"/>
                <a:gd name="connsiteX1" fmla="*/ 177800 w 425450"/>
                <a:gd name="connsiteY1" fmla="*/ 641350 h 1606550"/>
                <a:gd name="connsiteX2" fmla="*/ 0 w 425450"/>
                <a:gd name="connsiteY2" fmla="*/ 0 h 1606550"/>
                <a:gd name="connsiteX0" fmla="*/ 425450 w 425450"/>
                <a:gd name="connsiteY0" fmla="*/ 1606550 h 1606550"/>
                <a:gd name="connsiteX1" fmla="*/ 177800 w 425450"/>
                <a:gd name="connsiteY1" fmla="*/ 704850 h 1606550"/>
                <a:gd name="connsiteX2" fmla="*/ 0 w 425450"/>
                <a:gd name="connsiteY2" fmla="*/ 0 h 1606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5450" h="1606550">
                  <a:moveTo>
                    <a:pt x="425450" y="1606550"/>
                  </a:moveTo>
                  <a:cubicBezTo>
                    <a:pt x="337079" y="1257829"/>
                    <a:pt x="248708" y="972608"/>
                    <a:pt x="177800" y="704850"/>
                  </a:cubicBezTo>
                  <a:cubicBezTo>
                    <a:pt x="106892" y="437092"/>
                    <a:pt x="7408" y="23283"/>
                    <a:pt x="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8768" y="1989420"/>
            <a:ext cx="11416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Aanpak</a:t>
            </a:r>
            <a:endParaRPr lang="nl-NL" sz="22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5545185" y="1953614"/>
            <a:ext cx="1624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i="1" dirty="0" smtClean="0"/>
              <a:t>Uitwerking</a:t>
            </a:r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500"/>
                            </p:stCondLst>
                            <p:childTnLst>
                              <p:par>
                                <p:cTn id="8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500"/>
                            </p:stCondLst>
                            <p:childTnLst>
                              <p:par>
                                <p:cTn id="9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5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1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1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0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500"/>
                            </p:stCondLst>
                            <p:childTnLst>
                              <p:par>
                                <p:cTn id="13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0"/>
                            </p:stCondLst>
                            <p:childTnLst>
                              <p:par>
                                <p:cTn id="1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9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0" fill="hold">
                      <p:stCondLst>
                        <p:cond delay="0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4" grpId="0" animBg="1"/>
      <p:bldP spid="55" grpId="0" animBg="1"/>
      <p:bldP spid="26" grpId="0" animBg="1"/>
      <p:bldP spid="6" grpId="0"/>
      <p:bldP spid="15" grpId="0" animBg="1"/>
      <p:bldP spid="2" grpId="0" animBg="1"/>
      <p:bldP spid="3" grpId="0" uiExpand="1" build="p"/>
      <p:bldP spid="7" grpId="0"/>
      <p:bldP spid="9" grpId="0"/>
      <p:bldP spid="10" grpId="0"/>
      <p:bldP spid="11" grpId="0"/>
      <p:bldP spid="12" grpId="0"/>
      <p:bldP spid="14" grpId="0" uiExpand="1" build="p"/>
      <p:bldP spid="23" grpId="0"/>
      <p:bldP spid="24" grpId="0"/>
      <p:bldP spid="30" grpId="0"/>
      <p:bldP spid="31" grpId="0"/>
      <p:bldP spid="31" grpId="1"/>
      <p:bldP spid="33" grpId="0"/>
      <p:bldP spid="33" grpId="1"/>
      <p:bldP spid="34" grpId="0"/>
      <p:bldP spid="34" grpId="1"/>
      <p:bldP spid="32" grpId="0"/>
      <p:bldP spid="35" grpId="0"/>
      <p:bldP spid="37" grpId="0"/>
      <p:bldP spid="44" grpId="0"/>
      <p:bldP spid="45" grpId="0" animBg="1"/>
      <p:bldP spid="46" grpId="0"/>
      <p:bldP spid="5" grpId="0"/>
      <p:bldP spid="8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0800">
          <a:solidFill>
            <a:srgbClr val="FF0000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18</TotalTime>
  <Words>120</Words>
  <Application>Microsoft Office PowerPoint</Application>
  <PresentationFormat>On-screen Show (4:3)</PresentationFormat>
  <Paragraphs>36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TheorieTemplateMacroWatermark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Bastiaan</cp:lastModifiedBy>
  <cp:revision>24</cp:revision>
  <dcterms:created xsi:type="dcterms:W3CDTF">2014-05-01T08:42:44Z</dcterms:created>
  <dcterms:modified xsi:type="dcterms:W3CDTF">2014-08-25T14:32:48Z</dcterms:modified>
</cp:coreProperties>
</file>