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22" r:id="rId2"/>
    <p:sldId id="327" r:id="rId3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0099FF"/>
    <a:srgbClr val="00FF00"/>
    <a:srgbClr val="00FFFF"/>
    <a:srgbClr val="008000"/>
    <a:srgbClr val="CC99FF"/>
    <a:srgbClr val="DEBDFF"/>
    <a:srgbClr val="9966FF"/>
    <a:srgbClr val="66FF66"/>
    <a:srgbClr val="D5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82" autoAdjust="0"/>
    <p:restoredTop sz="95135" autoAdjust="0"/>
  </p:normalViewPr>
  <p:slideViewPr>
    <p:cSldViewPr snapToObjects="1">
      <p:cViewPr>
        <p:scale>
          <a:sx n="118" d="100"/>
          <a:sy n="118" d="100"/>
        </p:scale>
        <p:origin x="-780" y="264"/>
      </p:cViewPr>
      <p:guideLst>
        <p:guide orient="horz" pos="3113"/>
        <p:guide pos="387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Klik om de opmaakprofielen van de modeltekst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 smtClean="0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eaLnBrk="1" hangingPunct="1">
              <a:buNone/>
            </a:pPr>
            <a:endParaRPr lang="nl-NL" dirty="0" smtClean="0">
              <a:latin typeface="Arial" pitchFamily="34" charset="0"/>
            </a:endParaRPr>
          </a:p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2843808" y="3808910"/>
            <a:ext cx="4032299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b="1" dirty="0" smtClean="0">
                <a:latin typeface="Arial Black" pitchFamily="34" charset="0"/>
              </a:rPr>
              <a:t>2 VMBO-T/HAVO deel 1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>
                <a:latin typeface="Arial Black" pitchFamily="34" charset="0"/>
              </a:rPr>
              <a:t>2</a:t>
            </a:r>
            <a:r>
              <a:rPr lang="nl-NL" sz="2400" b="1" dirty="0" smtClean="0">
                <a:latin typeface="Arial Black" pitchFamily="34" charset="0"/>
              </a:rPr>
              <a:t>.3 </a:t>
            </a:r>
            <a:r>
              <a:rPr lang="nl-NL" sz="2400" dirty="0" smtClean="0">
                <a:latin typeface="+mn-lt"/>
              </a:rPr>
              <a:t>Driehoeken tekenen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en-US" sz="2400" b="1" dirty="0" err="1" smtClean="0">
                <a:solidFill>
                  <a:srgbClr val="D60093"/>
                </a:solidFill>
                <a:latin typeface="+mn-lt"/>
              </a:rPr>
              <a:t>Drie</a:t>
            </a:r>
            <a:r>
              <a:rPr lang="en-US" sz="2400" b="1" dirty="0" smtClean="0">
                <a:solidFill>
                  <a:srgbClr val="D60093"/>
                </a:solidFill>
                <a:latin typeface="+mn-lt"/>
              </a:rPr>
              <a:t> </a:t>
            </a:r>
            <a:r>
              <a:rPr lang="en-US" sz="2400" b="1" dirty="0" err="1" smtClean="0">
                <a:solidFill>
                  <a:srgbClr val="D60093"/>
                </a:solidFill>
                <a:latin typeface="+mn-lt"/>
              </a:rPr>
              <a:t>zijden</a:t>
            </a:r>
            <a:r>
              <a:rPr lang="en-US" sz="2400" b="1" dirty="0" smtClean="0">
                <a:solidFill>
                  <a:srgbClr val="D60093"/>
                </a:solidFill>
                <a:latin typeface="+mn-lt"/>
              </a:rPr>
              <a:t> </a:t>
            </a:r>
            <a:r>
              <a:rPr lang="en-US" sz="2400" b="1" dirty="0" err="1" smtClean="0">
                <a:solidFill>
                  <a:srgbClr val="D60093"/>
                </a:solidFill>
                <a:latin typeface="+mn-lt"/>
              </a:rPr>
              <a:t>gegeven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  <p:sp>
        <p:nvSpPr>
          <p:cNvPr id="3" name="Rectangle 4"/>
          <p:cNvSpPr/>
          <p:nvPr/>
        </p:nvSpPr>
        <p:spPr>
          <a:xfrm>
            <a:off x="6054180" y="4613496"/>
            <a:ext cx="1398140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VMBO-T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4427984" y="1844824"/>
            <a:ext cx="4262491" cy="4919755"/>
            <a:chOff x="467544" y="4013448"/>
            <a:chExt cx="8421291" cy="1575792"/>
          </a:xfrm>
        </p:grpSpPr>
        <p:grpSp>
          <p:nvGrpSpPr>
            <p:cNvPr id="43" name="Group 42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45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46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44" name="Straight Connector 43"/>
            <p:cNvCxnSpPr/>
            <p:nvPr/>
          </p:nvCxnSpPr>
          <p:spPr>
            <a:xfrm>
              <a:off x="1877399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" name="Straight Connector 24"/>
          <p:cNvCxnSpPr>
            <a:stCxn id="23" idx="2"/>
          </p:cNvCxnSpPr>
          <p:nvPr/>
        </p:nvCxnSpPr>
        <p:spPr>
          <a:xfrm flipH="1">
            <a:off x="6975496" y="5883850"/>
            <a:ext cx="1408867" cy="296543"/>
          </a:xfrm>
          <a:prstGeom prst="line">
            <a:avLst/>
          </a:prstGeom>
          <a:ln w="1905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24" idx="0"/>
          </p:cNvCxnSpPr>
          <p:nvPr/>
        </p:nvCxnSpPr>
        <p:spPr>
          <a:xfrm>
            <a:off x="5869473" y="4059840"/>
            <a:ext cx="38626" cy="2119446"/>
          </a:xfrm>
          <a:prstGeom prst="line">
            <a:avLst/>
          </a:prstGeom>
          <a:ln w="1905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 b="1" dirty="0" err="1" smtClean="0">
                <a:latin typeface="Eurostile"/>
              </a:rPr>
              <a:t>Drie</a:t>
            </a:r>
            <a:r>
              <a:rPr lang="en-US" sz="3200" b="1" dirty="0" smtClean="0">
                <a:latin typeface="Eurostile"/>
              </a:rPr>
              <a:t> </a:t>
            </a:r>
            <a:r>
              <a:rPr lang="en-US" sz="3200" b="1" dirty="0" err="1" smtClean="0">
                <a:latin typeface="Eurostile"/>
              </a:rPr>
              <a:t>zijden</a:t>
            </a:r>
            <a:r>
              <a:rPr lang="en-US" sz="3200" b="1" dirty="0" smtClean="0">
                <a:latin typeface="Eurostile"/>
              </a:rPr>
              <a:t> </a:t>
            </a:r>
            <a:r>
              <a:rPr lang="en-US" sz="3200" b="1" dirty="0" err="1" smtClean="0">
                <a:latin typeface="Eurostile"/>
              </a:rPr>
              <a:t>gegeven</a:t>
            </a:r>
            <a:endParaRPr lang="nl-NL" sz="3200" b="1" dirty="0">
              <a:latin typeface="Eurostile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78768" y="793484"/>
                <a:ext cx="6554871" cy="11079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i="1" dirty="0" smtClean="0"/>
                  <a:t>Opgave</a:t>
                </a:r>
              </a:p>
              <a:p>
                <a:r>
                  <a:rPr lang="en-US" sz="2200" dirty="0" smtClean="0"/>
                  <a:t>Van </a:t>
                </a:r>
                <a14:m>
                  <m:oMath xmlns:m="http://schemas.openxmlformats.org/officeDocument/2006/math">
                    <m:r>
                      <a:rPr lang="en-US" sz="2200" i="1" smtClean="0">
                        <a:latin typeface="Cambria Math"/>
                        <a:ea typeface="Cambria Math"/>
                      </a:rPr>
                      <m:t>△</m:t>
                    </m:r>
                  </m:oMath>
                </a14:m>
                <a:r>
                  <a:rPr lang="nl-NL" sz="2200" i="1" dirty="0" smtClean="0"/>
                  <a:t>ABC </a:t>
                </a:r>
                <a:r>
                  <a:rPr lang="nl-NL" sz="2200" dirty="0" smtClean="0"/>
                  <a:t>is </a:t>
                </a:r>
                <a:r>
                  <a:rPr lang="nl-NL" sz="2200" i="1" dirty="0" smtClean="0"/>
                  <a:t>AB = </a:t>
                </a:r>
                <a:r>
                  <a:rPr lang="nl-NL" sz="2200" dirty="0"/>
                  <a:t>2</a:t>
                </a:r>
                <a:r>
                  <a:rPr lang="nl-NL" sz="2200" dirty="0" smtClean="0"/>
                  <a:t> cm, </a:t>
                </a:r>
                <a:r>
                  <a:rPr lang="nl-NL" sz="2200" i="1" dirty="0" smtClean="0"/>
                  <a:t>BC</a:t>
                </a:r>
                <a:r>
                  <a:rPr lang="nl-NL" sz="2200" dirty="0" smtClean="0"/>
                  <a:t> = 3 cm en </a:t>
                </a:r>
                <a:r>
                  <a:rPr lang="nl-NL" sz="2200" i="1" dirty="0" smtClean="0"/>
                  <a:t>AC</a:t>
                </a:r>
                <a:r>
                  <a:rPr lang="nl-NL" sz="2200" dirty="0" smtClean="0"/>
                  <a:t> = 4 cm.</a:t>
                </a:r>
              </a:p>
              <a:p>
                <a:r>
                  <a:rPr lang="en-US" sz="2200" dirty="0" err="1" smtClean="0"/>
                  <a:t>Teken</a:t>
                </a:r>
                <a:r>
                  <a:rPr lang="en-US" sz="2200" dirty="0" smtClean="0"/>
                  <a:t> </a:t>
                </a:r>
                <a:r>
                  <a:rPr lang="en-US" sz="2200" dirty="0" err="1" smtClean="0"/>
                  <a:t>driehoek</a:t>
                </a:r>
                <a:r>
                  <a:rPr lang="en-US" sz="2200" dirty="0" smtClean="0"/>
                  <a:t> </a:t>
                </a:r>
                <a:r>
                  <a:rPr lang="en-US" sz="2200" i="1" dirty="0" smtClean="0"/>
                  <a:t>ABC</a:t>
                </a:r>
                <a:r>
                  <a:rPr lang="en-US" sz="2200" dirty="0" smtClean="0"/>
                  <a:t> op ware </a:t>
                </a:r>
                <a:r>
                  <a:rPr lang="en-US" sz="2200" dirty="0" err="1" smtClean="0"/>
                  <a:t>grootte</a:t>
                </a:r>
                <a:r>
                  <a:rPr lang="en-US" sz="2200" dirty="0" smtClean="0"/>
                  <a:t>.</a:t>
                </a:r>
                <a:endParaRPr lang="nl-NL" sz="22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768" y="793484"/>
                <a:ext cx="6554871" cy="1107996"/>
              </a:xfrm>
              <a:prstGeom prst="rect">
                <a:avLst/>
              </a:prstGeom>
              <a:blipFill rotWithShape="1">
                <a:blip r:embed="rId4"/>
                <a:stretch>
                  <a:fillRect l="-1116" t="-2747" r="-372" b="-10440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332981" y="2604677"/>
            <a:ext cx="378180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Begin met </a:t>
            </a:r>
            <a:r>
              <a:rPr lang="en-US" sz="2200" dirty="0" err="1" smtClean="0"/>
              <a:t>een</a:t>
            </a:r>
            <a:r>
              <a:rPr lang="en-US" sz="2200" dirty="0" smtClean="0"/>
              <a:t> </a:t>
            </a:r>
            <a:r>
              <a:rPr lang="en-US" sz="2200" dirty="0" err="1" smtClean="0"/>
              <a:t>schets</a:t>
            </a:r>
            <a:r>
              <a:rPr lang="en-US" sz="2200" dirty="0" smtClean="0"/>
              <a:t>.</a:t>
            </a:r>
          </a:p>
          <a:p>
            <a:r>
              <a:rPr lang="en-US" sz="2200" dirty="0" err="1" smtClean="0"/>
              <a:t>Zet</a:t>
            </a:r>
            <a:r>
              <a:rPr lang="en-US" sz="2200" dirty="0" smtClean="0"/>
              <a:t> de letters en </a:t>
            </a:r>
            <a:r>
              <a:rPr lang="en-US" sz="2200" dirty="0" err="1" smtClean="0"/>
              <a:t>maten</a:t>
            </a:r>
            <a:r>
              <a:rPr lang="en-US" sz="2200" dirty="0" smtClean="0"/>
              <a:t> </a:t>
            </a:r>
            <a:r>
              <a:rPr lang="en-US" sz="2200" dirty="0" err="1" smtClean="0"/>
              <a:t>erbij</a:t>
            </a:r>
            <a:r>
              <a:rPr lang="en-US" sz="2200" dirty="0" smtClean="0"/>
              <a:t>.</a:t>
            </a:r>
            <a:endParaRPr lang="nl-NL" sz="2200" dirty="0"/>
          </a:p>
        </p:txBody>
      </p:sp>
      <p:sp>
        <p:nvSpPr>
          <p:cNvPr id="8" name="C"/>
          <p:cNvSpPr txBox="1"/>
          <p:nvPr/>
        </p:nvSpPr>
        <p:spPr>
          <a:xfrm>
            <a:off x="6917901" y="2158981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Lucida Handwriting" pitchFamily="66" charset="0"/>
                <a:ea typeface="Adobe Gothic Std B" pitchFamily="34" charset="-128"/>
              </a:rPr>
              <a:t>C</a:t>
            </a:r>
            <a:endParaRPr lang="nl-NL" sz="2400" i="1" dirty="0">
              <a:latin typeface="Lucida Handwriting" pitchFamily="66" charset="0"/>
              <a:ea typeface="Adobe Gothic Std B" pitchFamily="34" charset="-128"/>
            </a:endParaRPr>
          </a:p>
        </p:txBody>
      </p:sp>
      <p:sp>
        <p:nvSpPr>
          <p:cNvPr id="11" name="B"/>
          <p:cNvSpPr txBox="1"/>
          <p:nvPr/>
        </p:nvSpPr>
        <p:spPr>
          <a:xfrm>
            <a:off x="7682118" y="3527133"/>
            <a:ext cx="417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Lucida Handwriting" pitchFamily="66" charset="0"/>
                <a:ea typeface="Adobe Gothic Std B" pitchFamily="34" charset="-128"/>
              </a:rPr>
              <a:t>B</a:t>
            </a:r>
            <a:endParaRPr lang="nl-NL" sz="2400" i="1" dirty="0">
              <a:latin typeface="Lucida Handwriting" pitchFamily="66" charset="0"/>
              <a:ea typeface="Adobe Gothic Std B" pitchFamily="34" charset="-128"/>
            </a:endParaRPr>
          </a:p>
        </p:txBody>
      </p:sp>
      <p:sp>
        <p:nvSpPr>
          <p:cNvPr id="12" name="A"/>
          <p:cNvSpPr txBox="1"/>
          <p:nvPr/>
        </p:nvSpPr>
        <p:spPr>
          <a:xfrm>
            <a:off x="5947005" y="3554939"/>
            <a:ext cx="4187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latin typeface="Lucida Handwriting" pitchFamily="66" charset="0"/>
                <a:ea typeface="Adobe Gothic Std B" pitchFamily="34" charset="-128"/>
              </a:rPr>
              <a:t>A</a:t>
            </a:r>
            <a:endParaRPr lang="nl-NL" sz="2400" i="1" dirty="0">
              <a:latin typeface="Lucida Handwriting" pitchFamily="66" charset="0"/>
              <a:ea typeface="Adobe Gothic Std B" pitchFamily="34" charset="-128"/>
            </a:endParaRPr>
          </a:p>
        </p:txBody>
      </p:sp>
      <p:sp>
        <p:nvSpPr>
          <p:cNvPr id="13" name="1,5cm"/>
          <p:cNvSpPr txBox="1"/>
          <p:nvPr/>
        </p:nvSpPr>
        <p:spPr>
          <a:xfrm>
            <a:off x="6618741" y="3661857"/>
            <a:ext cx="798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Handwriting" pitchFamily="66" charset="0"/>
                <a:ea typeface="Adobe Gothic Std B" pitchFamily="34" charset="-128"/>
              </a:rPr>
              <a:t>2</a:t>
            </a:r>
            <a:r>
              <a:rPr lang="en-US" dirty="0" smtClean="0">
                <a:latin typeface="Lucida Handwriting" pitchFamily="66" charset="0"/>
                <a:ea typeface="Adobe Gothic Std B" pitchFamily="34" charset="-128"/>
              </a:rPr>
              <a:t> cm</a:t>
            </a:r>
            <a:endParaRPr lang="nl-NL" dirty="0">
              <a:latin typeface="Lucida Handwriting" pitchFamily="66" charset="0"/>
              <a:ea typeface="Adobe Gothic Std B" pitchFamily="34" charset="-128"/>
            </a:endParaRPr>
          </a:p>
        </p:txBody>
      </p:sp>
      <p:sp>
        <p:nvSpPr>
          <p:cNvPr id="14" name="2cm"/>
          <p:cNvSpPr txBox="1"/>
          <p:nvPr/>
        </p:nvSpPr>
        <p:spPr>
          <a:xfrm>
            <a:off x="7406785" y="2797761"/>
            <a:ext cx="798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Handwriting" pitchFamily="66" charset="0"/>
                <a:ea typeface="Adobe Gothic Std B" pitchFamily="34" charset="-128"/>
              </a:rPr>
              <a:t>3</a:t>
            </a:r>
            <a:r>
              <a:rPr lang="en-US" dirty="0" smtClean="0">
                <a:latin typeface="Lucida Handwriting" pitchFamily="66" charset="0"/>
                <a:ea typeface="Adobe Gothic Std B" pitchFamily="34" charset="-128"/>
              </a:rPr>
              <a:t> cm</a:t>
            </a:r>
            <a:endParaRPr lang="nl-NL" dirty="0">
              <a:latin typeface="Lucida Handwriting" pitchFamily="66" charset="0"/>
              <a:ea typeface="Adobe Gothic Std B" pitchFamily="34" charset="-128"/>
            </a:endParaRPr>
          </a:p>
        </p:txBody>
      </p:sp>
      <p:sp>
        <p:nvSpPr>
          <p:cNvPr id="15" name="3cm"/>
          <p:cNvSpPr txBox="1"/>
          <p:nvPr/>
        </p:nvSpPr>
        <p:spPr>
          <a:xfrm>
            <a:off x="5947005" y="2797761"/>
            <a:ext cx="798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Handwriting" pitchFamily="66" charset="0"/>
                <a:ea typeface="Adobe Gothic Std B" pitchFamily="34" charset="-128"/>
              </a:rPr>
              <a:t>4</a:t>
            </a:r>
            <a:r>
              <a:rPr lang="en-US" dirty="0" smtClean="0">
                <a:latin typeface="Lucida Handwriting" pitchFamily="66" charset="0"/>
                <a:ea typeface="Adobe Gothic Std B" pitchFamily="34" charset="-128"/>
              </a:rPr>
              <a:t> cm</a:t>
            </a:r>
            <a:endParaRPr lang="nl-NL" dirty="0">
              <a:latin typeface="Lucida Handwriting" pitchFamily="66" charset="0"/>
              <a:ea typeface="Adobe Gothic Std B" pitchFamily="34" charset="-12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6486" y="3545602"/>
            <a:ext cx="275184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err="1" smtClean="0"/>
              <a:t>Teken</a:t>
            </a:r>
            <a:r>
              <a:rPr lang="en-US" sz="2200" dirty="0" smtClean="0"/>
              <a:t> </a:t>
            </a:r>
            <a:r>
              <a:rPr lang="en-US" sz="2200" i="1" dirty="0" smtClean="0"/>
              <a:t>AB</a:t>
            </a:r>
            <a:r>
              <a:rPr lang="en-US" sz="2200" dirty="0" smtClean="0"/>
              <a:t> = </a:t>
            </a:r>
            <a:r>
              <a:rPr lang="en-US" sz="2200" dirty="0"/>
              <a:t>2</a:t>
            </a:r>
            <a:r>
              <a:rPr lang="en-US" sz="2200" dirty="0" smtClean="0"/>
              <a:t> cm.</a:t>
            </a:r>
            <a:endParaRPr lang="nl-NL" sz="2200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5895496" y="6180393"/>
            <a:ext cx="1080000" cy="0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660811" y="6093234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A</a:t>
            </a:r>
            <a:endParaRPr lang="nl-NL" sz="2400" i="1" dirty="0"/>
          </a:p>
        </p:txBody>
      </p:sp>
      <p:sp>
        <p:nvSpPr>
          <p:cNvPr id="20" name="TextBox 19"/>
          <p:cNvSpPr txBox="1"/>
          <p:nvPr/>
        </p:nvSpPr>
        <p:spPr>
          <a:xfrm>
            <a:off x="6890091" y="6093234"/>
            <a:ext cx="4328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/>
              <a:t>B</a:t>
            </a:r>
            <a:endParaRPr lang="nl-NL" sz="2400" i="1" dirty="0"/>
          </a:p>
        </p:txBody>
      </p:sp>
      <p:sp>
        <p:nvSpPr>
          <p:cNvPr id="23" name="Arc 22"/>
          <p:cNvSpPr>
            <a:spLocks noChangeAspect="1"/>
          </p:cNvSpPr>
          <p:nvPr/>
        </p:nvSpPr>
        <p:spPr>
          <a:xfrm>
            <a:off x="5535496" y="4741667"/>
            <a:ext cx="2880000" cy="2880000"/>
          </a:xfrm>
          <a:prstGeom prst="arc">
            <a:avLst>
              <a:gd name="adj1" fmla="val 14831057"/>
              <a:gd name="adj2" fmla="val 20883846"/>
            </a:avLst>
          </a:prstGeom>
          <a:ln w="25400">
            <a:solidFill>
              <a:srgbClr val="FF0000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Arc 23"/>
          <p:cNvSpPr>
            <a:spLocks noChangeAspect="1"/>
          </p:cNvSpPr>
          <p:nvPr/>
        </p:nvSpPr>
        <p:spPr>
          <a:xfrm>
            <a:off x="3794136" y="4058180"/>
            <a:ext cx="4320000" cy="4320000"/>
          </a:xfrm>
          <a:prstGeom prst="arc">
            <a:avLst>
              <a:gd name="adj1" fmla="val 16065220"/>
              <a:gd name="adj2" fmla="val 20482160"/>
            </a:avLst>
          </a:prstGeom>
          <a:ln w="25400">
            <a:solidFill>
              <a:srgbClr val="FF0000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TextBox 18"/>
          <p:cNvSpPr txBox="1"/>
          <p:nvPr/>
        </p:nvSpPr>
        <p:spPr>
          <a:xfrm>
            <a:off x="5155106" y="5159474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  <a:r>
              <a:rPr lang="en-US" dirty="0" smtClean="0"/>
              <a:t> cm</a:t>
            </a:r>
            <a:endParaRPr lang="nl-NL" dirty="0"/>
          </a:p>
        </p:txBody>
      </p:sp>
      <p:sp>
        <p:nvSpPr>
          <p:cNvPr id="27" name="TextBox 26"/>
          <p:cNvSpPr txBox="1"/>
          <p:nvPr/>
        </p:nvSpPr>
        <p:spPr>
          <a:xfrm>
            <a:off x="7569546" y="6032121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r>
              <a:rPr lang="en-US" dirty="0" smtClean="0"/>
              <a:t> cm</a:t>
            </a:r>
            <a:endParaRPr lang="nl-NL" dirty="0"/>
          </a:p>
        </p:txBody>
      </p:sp>
      <p:sp>
        <p:nvSpPr>
          <p:cNvPr id="26" name="TextBox 25"/>
          <p:cNvSpPr txBox="1"/>
          <p:nvPr/>
        </p:nvSpPr>
        <p:spPr>
          <a:xfrm>
            <a:off x="376486" y="3971156"/>
            <a:ext cx="278313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i="1" dirty="0" smtClean="0"/>
              <a:t>BC</a:t>
            </a:r>
            <a:r>
              <a:rPr lang="en-US" sz="2200" dirty="0" smtClean="0"/>
              <a:t> = 3 cm, </a:t>
            </a:r>
            <a:r>
              <a:rPr lang="en-US" sz="2200" dirty="0" err="1" smtClean="0"/>
              <a:t>teken</a:t>
            </a:r>
            <a:r>
              <a:rPr lang="en-US" sz="2200" dirty="0" smtClean="0"/>
              <a:t> </a:t>
            </a:r>
            <a:br>
              <a:rPr lang="en-US" sz="2200" dirty="0" smtClean="0"/>
            </a:br>
            <a:r>
              <a:rPr lang="en-US" sz="2200" dirty="0" err="1" smtClean="0"/>
              <a:t>een</a:t>
            </a:r>
            <a:r>
              <a:rPr lang="en-US" sz="2200" dirty="0" smtClean="0"/>
              <a:t> </a:t>
            </a:r>
            <a:r>
              <a:rPr lang="en-US" sz="2200" dirty="0" err="1" smtClean="0"/>
              <a:t>cirkel</a:t>
            </a:r>
            <a:r>
              <a:rPr lang="en-US" sz="2200" dirty="0" smtClean="0"/>
              <a:t>  met </a:t>
            </a:r>
            <a:br>
              <a:rPr lang="en-US" sz="2200" dirty="0" smtClean="0"/>
            </a:br>
            <a:r>
              <a:rPr lang="en-US" sz="2200" dirty="0" err="1" smtClean="0"/>
              <a:t>straal</a:t>
            </a:r>
            <a:r>
              <a:rPr lang="en-US" sz="2200" dirty="0" smtClean="0"/>
              <a:t> 3 om</a:t>
            </a:r>
            <a:r>
              <a:rPr lang="en-US" sz="2200" i="1" dirty="0" smtClean="0"/>
              <a:t> B</a:t>
            </a:r>
            <a:r>
              <a:rPr lang="en-US" sz="2200" dirty="0" smtClean="0"/>
              <a:t>.</a:t>
            </a:r>
            <a:endParaRPr lang="nl-NL" sz="2200" dirty="0"/>
          </a:p>
        </p:txBody>
      </p:sp>
      <p:sp>
        <p:nvSpPr>
          <p:cNvPr id="29" name="TextBox 28"/>
          <p:cNvSpPr txBox="1"/>
          <p:nvPr/>
        </p:nvSpPr>
        <p:spPr>
          <a:xfrm>
            <a:off x="378874" y="3976489"/>
            <a:ext cx="29594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 smtClean="0"/>
              <a:t>Zet</a:t>
            </a:r>
            <a:r>
              <a:rPr lang="en-US" sz="2400" dirty="0" smtClean="0"/>
              <a:t> de letter</a:t>
            </a:r>
            <a:r>
              <a:rPr lang="en-US" sz="2400" i="1" dirty="0" smtClean="0"/>
              <a:t> C </a:t>
            </a:r>
            <a:r>
              <a:rPr lang="en-US" sz="2400" dirty="0" err="1" smtClean="0"/>
              <a:t>bij</a:t>
            </a:r>
            <a:r>
              <a:rPr lang="en-US" sz="2400" dirty="0" smtClean="0"/>
              <a:t> </a:t>
            </a:r>
            <a:br>
              <a:rPr lang="en-US" sz="2400" dirty="0" smtClean="0"/>
            </a:br>
            <a:r>
              <a:rPr lang="en-US" sz="2400" dirty="0" smtClean="0"/>
              <a:t>het </a:t>
            </a:r>
            <a:r>
              <a:rPr lang="en-US" sz="2400" dirty="0" err="1" smtClean="0"/>
              <a:t>snijpunt</a:t>
            </a:r>
            <a:r>
              <a:rPr lang="en-US" sz="2400" dirty="0" smtClean="0"/>
              <a:t>.</a:t>
            </a:r>
            <a:endParaRPr lang="nl-NL" sz="2400" dirty="0"/>
          </a:p>
        </p:txBody>
      </p:sp>
      <p:sp>
        <p:nvSpPr>
          <p:cNvPr id="28" name="TextBox 27"/>
          <p:cNvSpPr txBox="1"/>
          <p:nvPr/>
        </p:nvSpPr>
        <p:spPr>
          <a:xfrm>
            <a:off x="7621718" y="4524700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C</a:t>
            </a:r>
            <a:endParaRPr lang="nl-NL" sz="2400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78768" y="5343599"/>
                <a:ext cx="1956754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err="1" smtClean="0"/>
                  <a:t>Teken</a:t>
                </a:r>
                <a:r>
                  <a:rPr lang="en-US" sz="2200" dirty="0" smtClean="0"/>
                  <a:t>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/>
                        <a:ea typeface="Cambria Math"/>
                      </a:rPr>
                      <m:t>△</m:t>
                    </m:r>
                  </m:oMath>
                </a14:m>
                <a:r>
                  <a:rPr lang="nl-NL" sz="2200" i="1" dirty="0" smtClean="0"/>
                  <a:t>ABC.</a:t>
                </a:r>
                <a:r>
                  <a:rPr lang="en-US" sz="2200" dirty="0" smtClean="0"/>
                  <a:t> </a:t>
                </a:r>
                <a:endParaRPr lang="nl-NL" sz="22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768" y="5343599"/>
                <a:ext cx="1956754" cy="430887"/>
              </a:xfrm>
              <a:prstGeom prst="rect">
                <a:avLst/>
              </a:prstGeom>
              <a:blipFill rotWithShape="1">
                <a:blip r:embed="rId5"/>
                <a:stretch>
                  <a:fillRect l="-3738" t="-7143" b="-30000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6" name="Straight Connector 55"/>
          <p:cNvCxnSpPr/>
          <p:nvPr/>
        </p:nvCxnSpPr>
        <p:spPr>
          <a:xfrm flipV="1">
            <a:off x="5908099" y="4921986"/>
            <a:ext cx="1771830" cy="1257301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V="1">
            <a:off x="6962992" y="4921986"/>
            <a:ext cx="726282" cy="1264446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379263" y="3976489"/>
            <a:ext cx="278313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i="1" dirty="0" smtClean="0"/>
              <a:t>AC</a:t>
            </a:r>
            <a:r>
              <a:rPr lang="en-US" sz="2200" dirty="0" smtClean="0"/>
              <a:t> = 4 cm, </a:t>
            </a:r>
            <a:r>
              <a:rPr lang="en-US" sz="2200" dirty="0" err="1" smtClean="0"/>
              <a:t>teken</a:t>
            </a:r>
            <a:r>
              <a:rPr lang="en-US" sz="2200" dirty="0" smtClean="0"/>
              <a:t> </a:t>
            </a:r>
            <a:br>
              <a:rPr lang="en-US" sz="2200" dirty="0" smtClean="0"/>
            </a:br>
            <a:r>
              <a:rPr lang="en-US" sz="2200" dirty="0" err="1" smtClean="0"/>
              <a:t>een</a:t>
            </a:r>
            <a:r>
              <a:rPr lang="en-US" sz="2200" dirty="0" smtClean="0"/>
              <a:t> </a:t>
            </a:r>
            <a:r>
              <a:rPr lang="en-US" sz="2200" dirty="0" err="1" smtClean="0"/>
              <a:t>cirkel</a:t>
            </a:r>
            <a:r>
              <a:rPr lang="en-US" sz="2200" dirty="0" smtClean="0"/>
              <a:t>  met </a:t>
            </a:r>
            <a:br>
              <a:rPr lang="en-US" sz="2200" dirty="0" smtClean="0"/>
            </a:br>
            <a:r>
              <a:rPr lang="en-US" sz="2200" dirty="0" err="1" smtClean="0"/>
              <a:t>straal</a:t>
            </a:r>
            <a:r>
              <a:rPr lang="en-US" sz="2200" dirty="0" smtClean="0"/>
              <a:t> 4 om </a:t>
            </a:r>
            <a:r>
              <a:rPr lang="en-US" sz="2200" i="1" dirty="0" smtClean="0"/>
              <a:t>A</a:t>
            </a:r>
            <a:r>
              <a:rPr lang="en-US" sz="2200" dirty="0" smtClean="0"/>
              <a:t>.</a:t>
            </a:r>
            <a:endParaRPr lang="nl-NL" sz="2200" dirty="0"/>
          </a:p>
        </p:txBody>
      </p:sp>
      <p:grpSp>
        <p:nvGrpSpPr>
          <p:cNvPr id="75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76" name="Rectangle 75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7" name="Isosceles Triangle 76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8" name="Oval 77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9" name="Oval 78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80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7" name="Noordhoff"/>
          <p:cNvSpPr txBox="1"/>
          <p:nvPr/>
        </p:nvSpPr>
        <p:spPr>
          <a:xfrm>
            <a:off x="7089393" y="67337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38" name="Bedek: Noordhoff"/>
          <p:cNvSpPr/>
          <p:nvPr/>
        </p:nvSpPr>
        <p:spPr>
          <a:xfrm>
            <a:off x="7129102" y="74804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0" name="c Noordhoff"/>
          <p:cNvSpPr txBox="1"/>
          <p:nvPr/>
        </p:nvSpPr>
        <p:spPr>
          <a:xfrm>
            <a:off x="3583871" y="6548685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grpSp>
        <p:nvGrpSpPr>
          <p:cNvPr id="31" name="Group 30"/>
          <p:cNvGrpSpPr/>
          <p:nvPr/>
        </p:nvGrpSpPr>
        <p:grpSpPr>
          <a:xfrm>
            <a:off x="6341998" y="2548675"/>
            <a:ext cx="1432560" cy="1087057"/>
            <a:chOff x="7399020" y="2202180"/>
            <a:chExt cx="1432560" cy="1188720"/>
          </a:xfrm>
        </p:grpSpPr>
        <p:sp>
          <p:nvSpPr>
            <p:cNvPr id="4" name="Freeform 3"/>
            <p:cNvSpPr/>
            <p:nvPr/>
          </p:nvSpPr>
          <p:spPr>
            <a:xfrm>
              <a:off x="8176260" y="2202180"/>
              <a:ext cx="655320" cy="1188720"/>
            </a:xfrm>
            <a:custGeom>
              <a:avLst/>
              <a:gdLst>
                <a:gd name="connsiteX0" fmla="*/ 0 w 655320"/>
                <a:gd name="connsiteY0" fmla="*/ 0 h 1188720"/>
                <a:gd name="connsiteX1" fmla="*/ 304800 w 655320"/>
                <a:gd name="connsiteY1" fmla="*/ 556260 h 1188720"/>
                <a:gd name="connsiteX2" fmla="*/ 655320 w 655320"/>
                <a:gd name="connsiteY2" fmla="*/ 1188720 h 1188720"/>
                <a:gd name="connsiteX0" fmla="*/ 0 w 655320"/>
                <a:gd name="connsiteY0" fmla="*/ 0 h 1188720"/>
                <a:gd name="connsiteX1" fmla="*/ 304800 w 655320"/>
                <a:gd name="connsiteY1" fmla="*/ 603885 h 1188720"/>
                <a:gd name="connsiteX2" fmla="*/ 655320 w 655320"/>
                <a:gd name="connsiteY2" fmla="*/ 1188720 h 1188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55320" h="1188720">
                  <a:moveTo>
                    <a:pt x="0" y="0"/>
                  </a:moveTo>
                  <a:lnTo>
                    <a:pt x="304800" y="603885"/>
                  </a:lnTo>
                  <a:lnTo>
                    <a:pt x="655320" y="118872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7399020" y="3328874"/>
              <a:ext cx="1432560" cy="54406"/>
            </a:xfrm>
            <a:custGeom>
              <a:avLst/>
              <a:gdLst>
                <a:gd name="connsiteX0" fmla="*/ 1432560 w 1432560"/>
                <a:gd name="connsiteY0" fmla="*/ 54406 h 54406"/>
                <a:gd name="connsiteX1" fmla="*/ 685800 w 1432560"/>
                <a:gd name="connsiteY1" fmla="*/ 1066 h 54406"/>
                <a:gd name="connsiteX2" fmla="*/ 0 w 1432560"/>
                <a:gd name="connsiteY2" fmla="*/ 23926 h 54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32560" h="54406">
                  <a:moveTo>
                    <a:pt x="1432560" y="54406"/>
                  </a:moveTo>
                  <a:cubicBezTo>
                    <a:pt x="1178560" y="30276"/>
                    <a:pt x="924560" y="6146"/>
                    <a:pt x="685800" y="1066"/>
                  </a:cubicBezTo>
                  <a:cubicBezTo>
                    <a:pt x="447040" y="-4014"/>
                    <a:pt x="223520" y="9956"/>
                    <a:pt x="0" y="23926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7402469" y="2217419"/>
              <a:ext cx="773791" cy="1138657"/>
            </a:xfrm>
            <a:custGeom>
              <a:avLst/>
              <a:gdLst>
                <a:gd name="connsiteX0" fmla="*/ 426720 w 426720"/>
                <a:gd name="connsiteY0" fmla="*/ 0 h 373380"/>
                <a:gd name="connsiteX1" fmla="*/ 0 w 426720"/>
                <a:gd name="connsiteY1" fmla="*/ 373380 h 373380"/>
                <a:gd name="connsiteX0" fmla="*/ 426720 w 426720"/>
                <a:gd name="connsiteY0" fmla="*/ 0 h 373380"/>
                <a:gd name="connsiteX1" fmla="*/ 212409 w 426720"/>
                <a:gd name="connsiteY1" fmla="*/ 167413 h 373380"/>
                <a:gd name="connsiteX2" fmla="*/ 0 w 426720"/>
                <a:gd name="connsiteY2" fmla="*/ 373380 h 373380"/>
                <a:gd name="connsiteX0" fmla="*/ 426720 w 426720"/>
                <a:gd name="connsiteY0" fmla="*/ 0 h 373380"/>
                <a:gd name="connsiteX1" fmla="*/ 212409 w 426720"/>
                <a:gd name="connsiteY1" fmla="*/ 167413 h 373380"/>
                <a:gd name="connsiteX2" fmla="*/ 0 w 426720"/>
                <a:gd name="connsiteY2" fmla="*/ 373380 h 373380"/>
                <a:gd name="connsiteX0" fmla="*/ 426720 w 426720"/>
                <a:gd name="connsiteY0" fmla="*/ 0 h 373380"/>
                <a:gd name="connsiteX1" fmla="*/ 212409 w 426720"/>
                <a:gd name="connsiteY1" fmla="*/ 167413 h 373380"/>
                <a:gd name="connsiteX2" fmla="*/ 0 w 426720"/>
                <a:gd name="connsiteY2" fmla="*/ 373380 h 3733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6720" h="373380">
                  <a:moveTo>
                    <a:pt x="426720" y="0"/>
                  </a:moveTo>
                  <a:lnTo>
                    <a:pt x="212409" y="167413"/>
                  </a:lnTo>
                  <a:cubicBezTo>
                    <a:pt x="162410" y="224116"/>
                    <a:pt x="100330" y="251460"/>
                    <a:pt x="0" y="37338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5" name="Rectangle 4"/>
          <p:cNvSpPr/>
          <p:nvPr/>
        </p:nvSpPr>
        <p:spPr>
          <a:xfrm>
            <a:off x="7449642" y="156804"/>
            <a:ext cx="1398140" cy="830997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Theorie</a:t>
            </a:r>
          </a:p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VMBO-T</a:t>
            </a:r>
          </a:p>
        </p:txBody>
      </p:sp>
      <p:sp>
        <p:nvSpPr>
          <p:cNvPr id="47" name="Oval 46"/>
          <p:cNvSpPr>
            <a:spLocks noChangeAspect="1"/>
          </p:cNvSpPr>
          <p:nvPr/>
        </p:nvSpPr>
        <p:spPr>
          <a:xfrm>
            <a:off x="4735066" y="2592673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8" name="Oval 47"/>
          <p:cNvSpPr>
            <a:spLocks noChangeAspect="1"/>
          </p:cNvSpPr>
          <p:nvPr/>
        </p:nvSpPr>
        <p:spPr>
          <a:xfrm>
            <a:off x="4735066" y="3573048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0" name="Oval 49"/>
          <p:cNvSpPr>
            <a:spLocks noChangeAspect="1"/>
          </p:cNvSpPr>
          <p:nvPr/>
        </p:nvSpPr>
        <p:spPr>
          <a:xfrm>
            <a:off x="4744591" y="4509120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1" name="Oval 50"/>
          <p:cNvSpPr>
            <a:spLocks noChangeAspect="1"/>
          </p:cNvSpPr>
          <p:nvPr/>
        </p:nvSpPr>
        <p:spPr>
          <a:xfrm>
            <a:off x="4740431" y="5449448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2" name="TextBox 51"/>
          <p:cNvSpPr txBox="1"/>
          <p:nvPr/>
        </p:nvSpPr>
        <p:spPr>
          <a:xfrm>
            <a:off x="359879" y="2105599"/>
            <a:ext cx="11416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 smtClean="0"/>
              <a:t>Aanpak</a:t>
            </a:r>
            <a:endParaRPr lang="nl-NL" sz="22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5126292" y="2143012"/>
            <a:ext cx="16241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i="1" dirty="0" smtClean="0"/>
              <a:t>Uitwerking</a:t>
            </a:r>
            <a:endParaRPr lang="nl-NL" sz="2400" i="1" dirty="0"/>
          </a:p>
        </p:txBody>
      </p: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50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500"/>
                            </p:stCondLst>
                            <p:childTnLst>
                              <p:par>
                                <p:cTn id="9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5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13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1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3000"/>
                            </p:stCondLst>
                            <p:childTnLst>
                              <p:par>
                                <p:cTn id="12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"/>
                            </p:stCondLst>
                            <p:childTnLst>
                              <p:par>
                                <p:cTn id="1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500"/>
                            </p:stCondLst>
                            <p:childTnLst>
                              <p:par>
                                <p:cTn id="138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3000"/>
                            </p:stCondLst>
                            <p:childTnLst>
                              <p:par>
                                <p:cTn id="1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3000"/>
                            </p:stCondLst>
                            <p:childTnLst>
                              <p:par>
                                <p:cTn id="14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500"/>
                            </p:stCondLst>
                            <p:childTnLst>
                              <p:par>
                                <p:cTn id="17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500"/>
                            </p:stCondLst>
                            <p:childTnLst>
                              <p:par>
                                <p:cTn id="182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1500"/>
                            </p:stCondLst>
                            <p:childTnLst>
                              <p:par>
                                <p:cTn id="19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1500"/>
                            </p:stCondLst>
                            <p:childTnLst>
                              <p:par>
                                <p:cTn id="19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2500"/>
                            </p:stCondLst>
                            <p:childTnLst>
                              <p:par>
                                <p:cTn id="19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0" fill="hold">
                      <p:stCondLst>
                        <p:cond delay="0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uiExpand="1" build="p"/>
      <p:bldP spid="3" grpId="0" uiExpand="1" build="p"/>
      <p:bldP spid="3" grpId="1" uiExpand="1" build="p"/>
      <p:bldP spid="8" grpId="0"/>
      <p:bldP spid="11" grpId="0"/>
      <p:bldP spid="12" grpId="0"/>
      <p:bldP spid="13" grpId="0"/>
      <p:bldP spid="14" grpId="0"/>
      <p:bldP spid="15" grpId="0"/>
      <p:bldP spid="10" grpId="0"/>
      <p:bldP spid="10" grpId="1"/>
      <p:bldP spid="18" grpId="0"/>
      <p:bldP spid="20" grpId="0"/>
      <p:bldP spid="23" grpId="0" animBg="1"/>
      <p:bldP spid="24" grpId="0" animBg="1"/>
      <p:bldP spid="19" grpId="0"/>
      <p:bldP spid="19" grpId="1"/>
      <p:bldP spid="27" grpId="0"/>
      <p:bldP spid="27" grpId="1"/>
      <p:bldP spid="26" grpId="0"/>
      <p:bldP spid="26" grpId="1"/>
      <p:bldP spid="29" grpId="0"/>
      <p:bldP spid="29" grpId="1"/>
      <p:bldP spid="28" grpId="0"/>
      <p:bldP spid="30" grpId="0"/>
      <p:bldP spid="74" grpId="0"/>
      <p:bldP spid="74" grpId="1"/>
      <p:bldP spid="80" grpId="0" animBg="1"/>
      <p:bldP spid="38" grpId="0" animBg="1"/>
      <p:bldP spid="40" grpId="0"/>
      <p:bldP spid="47" grpId="0" animBg="1"/>
      <p:bldP spid="48" grpId="0" animBg="1"/>
      <p:bldP spid="50" grpId="0" animBg="1"/>
      <p:bldP spid="51" grpId="0" animBg="1"/>
      <p:bldP spid="52" grpId="0"/>
      <p:bldP spid="7" grpId="0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50800">
          <a:solidFill>
            <a:srgbClr val="FF0000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16</TotalTime>
  <Words>112</Words>
  <Application>Microsoft Office PowerPoint</Application>
  <PresentationFormat>On-screen Show (4:3)</PresentationFormat>
  <Paragraphs>36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TheorieTemplateMacroWatermark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Bastiaan</cp:lastModifiedBy>
  <cp:revision>33</cp:revision>
  <dcterms:created xsi:type="dcterms:W3CDTF">2014-04-29T14:06:44Z</dcterms:created>
  <dcterms:modified xsi:type="dcterms:W3CDTF">2014-08-25T14:32:01Z</dcterms:modified>
</cp:coreProperties>
</file>