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2" r:id="rId4"/>
    <p:sldId id="331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9800"/>
    <a:srgbClr val="FFFF66"/>
    <a:srgbClr val="D60093"/>
    <a:srgbClr val="0099FF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7986" autoAdjust="0"/>
  </p:normalViewPr>
  <p:slideViewPr>
    <p:cSldViewPr snapToObjects="1">
      <p:cViewPr>
        <p:scale>
          <a:sx n="96" d="100"/>
          <a:sy n="96" d="100"/>
        </p:scale>
        <p:origin x="174" y="960"/>
      </p:cViewPr>
      <p:guideLst>
        <p:guide orient="horz" pos="3566"/>
        <p:guide pos="9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2.jpe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8" Type="http://schemas.openxmlformats.org/officeDocument/2006/relationships/image" Target="../media/image27.png"/><Relationship Id="rId3" Type="http://schemas.openxmlformats.org/officeDocument/2006/relationships/image" Target="../media/image2.jpeg"/><Relationship Id="rId21" Type="http://schemas.openxmlformats.org/officeDocument/2006/relationships/image" Target="../media/image25.png"/><Relationship Id="rId7" Type="http://schemas.openxmlformats.org/officeDocument/2006/relationships/image" Target="../media/image160.png"/><Relationship Id="rId2" Type="http://schemas.openxmlformats.org/officeDocument/2006/relationships/notesSlide" Target="../notesSlides/notesSlide4.xml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0.png"/><Relationship Id="rId11" Type="http://schemas.openxmlformats.org/officeDocument/2006/relationships/image" Target="../media/image200.png"/><Relationship Id="rId5" Type="http://schemas.openxmlformats.org/officeDocument/2006/relationships/image" Target="../media/image140.png"/><Relationship Id="rId15" Type="http://schemas.openxmlformats.org/officeDocument/2006/relationships/image" Target="../media/image210.png"/><Relationship Id="rId10" Type="http://schemas.openxmlformats.org/officeDocument/2006/relationships/image" Target="../media/image190.png"/><Relationship Id="rId19" Type="http://schemas.openxmlformats.org/officeDocument/2006/relationships/image" Target="../media/image220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Relationship Id="rId14" Type="http://schemas.openxmlformats.org/officeDocument/2006/relationships/image" Target="../media/image230.png"/><Relationship Id="rId22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339752" y="40179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2.6 </a:t>
            </a:r>
            <a:r>
              <a:rPr lang="nl-NL" sz="2400" dirty="0" smtClean="0">
                <a:latin typeface="+mn-lt"/>
              </a:rPr>
              <a:t>Herleiden van machten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Machten op elkaar delen 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19"/>
          <p:cNvSpPr/>
          <p:nvPr/>
        </p:nvSpPr>
        <p:spPr>
          <a:xfrm>
            <a:off x="6456908" y="4781075"/>
            <a:ext cx="1051506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Machten op elkaar delen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6348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pPr algn="ctr"/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96968" y="952628"/>
                <a:ext cx="845873" cy="7697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968" y="952628"/>
                <a:ext cx="845873" cy="76976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019682" y="1050219"/>
                <a:ext cx="2932661" cy="672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i="1"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nl-NL" sz="22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682" y="1050219"/>
                <a:ext cx="2932661" cy="67217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V="1">
            <a:off x="2603821" y="1049477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956246" y="1049477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324670" y="1049477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882972" y="1439039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235397" y="1439039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603821" y="1439039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781344" y="1170861"/>
                <a:ext cx="182408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200" i="1" smtClean="0">
                          <a:latin typeface="Cambria Math"/>
                        </a:rPr>
                        <m:t>𝑎</m:t>
                      </m:r>
                      <m:r>
                        <a:rPr lang="nl-NL" sz="2200" i="1" smtClean="0">
                          <a:latin typeface="Cambria Math"/>
                        </a:rPr>
                        <m:t>·</m:t>
                      </m:r>
                      <m:r>
                        <a:rPr lang="nl-NL" sz="2200" i="1" smtClean="0">
                          <a:latin typeface="Cambria Math"/>
                        </a:rPr>
                        <m:t>𝑎</m:t>
                      </m:r>
                      <m:r>
                        <a:rPr lang="nl-NL" sz="2200" i="1" smtClean="0">
                          <a:latin typeface="Cambria Math"/>
                        </a:rPr>
                        <m:t>·</m:t>
                      </m:r>
                      <m:r>
                        <a:rPr lang="nl-NL" sz="2200" i="1" smtClean="0">
                          <a:latin typeface="Cambria Math"/>
                        </a:rPr>
                        <m:t>𝑎</m:t>
                      </m:r>
                      <m:r>
                        <a:rPr lang="nl-NL" sz="2200" i="1" smtClean="0">
                          <a:latin typeface="Cambria Math"/>
                        </a:rPr>
                        <m:t>·</m:t>
                      </m:r>
                      <m:r>
                        <a:rPr lang="nl-NL" sz="2200" i="1" smtClean="0">
                          <a:latin typeface="Cambria Math"/>
                        </a:rPr>
                        <m:t>𝑎</m:t>
                      </m:r>
                      <m:r>
                        <a:rPr lang="nl-NL" sz="2200" b="0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1344" y="1170861"/>
                <a:ext cx="1824089" cy="4308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509536" y="1170860"/>
                <a:ext cx="55752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nl-NL" sz="22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536" y="1170860"/>
                <a:ext cx="557525" cy="4308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14776" y="2240091"/>
                <a:ext cx="847988" cy="771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776" y="2240091"/>
                <a:ext cx="847988" cy="7716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137490" y="2337682"/>
                <a:ext cx="2558393" cy="672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nl-NL" sz="22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490" y="2337682"/>
                <a:ext cx="2558393" cy="67217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 flipV="1">
            <a:off x="2721629" y="2336940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074054" y="2336940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000780" y="2726502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353205" y="2726502"/>
            <a:ext cx="216024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523913" y="2455422"/>
                <a:ext cx="182408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200" b="0" i="1" smtClean="0">
                          <a:latin typeface="Cambria Math"/>
                        </a:rPr>
                        <m:t>𝑥</m:t>
                      </m:r>
                      <m:r>
                        <a:rPr lang="nl-NL" sz="2200" i="1" smtClean="0">
                          <a:latin typeface="Cambria Math"/>
                        </a:rPr>
                        <m:t>·</m:t>
                      </m:r>
                      <m:r>
                        <a:rPr lang="nl-NL" sz="2200" b="0" i="1" smtClean="0">
                          <a:latin typeface="Cambria Math"/>
                        </a:rPr>
                        <m:t>𝑥</m:t>
                      </m:r>
                      <m:r>
                        <a:rPr lang="nl-NL" sz="2200" i="1" smtClean="0">
                          <a:latin typeface="Cambria Math"/>
                        </a:rPr>
                        <m:t>·</m:t>
                      </m:r>
                      <m:r>
                        <a:rPr lang="nl-NL" sz="2200" b="0" i="1" smtClean="0">
                          <a:latin typeface="Cambria Math"/>
                        </a:rPr>
                        <m:t>𝑥</m:t>
                      </m:r>
                      <m:r>
                        <a:rPr lang="nl-NL" sz="2200" i="1" smtClean="0">
                          <a:latin typeface="Cambria Math"/>
                        </a:rPr>
                        <m:t>·</m:t>
                      </m:r>
                      <m:r>
                        <a:rPr lang="nl-NL" sz="2200" b="0" i="1" smtClean="0">
                          <a:latin typeface="Cambria Math"/>
                        </a:rPr>
                        <m:t>𝑥</m:t>
                      </m:r>
                      <m:r>
                        <a:rPr lang="nl-NL" sz="2200" b="0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913" y="2455422"/>
                <a:ext cx="1824089" cy="43088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5252105" y="2455421"/>
                <a:ext cx="55752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sz="2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nl-NL" sz="22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105" y="2455421"/>
                <a:ext cx="557525" cy="43088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45641" y="4242671"/>
            <a:ext cx="34067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Het </a:t>
            </a:r>
            <a:r>
              <a:rPr lang="nl-NL" sz="2200" b="1" dirty="0"/>
              <a:t>grondtal blijft gelijk.</a:t>
            </a:r>
          </a:p>
          <a:p>
            <a:r>
              <a:rPr lang="nl-NL" sz="2200" b="1" dirty="0" smtClean="0"/>
              <a:t>Dus </a:t>
            </a:r>
            <a:endParaRPr lang="nl-NL" sz="22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1182482" y="4501665"/>
                <a:ext cx="1473865" cy="6051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nl-NL" sz="2200" b="1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nl-NL" sz="22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NL" sz="2200" b="1" i="1" smtClean="0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nl-NL" sz="2200" b="1" i="1" smtClean="0">
                                <a:latin typeface="Cambria Math"/>
                              </a:rPr>
                              <m:t>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nl-NL" sz="22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NL" sz="2200" b="1" i="1" smtClean="0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nl-NL" sz="2200" b="1" i="1" smtClean="0">
                                <a:latin typeface="Cambria Math"/>
                              </a:rPr>
                              <m:t>𝒒</m:t>
                            </m:r>
                          </m:sup>
                        </m:sSup>
                      </m:den>
                    </m:f>
                    <m:r>
                      <a:rPr lang="nl-NL" sz="2200" b="1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nl-NL" sz="2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NL" sz="2200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nl-NL" sz="2200" b="1" i="1" smtClean="0">
                            <a:latin typeface="Cambria Math"/>
                          </a:rPr>
                          <m:t>𝒑</m:t>
                        </m:r>
                        <m:r>
                          <a:rPr lang="nl-NL" sz="2200" b="1" i="1" smtClean="0">
                            <a:latin typeface="Cambria Math"/>
                          </a:rPr>
                          <m:t>−</m:t>
                        </m:r>
                        <m:r>
                          <a:rPr lang="nl-NL" sz="2200" b="1" i="1" smtClean="0">
                            <a:latin typeface="Cambria Math"/>
                          </a:rPr>
                          <m:t>𝒒</m:t>
                        </m:r>
                      </m:sup>
                    </m:sSup>
                  </m:oMath>
                </a14:m>
                <a:r>
                  <a:rPr lang="nl-NL" sz="2200" b="1" dirty="0" smtClean="0"/>
                  <a:t>.</a:t>
                </a: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482" y="4501665"/>
                <a:ext cx="1473865" cy="605102"/>
              </a:xfrm>
              <a:prstGeom prst="rect">
                <a:avLst/>
              </a:prstGeom>
              <a:blipFill rotWithShape="1">
                <a:blip r:embed="rId12"/>
                <a:stretch>
                  <a:fillRect r="-3719" b="-5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1" name="Isosceles Triangle 30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2" name="Isosceles Triangle 31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3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34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35" name="Rectangle 3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Isosceles Triangle 3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3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l 3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" name="Rechthoek 7"/>
          <p:cNvSpPr/>
          <p:nvPr/>
        </p:nvSpPr>
        <p:spPr>
          <a:xfrm>
            <a:off x="545641" y="3331986"/>
            <a:ext cx="708649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Bij het delen van machten met hetzelfde</a:t>
            </a:r>
          </a:p>
          <a:p>
            <a:r>
              <a:rPr lang="nl-NL" sz="2200" b="1" dirty="0"/>
              <a:t>grondtal moet je de exponenten aftrekken.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0" grpId="0"/>
      <p:bldP spid="16" grpId="0"/>
      <p:bldP spid="18" grpId="0"/>
      <p:bldP spid="19" grpId="0"/>
      <p:bldP spid="26" grpId="0"/>
      <p:bldP spid="27" grpId="0"/>
      <p:bldP spid="17" grpId="0"/>
      <p:bldP spid="28" grpId="0"/>
      <p:bldP spid="33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4375879" y="1260109"/>
            <a:ext cx="4713474" cy="154090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" name="Rectangle 2"/>
          <p:cNvSpPr/>
          <p:nvPr/>
        </p:nvSpPr>
        <p:spPr>
          <a:xfrm>
            <a:off x="4317200" y="1120014"/>
            <a:ext cx="4713474" cy="1627356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Machten op elkaar delen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6348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pPr algn="ctr"/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876673" y="1955102"/>
                <a:ext cx="1269450" cy="792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12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673" y="1955102"/>
                <a:ext cx="1269450" cy="7922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077619" y="2006879"/>
                <a:ext cx="1789400" cy="7261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nl-NL" sz="2200" b="0" i="1" smtClean="0">
                              <a:latin typeface="Cambria Math"/>
                            </a:rPr>
                            <m:t>12</m:t>
                          </m:r>
                        </m:num>
                        <m:den>
                          <m:r>
                            <a:rPr lang="nl-NL" sz="2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sz="2200" i="1">
                              <a:latin typeface="Cambria Math"/>
                            </a:rPr>
                            <m:t>·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nl-NL" sz="2200" b="0" i="1" smtClean="0">
                              <a:latin typeface="Cambria Math"/>
                            </a:rPr>
                            <m:t>10−2</m:t>
                          </m:r>
                        </m:sup>
                      </m:sSup>
                      <m:r>
                        <a:rPr lang="nl-NL" sz="2200" b="0" i="1" smtClean="0">
                          <a:latin typeface="Cambria Math"/>
                        </a:rPr>
                        <m:t> </m:t>
                      </m:r>
                      <m:r>
                        <a:rPr lang="nl-NL" sz="2200" i="1">
                          <a:latin typeface="Cambria Math"/>
                        </a:rPr>
                        <m:t>=</m:t>
                      </m:r>
                      <m:r>
                        <a:rPr lang="nl-NL" sz="2200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nl-NL" sz="2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619" y="2006879"/>
                <a:ext cx="1789400" cy="72616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7596048" y="2180124"/>
                <a:ext cx="77553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sz="2200" b="0" i="1" smtClean="0">
                              <a:latin typeface="Cambria Math"/>
                            </a:rPr>
                            <m:t> 3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nl-NL" sz="2200" b="0" i="1" smtClean="0">
                              <a:latin typeface="Cambria Math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048" y="2180124"/>
                <a:ext cx="775532" cy="4308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1" name="Isosceles Triangle 30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2" name="Isosceles Triangle 31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3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4375879" y="1260109"/>
            <a:ext cx="46907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Herleiden van              </a:t>
            </a:r>
            <a:r>
              <a:rPr lang="nl-NL" sz="2200" dirty="0" smtClean="0"/>
              <a:t>gaat als volgt</a:t>
            </a:r>
            <a:endParaRPr lang="nl-NL" sz="22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6230682" y="1120014"/>
                <a:ext cx="981102" cy="771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12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82" y="1120014"/>
                <a:ext cx="981102" cy="7716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378768" y="972725"/>
            <a:ext cx="28376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Schrijf in een keer op</a:t>
            </a:r>
            <a:endParaRPr lang="nl-NL" sz="22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378768" y="1603300"/>
                <a:ext cx="1269450" cy="792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12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603300"/>
                <a:ext cx="1269450" cy="79226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1606475" y="1814880"/>
                <a:ext cx="71301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sz="2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nl-NL" sz="2200" b="0" i="1" smtClean="0">
                              <a:latin typeface="Cambria Math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475" y="1814880"/>
                <a:ext cx="713016" cy="43088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497498" y="3133288"/>
            <a:ext cx="12362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Je weet </a:t>
            </a:r>
            <a:endParaRPr lang="nl-NL" sz="22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1606475" y="2952597"/>
                <a:ext cx="707053" cy="7352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nl-NL" sz="2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nl-NL" sz="22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475" y="2952597"/>
                <a:ext cx="707053" cy="73526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2148611" y="3155600"/>
                <a:ext cx="41870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611" y="3155600"/>
                <a:ext cx="418704" cy="43088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1648218" y="3738676"/>
                <a:ext cx="871008" cy="7284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nl-NL" sz="2200" b="0" i="1" smtClean="0">
                              <a:latin typeface="Cambria Math"/>
                            </a:rPr>
                            <m:t>8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nl-NL" sz="2200" b="0" i="1" smtClean="0">
                              <a:latin typeface="Cambria Math"/>
                            </a:rPr>
                            <m:t>8</m:t>
                          </m:r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218" y="3738676"/>
                <a:ext cx="871008" cy="7284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2309874" y="3941679"/>
                <a:ext cx="41870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9874" y="3941679"/>
                <a:ext cx="418704" cy="43088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1648218" y="4557557"/>
                <a:ext cx="845873" cy="771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218" y="4557557"/>
                <a:ext cx="845873" cy="77168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2309874" y="4760560"/>
                <a:ext cx="41870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9874" y="4760560"/>
                <a:ext cx="418704" cy="43088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1149363" y="388743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en</a:t>
            </a:r>
            <a:endParaRPr lang="nl-NL" sz="2200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497498" y="4760558"/>
            <a:ext cx="11737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dus ook</a:t>
            </a:r>
            <a:endParaRPr lang="nl-NL" sz="2200" dirty="0" smtClean="0"/>
          </a:p>
        </p:txBody>
      </p:sp>
    </p:spTree>
    <p:extLst>
      <p:ext uri="{BB962C8B-B14F-4D97-AF65-F5344CB8AC3E}">
        <p14:creationId xmlns:p14="http://schemas.microsoft.com/office/powerpoint/2010/main" val="375042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0" grpId="0" animBg="1"/>
      <p:bldP spid="3" grpId="0" animBg="1"/>
      <p:bldP spid="2" grpId="0" animBg="1"/>
      <p:bldP spid="6" grpId="0"/>
      <p:bldP spid="7" grpId="0"/>
      <p:bldP spid="16" grpId="0"/>
      <p:bldP spid="33" grpId="0"/>
      <p:bldP spid="22" grpId="0"/>
      <p:bldP spid="39" grpId="1"/>
      <p:bldP spid="25" grpId="0"/>
      <p:bldP spid="41" grpId="0"/>
      <p:bldP spid="42" grpId="0"/>
      <p:bldP spid="43" grpId="0"/>
      <p:bldP spid="45" grpId="0"/>
      <p:bldP spid="44" grpId="0"/>
      <p:bldP spid="47" grpId="0"/>
      <p:bldP spid="48" grpId="0"/>
      <p:bldP spid="49" grpId="0"/>
      <p:bldP spid="50" grpId="0"/>
      <p:bldP spid="46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Machten op elkaar delen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6348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pPr algn="ctr"/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527391" y="2025513"/>
            <a:ext cx="936994" cy="792268"/>
            <a:chOff x="488702" y="1844824"/>
            <a:chExt cx="936994" cy="7922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755576" y="1844824"/>
                  <a:ext cx="670120" cy="7922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nl-NL" sz="220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nl-NL" sz="22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12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nl-NL" sz="22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nl-NL" sz="2200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7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nl-NL" sz="2200" dirty="0" smtClean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1844824"/>
                  <a:ext cx="670120" cy="79226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24"/>
            <p:cNvSpPr txBox="1"/>
            <p:nvPr/>
          </p:nvSpPr>
          <p:spPr>
            <a:xfrm>
              <a:off x="488702" y="2025514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a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225992" y="2025513"/>
            <a:ext cx="857498" cy="833498"/>
            <a:chOff x="529848" y="2983651"/>
            <a:chExt cx="857498" cy="8334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830462" y="2983651"/>
                  <a:ext cx="556884" cy="8334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nl-NL" sz="220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nl-NL" sz="22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 lang="nl-NL" sz="2200" i="1" smtClean="0">
                                <a:latin typeface="Cambria Math"/>
                              </a:rPr>
                              <m:t>𝑝</m:t>
                            </m:r>
                          </m:den>
                        </m:f>
                      </m:oMath>
                    </m:oMathPara>
                  </a14:m>
                  <a:endParaRPr lang="nl-NL" sz="2200" dirty="0" smtClean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0462" y="2983651"/>
                  <a:ext cx="556884" cy="83349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TextBox 33"/>
            <p:cNvSpPr txBox="1"/>
            <p:nvPr/>
          </p:nvSpPr>
          <p:spPr>
            <a:xfrm>
              <a:off x="529848" y="3184956"/>
              <a:ext cx="35779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b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845097" y="2025513"/>
            <a:ext cx="901400" cy="771686"/>
            <a:chOff x="2286024" y="1875982"/>
            <a:chExt cx="901400" cy="771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2627784" y="1875982"/>
                  <a:ext cx="559640" cy="7716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nl-NL" sz="220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nl-NL" sz="22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8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nl-NL" sz="22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8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nl-NL" sz="2200" dirty="0" smtClean="0"/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7784" y="1875982"/>
                  <a:ext cx="559640" cy="77168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/>
            <p:cNvSpPr txBox="1"/>
            <p:nvPr/>
          </p:nvSpPr>
          <p:spPr>
            <a:xfrm>
              <a:off x="2286024" y="2046381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c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508104" y="2025513"/>
            <a:ext cx="1065705" cy="776495"/>
            <a:chOff x="2367460" y="3000731"/>
            <a:chExt cx="1065705" cy="77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2720149" y="3000731"/>
                  <a:ext cx="713016" cy="7764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nl-NL" sz="220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nl-NL" sz="22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6</m:t>
                                </m:r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nl-NL" sz="22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nl-NL" sz="2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nl-NL" sz="2200" dirty="0" smtClean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0149" y="3000731"/>
                  <a:ext cx="713016" cy="77649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" name="TextBox 35"/>
            <p:cNvSpPr txBox="1"/>
            <p:nvPr/>
          </p:nvSpPr>
          <p:spPr>
            <a:xfrm>
              <a:off x="2367460" y="3184956"/>
              <a:ext cx="35779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d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78768" y="1141690"/>
            <a:ext cx="11737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smtClean="0"/>
              <a:t>Herleid.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434048" y="3226017"/>
            <a:ext cx="7810360" cy="3515351"/>
            <a:chOff x="508734" y="2634667"/>
            <a:chExt cx="7015594" cy="3175128"/>
          </a:xfrm>
        </p:grpSpPr>
        <p:grpSp>
          <p:nvGrpSpPr>
            <p:cNvPr id="43" name="Group 42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45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6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a</a:t>
                </a:r>
                <a:endParaRPr lang="nl-NL" dirty="0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>
              <a:off x="1279165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Oval 46"/>
          <p:cNvSpPr>
            <a:spLocks noChangeAspect="1"/>
          </p:cNvSpPr>
          <p:nvPr/>
        </p:nvSpPr>
        <p:spPr>
          <a:xfrm>
            <a:off x="809375" y="3924626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809375" y="4599053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809375" y="5273480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809375" y="594790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TextBox 40"/>
          <p:cNvSpPr txBox="1"/>
          <p:nvPr/>
        </p:nvSpPr>
        <p:spPr>
          <a:xfrm>
            <a:off x="378768" y="2880899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Uitwerking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642191" y="3430164"/>
                <a:ext cx="890885" cy="709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0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0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0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000" b="0" i="1" smtClean="0">
                                  <a:latin typeface="Cambria Math"/>
                                </a:rPr>
                                <m:t>12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0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000" b="0" i="1" smtClean="0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</m:den>
                      </m:f>
                      <m:r>
                        <a:rPr lang="nl-NL" sz="2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nl-NL" sz="2000" dirty="0" smtClean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2191" y="3430164"/>
                <a:ext cx="890885" cy="7099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692691" y="4200571"/>
                <a:ext cx="907749" cy="833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nl-NL" sz="2200" b="0" i="1" smtClean="0">
                              <a:latin typeface="Cambria Math"/>
                            </a:rPr>
                            <m:t>𝑝</m:t>
                          </m:r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691" y="4200571"/>
                <a:ext cx="907749" cy="833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339752" y="3606474"/>
                <a:ext cx="620042" cy="4347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sz="2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nl-NL" sz="22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nl-NL" sz="2200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3606474"/>
                <a:ext cx="620042" cy="43473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339752" y="4424586"/>
                <a:ext cx="55688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sz="2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nl-NL" sz="2200" b="0" i="1" smtClean="0"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nl-NL" sz="22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nl-NL" sz="2200" dirty="0" smtClean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4424586"/>
                <a:ext cx="556884" cy="430887"/>
              </a:xfrm>
              <a:prstGeom prst="rect">
                <a:avLst/>
              </a:prstGeom>
              <a:blipFill rotWithShape="1">
                <a:blip r:embed="rId11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692691" y="5050498"/>
                <a:ext cx="910506" cy="771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691" y="5050498"/>
                <a:ext cx="910506" cy="77168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2411760" y="5273480"/>
                <a:ext cx="40427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 smtClean="0"/>
                  <a:t>1</a:t>
                </a:r>
                <a14:m>
                  <m:oMath xmlns:m="http://schemas.openxmlformats.org/officeDocument/2006/math">
                    <m:r>
                      <a:rPr lang="nl-NL" sz="2200" b="0" i="1" smtClean="0">
                        <a:latin typeface="Cambria Math"/>
                      </a:rPr>
                      <m:t> </m:t>
                    </m:r>
                  </m:oMath>
                </a14:m>
                <a:endParaRPr lang="nl-NL" sz="2200" dirty="0" smtClean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5273480"/>
                <a:ext cx="404278" cy="430887"/>
              </a:xfrm>
              <a:prstGeom prst="rect">
                <a:avLst/>
              </a:prstGeom>
              <a:blipFill rotWithShape="1">
                <a:blip r:embed="rId15"/>
                <a:stretch>
                  <a:fillRect l="-19697" t="-7042" r="-4545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670868" y="5785921"/>
                <a:ext cx="1063881" cy="7764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6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sz="2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nl-NL" sz="2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nl-NL" sz="2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nl-NL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nl-NL" sz="2200" b="0" i="1" smtClean="0"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nl-NL" sz="2200" dirty="0" smtClean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868" y="5785921"/>
                <a:ext cx="1063881" cy="77649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2483768" y="6020465"/>
                <a:ext cx="63607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l-NL" sz="2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NL" sz="22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nl-NL" sz="2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nl-NL" sz="2200" dirty="0" smtClean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6020465"/>
                <a:ext cx="636072" cy="430887"/>
              </a:xfrm>
              <a:prstGeom prst="rect">
                <a:avLst/>
              </a:prstGeom>
              <a:blipFill rotWithShape="1">
                <a:blip r:embed="rId19"/>
                <a:stretch>
                  <a:fillRect l="-11429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/>
          <p:cNvSpPr txBox="1"/>
          <p:nvPr/>
        </p:nvSpPr>
        <p:spPr>
          <a:xfrm>
            <a:off x="1307788" y="357146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299773" y="522089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c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291758" y="4401877"/>
            <a:ext cx="3577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b</a:t>
            </a:r>
            <a:endParaRPr lang="nl-NL" sz="2200" b="1" dirty="0" smtClean="0"/>
          </a:p>
        </p:txBody>
      </p:sp>
      <p:sp>
        <p:nvSpPr>
          <p:cNvPr id="73" name="TextBox 72"/>
          <p:cNvSpPr txBox="1"/>
          <p:nvPr/>
        </p:nvSpPr>
        <p:spPr>
          <a:xfrm>
            <a:off x="1334901" y="5958725"/>
            <a:ext cx="3577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d</a:t>
            </a:r>
          </a:p>
        </p:txBody>
      </p:sp>
      <p:sp>
        <p:nvSpPr>
          <p:cNvPr id="75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920790" y="3569689"/>
                <a:ext cx="76495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200" i="1" dirty="0" smtClean="0">
                        <a:solidFill>
                          <a:srgbClr val="C898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nl-NL" sz="2200" baseline="30000" dirty="0">
                    <a:solidFill>
                      <a:srgbClr val="C89800"/>
                    </a:solidFill>
                  </a:rPr>
                  <a:t>12−7</a:t>
                </a:r>
                <a:endParaRPr lang="nl-NL" sz="2200" dirty="0" smtClean="0">
                  <a:solidFill>
                    <a:srgbClr val="C89800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790" y="3569689"/>
                <a:ext cx="764953" cy="430887"/>
              </a:xfrm>
              <a:prstGeom prst="rect">
                <a:avLst/>
              </a:prstGeom>
              <a:blipFill rotWithShape="1">
                <a:blip r:embed="rId20"/>
                <a:stretch>
                  <a:fillRect t="-1429" r="-396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920790" y="4416014"/>
                <a:ext cx="66075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200" i="1" dirty="0" smtClean="0">
                        <a:solidFill>
                          <a:srgbClr val="C89800"/>
                        </a:solidFill>
                        <a:latin typeface="Cambria Math"/>
                      </a:rPr>
                      <m:t>𝑝</m:t>
                    </m:r>
                  </m:oMath>
                </a14:m>
                <a:r>
                  <a:rPr lang="nl-NL" sz="2200" baseline="30000" dirty="0" smtClean="0">
                    <a:solidFill>
                      <a:srgbClr val="C89800"/>
                    </a:solidFill>
                  </a:rPr>
                  <a:t>5−1</a:t>
                </a:r>
                <a:endParaRPr lang="nl-NL" sz="2200" i="1" dirty="0" smtClean="0">
                  <a:solidFill>
                    <a:srgbClr val="C8980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790" y="4416014"/>
                <a:ext cx="660758" cy="430887"/>
              </a:xfrm>
              <a:prstGeom prst="rect">
                <a:avLst/>
              </a:prstGeom>
              <a:blipFill rotWithShape="1">
                <a:blip r:embed="rId21"/>
                <a:stretch>
                  <a:fillRect l="-917" t="-1408" r="-3670" b="-1126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920790" y="5958725"/>
                <a:ext cx="4212628" cy="5728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nl-NL" sz="2200" i="1" smtClean="0">
                            <a:solidFill>
                              <a:srgbClr val="C898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nl-NL" sz="2200" b="0" i="1" smtClean="0">
                            <a:solidFill>
                              <a:srgbClr val="C89800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nl-NL" sz="2200" b="0" i="1" smtClean="0">
                            <a:solidFill>
                              <a:srgbClr val="C898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nl-NL" sz="2200" b="0" i="1" smtClean="0">
                        <a:solidFill>
                          <a:srgbClr val="C89800"/>
                        </a:solidFill>
                        <a:latin typeface="Cambria Math"/>
                      </a:rPr>
                      <m:t>=2, </m:t>
                    </m:r>
                  </m:oMath>
                </a14:m>
                <a:r>
                  <a:rPr lang="nl-NL" sz="2200" dirty="0" smtClean="0">
                    <a:solidFill>
                      <a:srgbClr val="C89800"/>
                    </a:solidFill>
                  </a:rPr>
                  <a:t>dan exponenten aftrekken</a:t>
                </a:r>
                <a:endParaRPr lang="nl-NL" sz="2200" dirty="0" smtClean="0">
                  <a:solidFill>
                    <a:srgbClr val="C8980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790" y="5958725"/>
                <a:ext cx="4212628" cy="572849"/>
              </a:xfrm>
              <a:prstGeom prst="rect">
                <a:avLst/>
              </a:prstGeom>
              <a:blipFill rotWithShape="1">
                <a:blip r:embed="rId22"/>
                <a:stretch>
                  <a:fillRect r="-1592" b="-744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887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7" grpId="0" animBg="1"/>
      <p:bldP spid="48" grpId="0" animBg="1"/>
      <p:bldP spid="49" grpId="0" animBg="1"/>
      <p:bldP spid="50" grpId="0" animBg="1"/>
      <p:bldP spid="41" grpId="0"/>
      <p:bldP spid="51" grpId="0"/>
      <p:bldP spid="56" grpId="0"/>
      <p:bldP spid="61" grpId="0"/>
      <p:bldP spid="62" grpId="0"/>
      <p:bldP spid="63" grpId="0"/>
      <p:bldP spid="66" grpId="0"/>
      <p:bldP spid="67" grpId="0"/>
      <p:bldP spid="69" grpId="0"/>
      <p:bldP spid="60" grpId="0"/>
      <p:bldP spid="71" grpId="0"/>
      <p:bldP spid="72" grpId="0"/>
      <p:bldP spid="73" grpId="0"/>
      <p:bldP spid="75" grpId="0" animBg="1"/>
      <p:bldP spid="76" grpId="0"/>
      <p:bldP spid="3" grpId="0"/>
      <p:bldP spid="3" grpId="1"/>
      <p:bldP spid="6" grpId="0"/>
      <p:bldP spid="6" grpId="1"/>
      <p:bldP spid="7" grpId="0"/>
      <p:bldP spid="7" grpId="1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395</Words>
  <Application>Microsoft Office PowerPoint</Application>
  <PresentationFormat>On-screen Show (4:3)</PresentationFormat>
  <Paragraphs>83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TheorieTemplateMacroWatermark_KGT</vt:lpstr>
      <vt:lpstr>PowerPoint Presentation</vt:lpstr>
      <vt:lpstr>PowerPoint Presentation</vt:lpstr>
      <vt:lpstr>PowerPoint Presentation</vt:lpstr>
      <vt:lpstr>PowerPoint Presentation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Nijbroek, Tom</cp:lastModifiedBy>
  <cp:revision>13</cp:revision>
  <dcterms:created xsi:type="dcterms:W3CDTF">2014-07-16T12:34:30Z</dcterms:created>
  <dcterms:modified xsi:type="dcterms:W3CDTF">2014-09-21T16:44:02Z</dcterms:modified>
</cp:coreProperties>
</file>