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22" r:id="rId2"/>
    <p:sldId id="327" r:id="rId3"/>
    <p:sldId id="331" r:id="rId4"/>
    <p:sldId id="332" r:id="rId5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99FF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86379" autoAdjust="0"/>
  </p:normalViewPr>
  <p:slideViewPr>
    <p:cSldViewPr snapToObjects="1">
      <p:cViewPr>
        <p:scale>
          <a:sx n="100" d="100"/>
          <a:sy n="100" d="100"/>
        </p:scale>
        <p:origin x="-72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 smtClean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4</a:t>
            </a:fld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17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8.png"/><Relationship Id="rId3" Type="http://schemas.openxmlformats.org/officeDocument/2006/relationships/image" Target="../media/image10.jpg"/><Relationship Id="rId7" Type="http://schemas.openxmlformats.org/officeDocument/2006/relationships/image" Target="../media/image14.png"/><Relationship Id="rId12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png"/><Relationship Id="rId11" Type="http://schemas.openxmlformats.org/officeDocument/2006/relationships/image" Target="../media/image26.png"/><Relationship Id="rId5" Type="http://schemas.openxmlformats.org/officeDocument/2006/relationships/image" Target="../media/image12.png"/><Relationship Id="rId10" Type="http://schemas.openxmlformats.org/officeDocument/2006/relationships/image" Target="../media/image25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30.png"/><Relationship Id="rId3" Type="http://schemas.openxmlformats.org/officeDocument/2006/relationships/image" Target="../media/image10.jpg"/><Relationship Id="rId7" Type="http://schemas.openxmlformats.org/officeDocument/2006/relationships/image" Target="../media/image22.png"/><Relationship Id="rId12" Type="http://schemas.openxmlformats.org/officeDocument/2006/relationships/image" Target="../media/image2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1.png"/><Relationship Id="rId11" Type="http://schemas.openxmlformats.org/officeDocument/2006/relationships/image" Target="../media/image28.png"/><Relationship Id="rId5" Type="http://schemas.openxmlformats.org/officeDocument/2006/relationships/image" Target="../media/image20.png"/><Relationship Id="rId10" Type="http://schemas.openxmlformats.org/officeDocument/2006/relationships/image" Target="../media/image27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Relationship Id="rId14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1187624" y="3954461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latin typeface="Arial Black" pitchFamily="34" charset="0"/>
              </a:rPr>
              <a:t>2 VMBO- T/HAVO deel1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latin typeface="Arial Black" pitchFamily="34" charset="0"/>
              </a:rPr>
              <a:t>2.3</a:t>
            </a:r>
            <a:r>
              <a:rPr lang="nl-NL" sz="2400" dirty="0" smtClean="0">
                <a:latin typeface="+mn-lt"/>
              </a:rPr>
              <a:t> </a:t>
            </a:r>
            <a:r>
              <a:rPr lang="nl-NL" sz="2400" dirty="0">
                <a:latin typeface="+mn-lt"/>
              </a:rPr>
              <a:t>B</a:t>
            </a:r>
            <a:r>
              <a:rPr lang="nl-NL" sz="2400" dirty="0" smtClean="0">
                <a:latin typeface="+mn-lt"/>
              </a:rPr>
              <a:t>reuken optellen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smtClean="0">
                <a:solidFill>
                  <a:srgbClr val="D60093"/>
                </a:solidFill>
                <a:latin typeface="+mn-lt"/>
              </a:rPr>
              <a:t>Het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vereenvoudigen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van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breuken</a:t>
            </a:r>
            <a:endParaRPr lang="nl-NL" sz="2400" dirty="0"/>
          </a:p>
        </p:txBody>
      </p:sp>
      <p:sp>
        <p:nvSpPr>
          <p:cNvPr id="3" name="Rectangle 4"/>
          <p:cNvSpPr/>
          <p:nvPr/>
        </p:nvSpPr>
        <p:spPr>
          <a:xfrm>
            <a:off x="6228184" y="4797152"/>
            <a:ext cx="978025" cy="430887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2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2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Het vereenvoudigen van breuken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05779" cy="769441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2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r>
              <a:rPr lang="nl-NL" sz="22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200" dirty="0"/>
          </a:p>
        </p:txBody>
      </p:sp>
      <p:grpSp>
        <p:nvGrpSpPr>
          <p:cNvPr id="19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20" name="Isosceles Triangle 19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21" name="Isosceles Triangle 20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22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Tekstvak 1"/>
          <p:cNvSpPr txBox="1"/>
          <p:nvPr/>
        </p:nvSpPr>
        <p:spPr>
          <a:xfrm>
            <a:off x="378768" y="933052"/>
            <a:ext cx="55890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>
                <a:solidFill>
                  <a:srgbClr val="0070C0"/>
                </a:solidFill>
              </a:rPr>
              <a:t>Hoe kun je de breuk  </a:t>
            </a:r>
            <a:endParaRPr lang="nl-NL" sz="22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16"/>
              <p:cNvSpPr/>
              <p:nvPr/>
            </p:nvSpPr>
            <p:spPr>
              <a:xfrm>
                <a:off x="2987824" y="764704"/>
                <a:ext cx="696023" cy="6787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Cambria Math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nl-NL" sz="2000" b="0" i="0" smtClean="0">
                              <a:solidFill>
                                <a:srgbClr val="0070C0"/>
                              </a:solidFill>
                              <a:latin typeface="+mj-lt"/>
                              <a:ea typeface="Cambria Math" pitchFamily="18" charset="0"/>
                            </a:rPr>
                            <m:t>7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nl-NL" sz="2000" b="0" i="0" smtClean="0">
                              <a:solidFill>
                                <a:srgbClr val="0070C0"/>
                              </a:solidFill>
                              <a:latin typeface="+mj-lt"/>
                              <a:ea typeface="Cambria Math" pitchFamily="18" charset="0"/>
                            </a:rPr>
                            <m:t>11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US" sz="2200" dirty="0">
                  <a:latin typeface="+mj-lt"/>
                </a:endParaRPr>
              </a:p>
            </p:txBody>
          </p:sp>
        </mc:Choice>
        <mc:Fallback xmlns="">
          <p:sp>
            <p:nvSpPr>
              <p:cNvPr id="23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824" y="764704"/>
                <a:ext cx="696023" cy="67877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kstvak 23"/>
          <p:cNvSpPr txBox="1"/>
          <p:nvPr/>
        </p:nvSpPr>
        <p:spPr>
          <a:xfrm>
            <a:off x="3491880" y="939923"/>
            <a:ext cx="55890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>
                <a:solidFill>
                  <a:srgbClr val="0070C0"/>
                </a:solidFill>
              </a:rPr>
              <a:t> herleiden ?</a:t>
            </a:r>
            <a:endParaRPr lang="nl-NL" sz="22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Rectangle 16"/>
              <p:cNvSpPr/>
              <p:nvPr/>
            </p:nvSpPr>
            <p:spPr>
              <a:xfrm>
                <a:off x="1643626" y="3042265"/>
                <a:ext cx="696023" cy="6787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nl-NL" sz="2000" b="0" i="0" smtClean="0">
                              <a:solidFill>
                                <a:schemeClr val="tx1"/>
                              </a:solidFill>
                              <a:latin typeface="+mj-lt"/>
                              <a:ea typeface="Cambria Math" pitchFamily="18" charset="0"/>
                            </a:rPr>
                            <m:t>7</m:t>
                          </m:r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nl-NL" sz="2000" b="0" i="0" smtClean="0">
                              <a:solidFill>
                                <a:schemeClr val="tx1"/>
                              </a:solidFill>
                              <a:latin typeface="+mj-lt"/>
                              <a:ea typeface="Cambria Math" pitchFamily="18" charset="0"/>
                            </a:rPr>
                            <m:t>11</m:t>
                          </m:r>
                          <m: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US" sz="2200" dirty="0">
                  <a:latin typeface="+mj-lt"/>
                </a:endParaRPr>
              </a:p>
            </p:txBody>
          </p:sp>
        </mc:Choice>
        <mc:Fallback>
          <p:sp>
            <p:nvSpPr>
              <p:cNvPr id="25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3626" y="3042265"/>
                <a:ext cx="696023" cy="678776"/>
              </a:xfrm>
              <a:prstGeom prst="rect">
                <a:avLst/>
              </a:prstGeom>
              <a:blipFill rotWithShape="1">
                <a:blip r:embed="rId5"/>
                <a:stretch>
                  <a:fillRect r="-131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Rechthoek 35"/>
          <p:cNvSpPr/>
          <p:nvPr/>
        </p:nvSpPr>
        <p:spPr>
          <a:xfrm>
            <a:off x="2308466" y="3244969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ea typeface="Cambria Math" pitchFamily="18" charset="0"/>
              </a:rPr>
              <a:t>=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7" name="Rectangle 16"/>
              <p:cNvSpPr/>
              <p:nvPr/>
            </p:nvSpPr>
            <p:spPr>
              <a:xfrm>
                <a:off x="2519299" y="3053778"/>
                <a:ext cx="540533" cy="6767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nl-NL" sz="2000" b="0" i="0" smtClean="0">
                              <a:solidFill>
                                <a:schemeClr val="tx1"/>
                              </a:solidFill>
                              <a:latin typeface="+mj-lt"/>
                              <a:ea typeface="Cambria Math" pitchFamily="18" charset="0"/>
                            </a:rPr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nl-NL" sz="2000" b="0" i="0" smtClean="0">
                              <a:solidFill>
                                <a:schemeClr val="tx1"/>
                              </a:solidFill>
                              <a:latin typeface="+mj-lt"/>
                              <a:ea typeface="Cambria Math" pitchFamily="18" charset="0"/>
                            </a:rPr>
                            <m:t>11</m:t>
                          </m:r>
                        </m:den>
                      </m:f>
                    </m:oMath>
                  </m:oMathPara>
                </a14:m>
                <a:endParaRPr lang="en-US" sz="2200" dirty="0">
                  <a:latin typeface="+mj-lt"/>
                </a:endParaRPr>
              </a:p>
            </p:txBody>
          </p:sp>
        </mc:Choice>
        <mc:Fallback>
          <p:sp>
            <p:nvSpPr>
              <p:cNvPr id="3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9299" y="3053778"/>
                <a:ext cx="540533" cy="676788"/>
              </a:xfrm>
              <a:prstGeom prst="rect">
                <a:avLst/>
              </a:prstGeom>
              <a:blipFill rotWithShape="1">
                <a:blip r:embed="rId6"/>
                <a:stretch>
                  <a:fillRect r="-179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8" name="Boog 2 boven"/>
          <p:cNvGrpSpPr/>
          <p:nvPr/>
        </p:nvGrpSpPr>
        <p:grpSpPr>
          <a:xfrm>
            <a:off x="2092442" y="2055332"/>
            <a:ext cx="733538" cy="769304"/>
            <a:chOff x="3786659" y="3400425"/>
            <a:chExt cx="1141131" cy="704927"/>
          </a:xfrm>
        </p:grpSpPr>
        <p:sp>
          <p:nvSpPr>
            <p:cNvPr id="39" name="Vrije vorm 21"/>
            <p:cNvSpPr/>
            <p:nvPr/>
          </p:nvSpPr>
          <p:spPr>
            <a:xfrm>
              <a:off x="3786659" y="3798332"/>
              <a:ext cx="1141131" cy="307020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40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kstvak 106"/>
                <p:cNvSpPr txBox="1"/>
                <p:nvPr/>
              </p:nvSpPr>
              <p:spPr>
                <a:xfrm>
                  <a:off x="3926196" y="3400425"/>
                  <a:ext cx="828414" cy="4230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>
                    <a:defRPr lang="nl-NL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9pPr>
                </a:lstStyle>
                <a:p>
                  <a:pPr algn="ctr"/>
                  <a:r>
                    <a:rPr lang="en-US" sz="2400" dirty="0" smtClean="0">
                      <a:solidFill>
                        <a:srgbClr val="FF0000"/>
                      </a:solidFill>
                    </a:rPr>
                    <a:t>: </a:t>
                  </a:r>
                  <a14:m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𝒙</m:t>
                      </m:r>
                    </m:oMath>
                  </a14:m>
                  <a:endParaRPr lang="nl-NL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0" name="Tekstvak 10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26196" y="3400425"/>
                  <a:ext cx="828414" cy="4230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l="-17045" t="-9333" b="-32000"/>
                  </a:stretch>
                </a:blipFill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2" name="Groep 31"/>
          <p:cNvGrpSpPr/>
          <p:nvPr/>
        </p:nvGrpSpPr>
        <p:grpSpPr>
          <a:xfrm>
            <a:off x="2020434" y="4143564"/>
            <a:ext cx="702188" cy="725596"/>
            <a:chOff x="5898747" y="4029165"/>
            <a:chExt cx="702188" cy="725596"/>
          </a:xfrm>
        </p:grpSpPr>
        <p:sp>
          <p:nvSpPr>
            <p:cNvPr id="41" name="Vrije vorm 25"/>
            <p:cNvSpPr/>
            <p:nvPr/>
          </p:nvSpPr>
          <p:spPr>
            <a:xfrm flipV="1">
              <a:off x="5918929" y="4029165"/>
              <a:ext cx="682006" cy="339958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40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?"/>
                <p:cNvSpPr txBox="1"/>
                <p:nvPr/>
              </p:nvSpPr>
              <p:spPr>
                <a:xfrm>
                  <a:off x="5898747" y="4293096"/>
                  <a:ext cx="689477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nl-NL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9pPr>
                </a:lstStyle>
                <a:p>
                  <a:pPr algn="ctr"/>
                  <a:r>
                    <a:rPr lang="en-US" sz="2400" dirty="0" smtClean="0">
                      <a:solidFill>
                        <a:srgbClr val="FF0000"/>
                      </a:solidFill>
                    </a:rPr>
                    <a:t>: </a:t>
                  </a:r>
                  <a14:m>
                    <m:oMath xmlns:m="http://schemas.openxmlformats.org/officeDocument/2006/math">
                      <m:r>
                        <a:rPr lang="en-US" sz="2400" b="1" i="1">
                          <a:solidFill>
                            <a:srgbClr val="FF0000"/>
                          </a:solidFill>
                          <a:latin typeface="Cambria Math"/>
                        </a:rPr>
                        <m:t>𝒙</m:t>
                      </m:r>
                    </m:oMath>
                  </a14:m>
                  <a:endParaRPr lang="nl-NL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2" name="?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98747" y="4293096"/>
                  <a:ext cx="689477" cy="461665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l="-2655" t="-9333" b="-32000"/>
                  </a:stretch>
                </a:blipFill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6" name="Tekstvak 45"/>
          <p:cNvSpPr txBox="1"/>
          <p:nvPr/>
        </p:nvSpPr>
        <p:spPr>
          <a:xfrm>
            <a:off x="4849804" y="3136613"/>
            <a:ext cx="20329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En zo is </a:t>
            </a:r>
            <a:endParaRPr lang="nl-NL" sz="2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2" name="Rectangle 16"/>
              <p:cNvSpPr/>
              <p:nvPr/>
            </p:nvSpPr>
            <p:spPr>
              <a:xfrm>
                <a:off x="5970748" y="2991436"/>
                <a:ext cx="699229" cy="6786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nl-NL" sz="2000" b="0" i="0" smtClean="0">
                              <a:solidFill>
                                <a:schemeClr val="tx1"/>
                              </a:solidFill>
                              <a:latin typeface="+mj-lt"/>
                              <a:ea typeface="Cambria Math" pitchFamily="18" charset="0"/>
                            </a:rPr>
                            <m:t>5</m:t>
                          </m:r>
                          <m:r>
                            <a:rPr lang="nl-NL" sz="20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itchFamily="18" charset="0"/>
                            </a:rPr>
                            <m:t>𝒂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nl-NL" sz="2000" b="0" i="0" smtClean="0">
                              <a:solidFill>
                                <a:schemeClr val="tx1"/>
                              </a:solidFill>
                              <a:latin typeface="+mj-lt"/>
                              <a:ea typeface="Cambria Math" pitchFamily="18" charset="0"/>
                            </a:rPr>
                            <m:t>12</m:t>
                          </m:r>
                          <m:r>
                            <a:rPr lang="nl-NL" sz="20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itchFamily="18" charset="0"/>
                            </a:rPr>
                            <m:t>𝒂</m:t>
                          </m:r>
                        </m:den>
                      </m:f>
                    </m:oMath>
                  </m:oMathPara>
                </a14:m>
                <a:endParaRPr lang="en-US" sz="2200" dirty="0">
                  <a:latin typeface="+mj-lt"/>
                </a:endParaRPr>
              </a:p>
            </p:txBody>
          </p:sp>
        </mc:Choice>
        <mc:Fallback>
          <p:sp>
            <p:nvSpPr>
              <p:cNvPr id="52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0748" y="2991436"/>
                <a:ext cx="699229" cy="678647"/>
              </a:xfrm>
              <a:prstGeom prst="rect">
                <a:avLst/>
              </a:prstGeom>
              <a:blipFill rotWithShape="1">
                <a:blip r:embed="rId10"/>
                <a:stretch>
                  <a:fillRect r="-13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Rechthoek 54"/>
          <p:cNvSpPr/>
          <p:nvPr/>
        </p:nvSpPr>
        <p:spPr>
          <a:xfrm>
            <a:off x="6550183" y="3179068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ea typeface="Cambria Math" pitchFamily="18" charset="0"/>
              </a:rPr>
              <a:t>=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6" name="Rectangle 16"/>
              <p:cNvSpPr/>
              <p:nvPr/>
            </p:nvSpPr>
            <p:spPr>
              <a:xfrm>
                <a:off x="6759756" y="3042165"/>
                <a:ext cx="548548" cy="5973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000" b="0" i="0" smtClean="0">
                            <a:solidFill>
                              <a:schemeClr val="tx1"/>
                            </a:solidFill>
                            <a:latin typeface="+mj-lt"/>
                            <a:ea typeface="Cambria Math" pitchFamily="18" charset="0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000" b="0" i="0" smtClean="0">
                            <a:solidFill>
                              <a:schemeClr val="tx1"/>
                            </a:solidFill>
                            <a:latin typeface="+mj-lt"/>
                            <a:ea typeface="Cambria Math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en-US" sz="2200" dirty="0" smtClean="0">
                    <a:latin typeface="+mj-lt"/>
                  </a:rPr>
                  <a:t> </a:t>
                </a:r>
                <a:endParaRPr lang="en-US" sz="2200" dirty="0">
                  <a:latin typeface="+mj-lt"/>
                </a:endParaRPr>
              </a:p>
            </p:txBody>
          </p:sp>
        </mc:Choice>
        <mc:Fallback>
          <p:sp>
            <p:nvSpPr>
              <p:cNvPr id="56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9756" y="3042165"/>
                <a:ext cx="548548" cy="597343"/>
              </a:xfrm>
              <a:prstGeom prst="rect">
                <a:avLst/>
              </a:prstGeom>
              <a:blipFill rotWithShape="1">
                <a:blip r:embed="rId11"/>
                <a:stretch>
                  <a:fillRect r="-27778" b="-81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7" name="Groep 56"/>
          <p:cNvGrpSpPr/>
          <p:nvPr/>
        </p:nvGrpSpPr>
        <p:grpSpPr>
          <a:xfrm>
            <a:off x="6468639" y="3999548"/>
            <a:ext cx="702188" cy="725596"/>
            <a:chOff x="5898747" y="4029165"/>
            <a:chExt cx="702188" cy="725596"/>
          </a:xfrm>
        </p:grpSpPr>
        <p:sp>
          <p:nvSpPr>
            <p:cNvPr id="58" name="Vrije vorm 25"/>
            <p:cNvSpPr/>
            <p:nvPr/>
          </p:nvSpPr>
          <p:spPr>
            <a:xfrm flipV="1">
              <a:off x="5918929" y="4029165"/>
              <a:ext cx="682006" cy="339958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40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?"/>
                <p:cNvSpPr txBox="1"/>
                <p:nvPr/>
              </p:nvSpPr>
              <p:spPr>
                <a:xfrm>
                  <a:off x="5898747" y="4293096"/>
                  <a:ext cx="689477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nl-NL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9pPr>
                </a:lstStyle>
                <a:p>
                  <a:pPr algn="ctr"/>
                  <a:r>
                    <a:rPr lang="en-US" sz="2400" dirty="0" smtClean="0">
                      <a:solidFill>
                        <a:srgbClr val="FF0000"/>
                      </a:solidFill>
                    </a:rPr>
                    <a:t>: </a:t>
                  </a:r>
                  <a14:m>
                    <m:oMath xmlns:m="http://schemas.openxmlformats.org/officeDocument/2006/math">
                      <m:r>
                        <a:rPr lang="nl-NL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𝒂</m:t>
                      </m:r>
                    </m:oMath>
                  </a14:m>
                  <a:endParaRPr lang="nl-NL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9" name="?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98747" y="4293096"/>
                  <a:ext cx="689477" cy="461665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 l="-3540" t="-9211" b="-30263"/>
                  </a:stretch>
                </a:blipFill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0" name="Boog 2 boven"/>
          <p:cNvGrpSpPr/>
          <p:nvPr/>
        </p:nvGrpSpPr>
        <p:grpSpPr>
          <a:xfrm>
            <a:off x="6437289" y="2078116"/>
            <a:ext cx="733538" cy="769304"/>
            <a:chOff x="3786659" y="3400425"/>
            <a:chExt cx="1141131" cy="704927"/>
          </a:xfrm>
        </p:grpSpPr>
        <p:sp>
          <p:nvSpPr>
            <p:cNvPr id="61" name="Vrije vorm 21"/>
            <p:cNvSpPr/>
            <p:nvPr/>
          </p:nvSpPr>
          <p:spPr>
            <a:xfrm>
              <a:off x="3786659" y="3798332"/>
              <a:ext cx="1141131" cy="307020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40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kstvak 106"/>
                <p:cNvSpPr txBox="1"/>
                <p:nvPr/>
              </p:nvSpPr>
              <p:spPr>
                <a:xfrm>
                  <a:off x="3916222" y="3400425"/>
                  <a:ext cx="848363" cy="4230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>
                    <a:defRPr lang="nl-NL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9pPr>
                </a:lstStyle>
                <a:p>
                  <a:pPr algn="ctr"/>
                  <a:r>
                    <a:rPr lang="en-US" sz="2400" dirty="0" smtClean="0">
                      <a:solidFill>
                        <a:srgbClr val="FF0000"/>
                      </a:solidFill>
                    </a:rPr>
                    <a:t>: </a:t>
                  </a:r>
                  <a14:m>
                    <m:oMath xmlns:m="http://schemas.openxmlformats.org/officeDocument/2006/math">
                      <m:r>
                        <a:rPr lang="nl-NL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𝒂</m:t>
                      </m:r>
                    </m:oMath>
                  </a14:m>
                  <a:endParaRPr lang="nl-NL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2" name="Tekstvak 10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16222" y="3400425"/>
                  <a:ext cx="848363" cy="423032"/>
                </a:xfrm>
                <a:prstGeom prst="rect">
                  <a:avLst/>
                </a:prstGeom>
                <a:blipFill rotWithShape="1">
                  <a:blip r:embed="rId17"/>
                  <a:stretch>
                    <a:fillRect l="-16667" t="-9211" b="-30263"/>
                  </a:stretch>
                </a:blipFill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Rectangle 2"/>
          <p:cNvSpPr/>
          <p:nvPr/>
        </p:nvSpPr>
        <p:spPr>
          <a:xfrm>
            <a:off x="2627784" y="3458521"/>
            <a:ext cx="328754" cy="2720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6869501" y="3398038"/>
            <a:ext cx="328754" cy="2720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5" grpId="0"/>
      <p:bldP spid="36" grpId="0"/>
      <p:bldP spid="37" grpId="0"/>
      <p:bldP spid="46" grpId="0"/>
      <p:bldP spid="52" grpId="0"/>
      <p:bldP spid="55" grpId="0"/>
      <p:bldP spid="56" grpId="0"/>
      <p:bldP spid="3" grpId="0" animBg="1"/>
      <p:bldP spid="3" grpId="1" animBg="1"/>
      <p:bldP spid="63" grpId="0" animBg="1"/>
      <p:bldP spid="63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Het vereenvoudigen van breuken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05779" cy="769441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2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r>
              <a:rPr lang="nl-NL" sz="22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200" dirty="0"/>
          </a:p>
        </p:txBody>
      </p:sp>
      <p:sp>
        <p:nvSpPr>
          <p:cNvPr id="3" name="Rectangle 2"/>
          <p:cNvSpPr/>
          <p:nvPr/>
        </p:nvSpPr>
        <p:spPr>
          <a:xfrm>
            <a:off x="401474" y="3960211"/>
            <a:ext cx="255550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/>
              <a:t>In </a:t>
            </a:r>
            <a:r>
              <a:rPr lang="en-US" sz="2200" dirty="0" err="1" smtClean="0"/>
              <a:t>stapjes</a:t>
            </a:r>
            <a:r>
              <a:rPr lang="en-US" sz="2200" dirty="0" smtClean="0"/>
              <a:t> mag </a:t>
            </a:r>
            <a:r>
              <a:rPr lang="en-US" sz="2200" dirty="0" err="1" smtClean="0"/>
              <a:t>ook</a:t>
            </a:r>
            <a:endParaRPr lang="en-US" sz="2200" dirty="0"/>
          </a:p>
        </p:txBody>
      </p:sp>
      <p:sp>
        <p:nvSpPr>
          <p:cNvPr id="22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+mj-lt"/>
              </a:rPr>
              <a:t>© </a:t>
            </a:r>
            <a:r>
              <a:rPr lang="en-US" sz="1200" dirty="0" err="1" smtClean="0">
                <a:latin typeface="+mj-lt"/>
              </a:rPr>
              <a:t>Noordhoff</a:t>
            </a:r>
            <a:r>
              <a:rPr lang="en-US" sz="1200" dirty="0" smtClean="0">
                <a:latin typeface="+mj-lt"/>
              </a:rPr>
              <a:t> </a:t>
            </a:r>
            <a:r>
              <a:rPr lang="en-US" sz="1200" dirty="0" err="1" smtClean="0">
                <a:latin typeface="+mj-lt"/>
              </a:rPr>
              <a:t>Uitgevers</a:t>
            </a:r>
            <a:r>
              <a:rPr lang="en-US" sz="1200" dirty="0" smtClean="0">
                <a:latin typeface="+mj-lt"/>
              </a:rPr>
              <a:t> </a:t>
            </a:r>
            <a:r>
              <a:rPr lang="en-US" sz="1200" dirty="0" err="1" smtClean="0">
                <a:latin typeface="+mj-lt"/>
              </a:rPr>
              <a:t>bv</a:t>
            </a:r>
            <a:endParaRPr lang="nl-NL" sz="1200" dirty="0"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Rectangle 16"/>
              <p:cNvSpPr/>
              <p:nvPr/>
            </p:nvSpPr>
            <p:spPr>
              <a:xfrm>
                <a:off x="3000728" y="3832780"/>
                <a:ext cx="830677" cy="6819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nl-NL" sz="2000" b="0" i="0" smtClean="0">
                              <a:solidFill>
                                <a:schemeClr val="tx1"/>
                              </a:solidFill>
                              <a:latin typeface="+mj-lt"/>
                              <a:ea typeface="Cambria Math" pitchFamily="18" charset="0"/>
                            </a:rPr>
                            <m:t>18</m:t>
                          </m:r>
                          <m:r>
                            <a:rPr lang="nl-NL" sz="20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itchFamily="18" charset="0"/>
                            </a:rPr>
                            <m:t>𝒃𝒄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nl-NL" sz="2000" b="0" i="0" smtClean="0">
                              <a:solidFill>
                                <a:schemeClr val="tx1"/>
                              </a:solidFill>
                              <a:latin typeface="+mj-lt"/>
                              <a:ea typeface="Cambria Math" pitchFamily="18" charset="0"/>
                            </a:rPr>
                            <m:t>24</m:t>
                          </m:r>
                          <m:r>
                            <a:rPr lang="nl-NL" sz="20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itchFamily="18" charset="0"/>
                            </a:rPr>
                            <m:t>𝒄</m:t>
                          </m:r>
                        </m:den>
                      </m:f>
                    </m:oMath>
                  </m:oMathPara>
                </a14:m>
                <a:endParaRPr lang="en-US" sz="2200" dirty="0">
                  <a:latin typeface="+mj-lt"/>
                </a:endParaRPr>
              </a:p>
            </p:txBody>
          </p:sp>
        </mc:Choice>
        <mc:Fallback>
          <p:sp>
            <p:nvSpPr>
              <p:cNvPr id="21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0728" y="3832780"/>
                <a:ext cx="830677" cy="681918"/>
              </a:xfrm>
              <a:prstGeom prst="rect">
                <a:avLst/>
              </a:prstGeom>
              <a:blipFill rotWithShape="1">
                <a:blip r:embed="rId4"/>
                <a:stretch>
                  <a:fillRect r="-116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kstvak 31"/>
              <p:cNvSpPr txBox="1"/>
              <p:nvPr/>
            </p:nvSpPr>
            <p:spPr>
              <a:xfrm>
                <a:off x="3561659" y="3594502"/>
                <a:ext cx="1417906" cy="12357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sz="2200" i="1" smtClean="0">
                              <a:latin typeface="Cambria Math"/>
                            </a:rPr>
                          </m:ctrlPr>
                        </m:fPr>
                        <m:num>
                          <m:box>
                            <m:boxPr>
                              <m:ctrlPr>
                                <a:rPr lang="nl-NL" sz="2200" i="1" smtClean="0">
                                  <a:latin typeface="Cambria Math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nl-NL" sz="22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nl-NL" sz="2200" b="0" i="0" smtClean="0">
                                      <a:latin typeface="+mj-lt"/>
                                    </a:rPr>
                                    <m:t>18</m:t>
                                  </m:r>
                                  <m:r>
                                    <a:rPr lang="nl-NL" sz="2200" b="1" i="1" smtClean="0">
                                      <a:latin typeface="Cambria Math"/>
                                    </a:rPr>
                                    <m:t>𝒃𝒄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nl-NL" sz="2200"/>
                                    <m:t>6</m:t>
                                  </m:r>
                                </m:den>
                              </m:f>
                            </m:e>
                          </m:box>
                        </m:num>
                        <m:den>
                          <m:f>
                            <m:fPr>
                              <m:ctrlPr>
                                <a:rPr lang="nl-NL" sz="22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nl-NL" sz="2200" b="0" i="0" smtClean="0">
                                  <a:ea typeface="Cambria Math" pitchFamily="18" charset="0"/>
                                </a:rPr>
                                <m:t>24</m:t>
                              </m:r>
                              <m:r>
                                <a:rPr lang="nl-NL" sz="2200" b="1" i="1" smtClean="0">
                                  <a:latin typeface="Cambria Math"/>
                                  <a:ea typeface="Cambria Math" pitchFamily="18" charset="0"/>
                                </a:rPr>
                                <m:t>𝒄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nl-NL" sz="2200"/>
                                <m:t>6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nl-NL" sz="2200" dirty="0">
                  <a:latin typeface="+mj-lt"/>
                </a:endParaRPr>
              </a:p>
            </p:txBody>
          </p:sp>
        </mc:Choice>
        <mc:Fallback>
          <p:sp>
            <p:nvSpPr>
              <p:cNvPr id="32" name="Tekstvak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1659" y="3594502"/>
                <a:ext cx="1417906" cy="123578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Rechthoek 32"/>
          <p:cNvSpPr/>
          <p:nvPr/>
        </p:nvSpPr>
        <p:spPr>
          <a:xfrm>
            <a:off x="4570386" y="4035484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ea typeface="Cambria Math" pitchFamily="18" charset="0"/>
              </a:rPr>
              <a:t>=</a:t>
            </a:r>
          </a:p>
        </p:txBody>
      </p:sp>
      <p:sp>
        <p:nvSpPr>
          <p:cNvPr id="35" name="Rechthoek 34"/>
          <p:cNvSpPr/>
          <p:nvPr/>
        </p:nvSpPr>
        <p:spPr>
          <a:xfrm>
            <a:off x="3709285" y="4026550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ea typeface="Cambria Math" pitchFamily="18" charset="0"/>
              </a:rPr>
              <a:t>=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7" name="Rectangle 16"/>
              <p:cNvSpPr/>
              <p:nvPr/>
            </p:nvSpPr>
            <p:spPr>
              <a:xfrm>
                <a:off x="4796960" y="3839163"/>
                <a:ext cx="683199" cy="6819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nl-NL" sz="2000" b="0" i="0" smtClean="0">
                              <a:solidFill>
                                <a:schemeClr val="tx1"/>
                              </a:solidFill>
                              <a:latin typeface="+mj-lt"/>
                              <a:ea typeface="Cambria Math" pitchFamily="18" charset="0"/>
                            </a:rPr>
                            <m:t>3</m:t>
                          </m:r>
                          <m:r>
                            <a:rPr lang="nl-NL" sz="20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itchFamily="18" charset="0"/>
                            </a:rPr>
                            <m:t>𝒃𝒄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nl-NL" sz="2000" b="0" i="0" smtClean="0">
                              <a:solidFill>
                                <a:schemeClr val="tx1"/>
                              </a:solidFill>
                              <a:latin typeface="+mj-lt"/>
                              <a:ea typeface="Cambria Math" pitchFamily="18" charset="0"/>
                            </a:rPr>
                            <m:t>4</m:t>
                          </m:r>
                          <m:r>
                            <a:rPr lang="nl-NL" sz="20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itchFamily="18" charset="0"/>
                            </a:rPr>
                            <m:t>𝒄</m:t>
                          </m:r>
                        </m:den>
                      </m:f>
                    </m:oMath>
                  </m:oMathPara>
                </a14:m>
                <a:endParaRPr lang="en-US" sz="2200" dirty="0">
                  <a:latin typeface="+mj-lt"/>
                </a:endParaRPr>
              </a:p>
            </p:txBody>
          </p:sp>
        </mc:Choice>
        <mc:Fallback>
          <p:sp>
            <p:nvSpPr>
              <p:cNvPr id="3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6960" y="3839163"/>
                <a:ext cx="683199" cy="681918"/>
              </a:xfrm>
              <a:prstGeom prst="rect">
                <a:avLst/>
              </a:prstGeom>
              <a:blipFill rotWithShape="1">
                <a:blip r:embed="rId6"/>
                <a:stretch>
                  <a:fillRect r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Rechthoek 39"/>
          <p:cNvSpPr/>
          <p:nvPr/>
        </p:nvSpPr>
        <p:spPr>
          <a:xfrm>
            <a:off x="5460914" y="4036075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ea typeface="Cambria Math" pitchFamily="18" charset="0"/>
              </a:rPr>
              <a:t>=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1" name="Rectangle 16"/>
              <p:cNvSpPr/>
              <p:nvPr/>
            </p:nvSpPr>
            <p:spPr>
              <a:xfrm>
                <a:off x="5708224" y="3839101"/>
                <a:ext cx="553357" cy="6799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nl-NL" sz="2000" b="0" i="0" smtClean="0">
                              <a:solidFill>
                                <a:schemeClr val="tx1"/>
                              </a:solidFill>
                              <a:latin typeface="+mj-lt"/>
                              <a:ea typeface="Cambria Math" pitchFamily="18" charset="0"/>
                            </a:rPr>
                            <m:t>3</m:t>
                          </m:r>
                          <m:r>
                            <a:rPr lang="nl-NL" sz="20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itchFamily="18" charset="0"/>
                            </a:rPr>
                            <m:t>𝒃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nl-NL" sz="2000" b="0" i="0" smtClean="0">
                              <a:solidFill>
                                <a:schemeClr val="tx1"/>
                              </a:solidFill>
                              <a:latin typeface="+mj-lt"/>
                              <a:ea typeface="Cambria Math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200" dirty="0">
                  <a:latin typeface="+mj-lt"/>
                </a:endParaRPr>
              </a:p>
            </p:txBody>
          </p:sp>
        </mc:Choice>
        <mc:Fallback>
          <p:sp>
            <p:nvSpPr>
              <p:cNvPr id="41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8224" y="3839101"/>
                <a:ext cx="553357" cy="679930"/>
              </a:xfrm>
              <a:prstGeom prst="rect">
                <a:avLst/>
              </a:prstGeom>
              <a:blipFill rotWithShape="1">
                <a:blip r:embed="rId7"/>
                <a:stretch>
                  <a:fillRect r="-175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3" name="Groep 42"/>
          <p:cNvGrpSpPr/>
          <p:nvPr/>
        </p:nvGrpSpPr>
        <p:grpSpPr>
          <a:xfrm>
            <a:off x="3534590" y="4885130"/>
            <a:ext cx="702188" cy="725596"/>
            <a:chOff x="5898747" y="4029165"/>
            <a:chExt cx="702188" cy="725596"/>
          </a:xfrm>
        </p:grpSpPr>
        <p:sp>
          <p:nvSpPr>
            <p:cNvPr id="44" name="Vrije vorm 25"/>
            <p:cNvSpPr/>
            <p:nvPr/>
          </p:nvSpPr>
          <p:spPr>
            <a:xfrm flipV="1">
              <a:off x="5918929" y="4029165"/>
              <a:ext cx="682006" cy="339958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400"/>
            </a:p>
          </p:txBody>
        </p:sp>
        <p:sp>
          <p:nvSpPr>
            <p:cNvPr id="45" name="?"/>
            <p:cNvSpPr txBox="1"/>
            <p:nvPr/>
          </p:nvSpPr>
          <p:spPr>
            <a:xfrm>
              <a:off x="5898747" y="4293096"/>
              <a:ext cx="6894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en-US" sz="2400" dirty="0" smtClean="0">
                  <a:solidFill>
                    <a:srgbClr val="FF0000"/>
                  </a:solidFill>
                </a:rPr>
                <a:t>: 6</a:t>
              </a:r>
              <a:endParaRPr lang="nl-NL" sz="24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6" name="Boog 2 boven"/>
          <p:cNvGrpSpPr/>
          <p:nvPr/>
        </p:nvGrpSpPr>
        <p:grpSpPr>
          <a:xfrm>
            <a:off x="3464964" y="2819682"/>
            <a:ext cx="733538" cy="769304"/>
            <a:chOff x="3786659" y="3400425"/>
            <a:chExt cx="1141131" cy="704927"/>
          </a:xfrm>
        </p:grpSpPr>
        <p:sp>
          <p:nvSpPr>
            <p:cNvPr id="47" name="Vrije vorm 21"/>
            <p:cNvSpPr/>
            <p:nvPr/>
          </p:nvSpPr>
          <p:spPr>
            <a:xfrm>
              <a:off x="3786659" y="3798332"/>
              <a:ext cx="1141131" cy="307020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400"/>
            </a:p>
          </p:txBody>
        </p:sp>
        <p:sp>
          <p:nvSpPr>
            <p:cNvPr id="48" name="Tekstvak 106"/>
            <p:cNvSpPr txBox="1"/>
            <p:nvPr/>
          </p:nvSpPr>
          <p:spPr>
            <a:xfrm>
              <a:off x="3865102" y="3400425"/>
              <a:ext cx="950605" cy="4230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en-US" sz="2400" dirty="0" smtClean="0">
                  <a:solidFill>
                    <a:srgbClr val="FF0000"/>
                  </a:solidFill>
                </a:rPr>
                <a:t>: 6 </a:t>
              </a:r>
              <a:endParaRPr lang="nl-NL" sz="2400" b="1" dirty="0">
                <a:solidFill>
                  <a:srgbClr val="FF0000"/>
                </a:solidFill>
                <a:latin typeface="+mj-lt"/>
              </a:endParaRPr>
            </a:p>
          </p:txBody>
        </p:sp>
      </p:grpSp>
      <p:grpSp>
        <p:nvGrpSpPr>
          <p:cNvPr id="57" name="Boog 2 boven"/>
          <p:cNvGrpSpPr/>
          <p:nvPr/>
        </p:nvGrpSpPr>
        <p:grpSpPr>
          <a:xfrm>
            <a:off x="5134606" y="2819682"/>
            <a:ext cx="733538" cy="769304"/>
            <a:chOff x="3786659" y="3400425"/>
            <a:chExt cx="1141131" cy="704927"/>
          </a:xfrm>
        </p:grpSpPr>
        <p:sp>
          <p:nvSpPr>
            <p:cNvPr id="58" name="Vrije vorm 21"/>
            <p:cNvSpPr/>
            <p:nvPr/>
          </p:nvSpPr>
          <p:spPr>
            <a:xfrm>
              <a:off x="3786659" y="3798332"/>
              <a:ext cx="1141131" cy="307020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40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Tekstvak 106"/>
                <p:cNvSpPr txBox="1"/>
                <p:nvPr/>
              </p:nvSpPr>
              <p:spPr>
                <a:xfrm>
                  <a:off x="3947292" y="3400425"/>
                  <a:ext cx="786220" cy="4230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>
                    <a:defRPr lang="nl-NL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9pPr>
                </a:lstStyle>
                <a:p>
                  <a:pPr algn="ctr"/>
                  <a:r>
                    <a:rPr lang="en-US" sz="2400" dirty="0" smtClean="0">
                      <a:solidFill>
                        <a:srgbClr val="FF0000"/>
                      </a:solidFill>
                    </a:rPr>
                    <a:t>: </a:t>
                  </a:r>
                  <a14:m>
                    <m:oMath xmlns:m="http://schemas.openxmlformats.org/officeDocument/2006/math">
                      <m:r>
                        <a:rPr lang="nl-NL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𝒄</m:t>
                      </m:r>
                    </m:oMath>
                  </a14:m>
                  <a:endParaRPr lang="nl-NL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9" name="Tekstvak 10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47292" y="3400425"/>
                  <a:ext cx="786220" cy="42303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l="-18072" t="-9333" b="-32000"/>
                  </a:stretch>
                </a:blipFill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0" name="Groep 59"/>
          <p:cNvGrpSpPr/>
          <p:nvPr/>
        </p:nvGrpSpPr>
        <p:grpSpPr>
          <a:xfrm>
            <a:off x="5165956" y="4885130"/>
            <a:ext cx="702188" cy="725596"/>
            <a:chOff x="5898747" y="4029165"/>
            <a:chExt cx="702188" cy="725596"/>
          </a:xfrm>
        </p:grpSpPr>
        <p:sp>
          <p:nvSpPr>
            <p:cNvPr id="61" name="Vrije vorm 25"/>
            <p:cNvSpPr/>
            <p:nvPr/>
          </p:nvSpPr>
          <p:spPr>
            <a:xfrm flipV="1">
              <a:off x="5918929" y="4029165"/>
              <a:ext cx="682006" cy="339958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40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?"/>
                <p:cNvSpPr txBox="1"/>
                <p:nvPr/>
              </p:nvSpPr>
              <p:spPr>
                <a:xfrm>
                  <a:off x="5898747" y="4293096"/>
                  <a:ext cx="689477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nl-NL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9pPr>
                </a:lstStyle>
                <a:p>
                  <a:pPr algn="ctr"/>
                  <a:r>
                    <a:rPr lang="en-US" sz="2400" dirty="0" smtClean="0">
                      <a:solidFill>
                        <a:srgbClr val="FF0000"/>
                      </a:solidFill>
                    </a:rPr>
                    <a:t>: </a:t>
                  </a:r>
                  <a14:m>
                    <m:oMath xmlns:m="http://schemas.openxmlformats.org/officeDocument/2006/math">
                      <m:r>
                        <a:rPr lang="nl-NL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𝒄</m:t>
                      </m:r>
                    </m:oMath>
                  </a14:m>
                  <a:endParaRPr lang="nl-NL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2" name="?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98747" y="4293096"/>
                  <a:ext cx="689477" cy="461665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t="-9211" b="-30263"/>
                  </a:stretch>
                </a:blipFill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63" name="Rectangle 2"/>
          <p:cNvSpPr/>
          <p:nvPr/>
        </p:nvSpPr>
        <p:spPr>
          <a:xfrm>
            <a:off x="6180994" y="3960211"/>
            <a:ext cx="26321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/>
              <a:t>.</a:t>
            </a:r>
          </a:p>
        </p:txBody>
      </p:sp>
      <p:sp>
        <p:nvSpPr>
          <p:cNvPr id="64" name="Rectangle 2"/>
          <p:cNvSpPr/>
          <p:nvPr/>
        </p:nvSpPr>
        <p:spPr>
          <a:xfrm>
            <a:off x="405061" y="5539879"/>
            <a:ext cx="660950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Je hebt teller en noemer door 6 en door </a:t>
            </a:r>
            <a:r>
              <a:rPr lang="nl-NL" sz="2200" b="1" i="1" dirty="0">
                <a:latin typeface="Cambria" panose="02040503050406030204" pitchFamily="18" charset="0"/>
              </a:rPr>
              <a:t>c</a:t>
            </a:r>
            <a:r>
              <a:rPr lang="nl-NL" sz="2200" dirty="0"/>
              <a:t> gedeeld. </a:t>
            </a:r>
          </a:p>
          <a:p>
            <a:endParaRPr lang="en-US" sz="2200" dirty="0"/>
          </a:p>
        </p:txBody>
      </p:sp>
      <p:sp>
        <p:nvSpPr>
          <p:cNvPr id="103" name="Rectangle 102"/>
          <p:cNvSpPr/>
          <p:nvPr/>
        </p:nvSpPr>
        <p:spPr>
          <a:xfrm>
            <a:off x="401474" y="1844824"/>
            <a:ext cx="129920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err="1" smtClean="0"/>
              <a:t>Verder</a:t>
            </a:r>
            <a:r>
              <a:rPr lang="en-US" sz="2200" dirty="0" smtClean="0"/>
              <a:t> is</a:t>
            </a:r>
            <a:endParaRPr lang="en-US" sz="2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5" name="Rectangle 16"/>
              <p:cNvSpPr/>
              <p:nvPr/>
            </p:nvSpPr>
            <p:spPr>
              <a:xfrm>
                <a:off x="1743195" y="1723062"/>
                <a:ext cx="1040670" cy="6548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solidFill>
                              <a:schemeClr val="tx1"/>
                            </a:solidFill>
                            <a:latin typeface="+mj-lt"/>
                            <a:ea typeface="Cambria Math" pitchFamily="18" charset="0"/>
                          </a:rPr>
                          <m:t>18</m:t>
                        </m:r>
                        <m:r>
                          <m:rPr>
                            <m:nor/>
                          </m:rP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 pitchFamily="18" charset="0"/>
                            <a:ea typeface="Cambria Math" pitchFamily="18" charset="0"/>
                          </a:rPr>
                          <m:t>bc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solidFill>
                              <a:schemeClr val="tx1"/>
                            </a:solidFill>
                            <a:latin typeface="+mj-lt"/>
                            <a:ea typeface="Cambria Math" pitchFamily="18" charset="0"/>
                          </a:rPr>
                          <m:t>24</m:t>
                        </m:r>
                        <m:r>
                          <m:rPr>
                            <m:nor/>
                          </m:rP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 pitchFamily="18" charset="0"/>
                            <a:ea typeface="Cambria Math" pitchFamily="18" charset="0"/>
                          </a:rPr>
                          <m:t>c</m:t>
                        </m:r>
                      </m:den>
                    </m:f>
                  </m:oMath>
                </a14:m>
                <a:r>
                  <a:rPr lang="en-US" sz="2200" dirty="0" smtClean="0">
                    <a:latin typeface="+mj-lt"/>
                  </a:rPr>
                  <a:t> =</a:t>
                </a:r>
                <a:endParaRPr lang="en-US" sz="2200" dirty="0">
                  <a:latin typeface="+mj-lt"/>
                </a:endParaRPr>
              </a:p>
            </p:txBody>
          </p:sp>
        </mc:Choice>
        <mc:Fallback>
          <p:sp>
            <p:nvSpPr>
              <p:cNvPr id="105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3195" y="1723062"/>
                <a:ext cx="1040670" cy="654859"/>
              </a:xfrm>
              <a:prstGeom prst="rect">
                <a:avLst/>
              </a:prstGeom>
              <a:blipFill rotWithShape="1">
                <a:blip r:embed="rId12"/>
                <a:stretch>
                  <a:fillRect r="-12281" b="-56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6" name="Rectangle 16"/>
              <p:cNvSpPr/>
              <p:nvPr/>
            </p:nvSpPr>
            <p:spPr>
              <a:xfrm>
                <a:off x="2699792" y="1729383"/>
                <a:ext cx="553357" cy="6799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nl-NL" sz="2000" b="0" i="0" smtClean="0">
                              <a:solidFill>
                                <a:schemeClr val="tx1"/>
                              </a:solidFill>
                              <a:latin typeface="+mj-lt"/>
                              <a:ea typeface="Cambria Math" pitchFamily="18" charset="0"/>
                            </a:rPr>
                            <m:t>3</m:t>
                          </m:r>
                          <m:r>
                            <a:rPr lang="nl-NL" sz="20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itchFamily="18" charset="0"/>
                            </a:rPr>
                            <m:t>𝒃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nl-NL" sz="2000" b="0" i="0" smtClean="0">
                              <a:solidFill>
                                <a:schemeClr val="tx1"/>
                              </a:solidFill>
                              <a:latin typeface="+mj-lt"/>
                              <a:ea typeface="Cambria Math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200" dirty="0">
                  <a:latin typeface="+mj-lt"/>
                </a:endParaRPr>
              </a:p>
            </p:txBody>
          </p:sp>
        </mc:Choice>
        <mc:Fallback>
          <p:sp>
            <p:nvSpPr>
              <p:cNvPr id="106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9792" y="1729383"/>
                <a:ext cx="553357" cy="679930"/>
              </a:xfrm>
              <a:prstGeom prst="rect">
                <a:avLst/>
              </a:prstGeom>
              <a:blipFill rotWithShape="1">
                <a:blip r:embed="rId13"/>
                <a:stretch>
                  <a:fillRect r="-164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7" name="Groep 42"/>
          <p:cNvGrpSpPr/>
          <p:nvPr/>
        </p:nvGrpSpPr>
        <p:grpSpPr>
          <a:xfrm>
            <a:off x="2277057" y="2492896"/>
            <a:ext cx="702188" cy="725596"/>
            <a:chOff x="5898747" y="4029165"/>
            <a:chExt cx="702188" cy="725596"/>
          </a:xfrm>
        </p:grpSpPr>
        <p:sp>
          <p:nvSpPr>
            <p:cNvPr id="108" name="Vrije vorm 25"/>
            <p:cNvSpPr/>
            <p:nvPr/>
          </p:nvSpPr>
          <p:spPr>
            <a:xfrm flipV="1">
              <a:off x="5918929" y="4029165"/>
              <a:ext cx="682006" cy="339958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400"/>
            </a:p>
          </p:txBody>
        </p:sp>
        <p:sp>
          <p:nvSpPr>
            <p:cNvPr id="109" name="?"/>
            <p:cNvSpPr txBox="1"/>
            <p:nvPr/>
          </p:nvSpPr>
          <p:spPr>
            <a:xfrm>
              <a:off x="5898747" y="4293096"/>
              <a:ext cx="6894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en-US" sz="2400" dirty="0" smtClean="0">
                  <a:solidFill>
                    <a:srgbClr val="FF0000"/>
                  </a:solidFill>
                </a:rPr>
                <a:t>: </a:t>
              </a:r>
              <a:r>
                <a:rPr lang="en-US" sz="2400" dirty="0" smtClean="0">
                  <a:solidFill>
                    <a:srgbClr val="FF0000"/>
                  </a:solidFill>
                </a:rPr>
                <a:t>6</a:t>
              </a:r>
              <a:r>
                <a:rPr lang="en-US" sz="2400" b="1" i="1" dirty="0" smtClean="0">
                  <a:solidFill>
                    <a:srgbClr val="FF0000"/>
                  </a:solidFill>
                  <a:latin typeface="Cambria Math" pitchFamily="18" charset="0"/>
                  <a:ea typeface="Cambria Math" pitchFamily="18" charset="0"/>
                </a:rPr>
                <a:t>c</a:t>
              </a:r>
              <a:endParaRPr lang="nl-NL" sz="2400" b="1" i="1" dirty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</p:grpSp>
      <p:grpSp>
        <p:nvGrpSpPr>
          <p:cNvPr id="110" name="Boog 2 boven"/>
          <p:cNvGrpSpPr/>
          <p:nvPr/>
        </p:nvGrpSpPr>
        <p:grpSpPr>
          <a:xfrm>
            <a:off x="2191332" y="931504"/>
            <a:ext cx="749639" cy="769304"/>
            <a:chOff x="3761612" y="3400425"/>
            <a:chExt cx="1166178" cy="704927"/>
          </a:xfrm>
        </p:grpSpPr>
        <p:sp>
          <p:nvSpPr>
            <p:cNvPr id="111" name="Vrije vorm 21"/>
            <p:cNvSpPr/>
            <p:nvPr/>
          </p:nvSpPr>
          <p:spPr>
            <a:xfrm>
              <a:off x="3786659" y="3798332"/>
              <a:ext cx="1141131" cy="307020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400"/>
            </a:p>
          </p:txBody>
        </p:sp>
        <p:sp>
          <p:nvSpPr>
            <p:cNvPr id="112" name="Tekstvak 106"/>
            <p:cNvSpPr txBox="1"/>
            <p:nvPr/>
          </p:nvSpPr>
          <p:spPr>
            <a:xfrm>
              <a:off x="3761612" y="3400425"/>
              <a:ext cx="1157583" cy="4230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en-US" sz="2400" dirty="0" smtClean="0">
                  <a:solidFill>
                    <a:srgbClr val="FF0000"/>
                  </a:solidFill>
                </a:rPr>
                <a:t>: </a:t>
              </a:r>
              <a:r>
                <a:rPr lang="en-US" sz="2400" dirty="0" smtClean="0">
                  <a:solidFill>
                    <a:srgbClr val="FF0000"/>
                  </a:solidFill>
                </a:rPr>
                <a:t>6</a:t>
              </a:r>
              <a:r>
                <a:rPr lang="en-US" sz="2400" b="1" i="1" dirty="0" smtClean="0">
                  <a:solidFill>
                    <a:srgbClr val="FF0000"/>
                  </a:solidFill>
                  <a:latin typeface="Cambria Math" pitchFamily="18" charset="0"/>
                  <a:ea typeface="Cambria Math" pitchFamily="18" charset="0"/>
                </a:rPr>
                <a:t>c</a:t>
              </a:r>
              <a:r>
                <a:rPr lang="en-US" sz="2400" dirty="0" smtClean="0">
                  <a:solidFill>
                    <a:srgbClr val="FF0000"/>
                  </a:solidFill>
                </a:rPr>
                <a:t> </a:t>
              </a:r>
              <a:endParaRPr lang="nl-NL" sz="2400" b="1" dirty="0">
                <a:solidFill>
                  <a:srgbClr val="FF0000"/>
                </a:solidFill>
                <a:latin typeface="+mj-lt"/>
              </a:endParaRPr>
            </a:p>
          </p:txBody>
        </p:sp>
      </p:grpSp>
      <p:sp>
        <p:nvSpPr>
          <p:cNvPr id="4" name="Rectangle 3"/>
          <p:cNvSpPr/>
          <p:nvPr/>
        </p:nvSpPr>
        <p:spPr>
          <a:xfrm>
            <a:off x="2808466" y="2148810"/>
            <a:ext cx="384523" cy="2776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4006240" y="4250319"/>
            <a:ext cx="564146" cy="5609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/>
          <p:cNvSpPr/>
          <p:nvPr/>
        </p:nvSpPr>
        <p:spPr>
          <a:xfrm>
            <a:off x="5741645" y="4259844"/>
            <a:ext cx="564146" cy="5609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5" name="Volgende slide icoon"/>
          <p:cNvGrpSpPr/>
          <p:nvPr/>
        </p:nvGrpSpPr>
        <p:grpSpPr>
          <a:xfrm>
            <a:off x="8532440" y="6525344"/>
            <a:ext cx="395064" cy="180020"/>
            <a:chOff x="2610762" y="4509120"/>
            <a:chExt cx="395064" cy="180020"/>
          </a:xfrm>
        </p:grpSpPr>
        <p:sp>
          <p:nvSpPr>
            <p:cNvPr id="116" name="Isosceles Triangle 11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117" name="Isosceles Triangle 11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8026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2" grpId="0"/>
      <p:bldP spid="21" grpId="0"/>
      <p:bldP spid="32" grpId="0"/>
      <p:bldP spid="33" grpId="0"/>
      <p:bldP spid="35" grpId="0"/>
      <p:bldP spid="37" grpId="0"/>
      <p:bldP spid="40" grpId="0"/>
      <p:bldP spid="41" grpId="0"/>
      <p:bldP spid="63" grpId="0"/>
      <p:bldP spid="64" grpId="0"/>
      <p:bldP spid="103" grpId="0"/>
      <p:bldP spid="105" grpId="0"/>
      <p:bldP spid="106" grpId="0"/>
      <p:bldP spid="4" grpId="0" animBg="1"/>
      <p:bldP spid="4" grpId="1" animBg="1"/>
      <p:bldP spid="113" grpId="0" animBg="1"/>
      <p:bldP spid="113" grpId="1" animBg="1"/>
      <p:bldP spid="114" grpId="0" animBg="1"/>
      <p:bldP spid="11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Het vereenvoudigen van breuken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05779" cy="769441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2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r>
              <a:rPr lang="nl-NL" sz="22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200" dirty="0"/>
          </a:p>
        </p:txBody>
      </p:sp>
      <p:sp>
        <p:nvSpPr>
          <p:cNvPr id="22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+mj-lt"/>
              </a:rPr>
              <a:t>© </a:t>
            </a:r>
            <a:r>
              <a:rPr lang="en-US" sz="1200" dirty="0" err="1" smtClean="0">
                <a:latin typeface="+mj-lt"/>
              </a:rPr>
              <a:t>Noordhoff</a:t>
            </a:r>
            <a:r>
              <a:rPr lang="en-US" sz="1200" dirty="0" smtClean="0">
                <a:latin typeface="+mj-lt"/>
              </a:rPr>
              <a:t> </a:t>
            </a:r>
            <a:r>
              <a:rPr lang="en-US" sz="1200" dirty="0" err="1" smtClean="0">
                <a:latin typeface="+mj-lt"/>
              </a:rPr>
              <a:t>Uitgevers</a:t>
            </a:r>
            <a:r>
              <a:rPr lang="en-US" sz="1200" dirty="0" smtClean="0">
                <a:latin typeface="+mj-lt"/>
              </a:rPr>
              <a:t> </a:t>
            </a:r>
            <a:r>
              <a:rPr lang="en-US" sz="1200" dirty="0" err="1" smtClean="0">
                <a:latin typeface="+mj-lt"/>
              </a:rPr>
              <a:t>bv</a:t>
            </a:r>
            <a:endParaRPr lang="nl-NL" sz="1200" dirty="0">
              <a:latin typeface="+mj-lt"/>
            </a:endParaRPr>
          </a:p>
        </p:txBody>
      </p:sp>
      <p:sp>
        <p:nvSpPr>
          <p:cNvPr id="31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5" name="Rectangle 2"/>
          <p:cNvSpPr/>
          <p:nvPr/>
        </p:nvSpPr>
        <p:spPr>
          <a:xfrm>
            <a:off x="405061" y="2117341"/>
            <a:ext cx="49885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In </a:t>
            </a:r>
            <a:endParaRPr lang="nl-NL" sz="2200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6" name="Rectangle 2"/>
              <p:cNvSpPr/>
              <p:nvPr/>
            </p:nvSpPr>
            <p:spPr>
              <a:xfrm>
                <a:off x="1692156" y="2117341"/>
                <a:ext cx="5904180" cy="4531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nl-NL" sz="2200" dirty="0" smtClean="0"/>
                  <a:t>kun je teller en noemer door 5,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/>
                      </a:rPr>
                      <m:t>𝒙</m:t>
                    </m:r>
                    <m:r>
                      <a:rPr lang="en-US" sz="2400" b="1" i="1">
                        <a:latin typeface="Cambria Math"/>
                      </a:rPr>
                      <m:t> </m:t>
                    </m:r>
                  </m:oMath>
                </a14:m>
                <a:r>
                  <a:rPr lang="nl-NL" sz="2200" dirty="0" smtClean="0"/>
                  <a:t>en </a:t>
                </a:r>
                <a14:m>
                  <m:oMath xmlns:m="http://schemas.openxmlformats.org/officeDocument/2006/math">
                    <m:r>
                      <a:rPr lang="nl-NL" sz="2400" b="1" i="1" smtClean="0">
                        <a:latin typeface="Cambria Math"/>
                      </a:rPr>
                      <m:t>𝒚</m:t>
                    </m:r>
                    <m:r>
                      <a:rPr lang="en-US" sz="2400" b="1" i="1">
                        <a:latin typeface="Cambria Math"/>
                      </a:rPr>
                      <m:t> </m:t>
                    </m:r>
                  </m:oMath>
                </a14:m>
                <a:r>
                  <a:rPr lang="nl-NL" sz="2200" dirty="0" smtClean="0"/>
                  <a:t>delen</a:t>
                </a:r>
                <a:r>
                  <a:rPr lang="nl-NL" sz="2200" dirty="0"/>
                  <a:t>.</a:t>
                </a:r>
                <a:endParaRPr lang="en-US" sz="2200" dirty="0"/>
              </a:p>
            </p:txBody>
          </p:sp>
        </mc:Choice>
        <mc:Fallback>
          <p:sp>
            <p:nvSpPr>
              <p:cNvPr id="66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2156" y="2117341"/>
                <a:ext cx="5904180" cy="453137"/>
              </a:xfrm>
              <a:prstGeom prst="rect">
                <a:avLst/>
              </a:prstGeom>
              <a:blipFill rotWithShape="1">
                <a:blip r:embed="rId4"/>
                <a:stretch>
                  <a:fillRect l="-1343" t="-2667" b="-25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7" name="Rectangle 16"/>
              <p:cNvSpPr/>
              <p:nvPr/>
            </p:nvSpPr>
            <p:spPr>
              <a:xfrm>
                <a:off x="716987" y="1988840"/>
                <a:ext cx="974947" cy="7346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nl-NL" sz="2000" b="0" i="0" smtClean="0">
                              <a:solidFill>
                                <a:schemeClr val="tx1"/>
                              </a:solidFill>
                              <a:latin typeface="+mj-lt"/>
                              <a:ea typeface="Cambria Math" pitchFamily="18" charset="0"/>
                            </a:rPr>
                            <m:t>20</m:t>
                          </m:r>
                          <m:r>
                            <a:rPr lang="nl-NL" sz="20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itchFamily="18" charset="0"/>
                            </a:rPr>
                            <m:t>𝒙𝒚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nl-NL" sz="2000" b="0" i="0" smtClean="0">
                              <a:solidFill>
                                <a:schemeClr val="tx1"/>
                              </a:solidFill>
                              <a:latin typeface="+mj-lt"/>
                              <a:ea typeface="Cambria Math" pitchFamily="18" charset="0"/>
                            </a:rPr>
                            <m:t>25</m:t>
                          </m:r>
                          <m:r>
                            <a:rPr lang="nl-NL" sz="20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itchFamily="18" charset="0"/>
                            </a:rPr>
                            <m:t>𝒙𝒚𝒛</m:t>
                          </m:r>
                        </m:den>
                      </m:f>
                    </m:oMath>
                  </m:oMathPara>
                </a14:m>
                <a:endParaRPr lang="en-US" sz="2200" dirty="0">
                  <a:latin typeface="+mj-lt"/>
                </a:endParaRPr>
              </a:p>
            </p:txBody>
          </p:sp>
        </mc:Choice>
        <mc:Fallback>
          <p:sp>
            <p:nvSpPr>
              <p:cNvPr id="6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987" y="1988840"/>
                <a:ext cx="974947" cy="734625"/>
              </a:xfrm>
              <a:prstGeom prst="rect">
                <a:avLst/>
              </a:prstGeom>
              <a:blipFill rotWithShape="1">
                <a:blip r:embed="rId5"/>
                <a:stretch>
                  <a:fillRect r="-9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Rectangle 2"/>
          <p:cNvSpPr/>
          <p:nvPr/>
        </p:nvSpPr>
        <p:spPr>
          <a:xfrm>
            <a:off x="405061" y="3655477"/>
            <a:ext cx="76495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 smtClean="0"/>
              <a:t>Dus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9" name="Rectangle 16"/>
              <p:cNvSpPr/>
              <p:nvPr/>
            </p:nvSpPr>
            <p:spPr>
              <a:xfrm>
                <a:off x="1004765" y="3520138"/>
                <a:ext cx="974947" cy="7346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nl-NL" sz="2000" b="0" i="0" smtClean="0">
                              <a:solidFill>
                                <a:schemeClr val="tx1"/>
                              </a:solidFill>
                              <a:latin typeface="+mj-lt"/>
                              <a:ea typeface="Cambria Math" pitchFamily="18" charset="0"/>
                            </a:rPr>
                            <m:t>20</m:t>
                          </m:r>
                          <m:r>
                            <a:rPr lang="nl-NL" sz="20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itchFamily="18" charset="0"/>
                            </a:rPr>
                            <m:t>𝒙𝒚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nl-NL" sz="2000" b="0" i="0" smtClean="0">
                              <a:solidFill>
                                <a:schemeClr val="tx1"/>
                              </a:solidFill>
                              <a:latin typeface="+mj-lt"/>
                              <a:ea typeface="Cambria Math" pitchFamily="18" charset="0"/>
                            </a:rPr>
                            <m:t>25</m:t>
                          </m:r>
                          <m:r>
                            <a:rPr lang="nl-NL" sz="20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itchFamily="18" charset="0"/>
                            </a:rPr>
                            <m:t>𝒙𝒚𝒛</m:t>
                          </m:r>
                        </m:den>
                      </m:f>
                    </m:oMath>
                  </m:oMathPara>
                </a14:m>
                <a:endParaRPr lang="en-US" sz="2200" dirty="0">
                  <a:latin typeface="+mj-lt"/>
                </a:endParaRPr>
              </a:p>
            </p:txBody>
          </p:sp>
        </mc:Choice>
        <mc:Fallback>
          <p:sp>
            <p:nvSpPr>
              <p:cNvPr id="69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765" y="3520138"/>
                <a:ext cx="974947" cy="734625"/>
              </a:xfrm>
              <a:prstGeom prst="rect">
                <a:avLst/>
              </a:prstGeom>
              <a:blipFill rotWithShape="1">
                <a:blip r:embed="rId6"/>
                <a:stretch>
                  <a:fillRect r="-9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Rechthoek 69"/>
          <p:cNvSpPr/>
          <p:nvPr/>
        </p:nvSpPr>
        <p:spPr>
          <a:xfrm>
            <a:off x="1907704" y="3717032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ea typeface="Cambria Math" pitchFamily="18" charset="0"/>
              </a:rPr>
              <a:t>=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6" name="Rectangle 16"/>
              <p:cNvSpPr/>
              <p:nvPr/>
            </p:nvSpPr>
            <p:spPr>
              <a:xfrm>
                <a:off x="2240885" y="3520058"/>
                <a:ext cx="530915" cy="6823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nl-NL" sz="2000" b="0" i="0" smtClean="0">
                              <a:solidFill>
                                <a:schemeClr val="tx1"/>
                              </a:solidFill>
                              <a:latin typeface="+mj-lt"/>
                              <a:ea typeface="Cambria Math" pitchFamily="18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nl-NL" sz="2000" b="0" i="0" smtClean="0">
                              <a:solidFill>
                                <a:schemeClr val="tx1"/>
                              </a:solidFill>
                              <a:latin typeface="+mj-lt"/>
                              <a:ea typeface="Cambria Math" pitchFamily="18" charset="0"/>
                            </a:rPr>
                            <m:t>5</m:t>
                          </m:r>
                          <m:r>
                            <a:rPr lang="nl-NL" sz="20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itchFamily="18" charset="0"/>
                            </a:rPr>
                            <m:t>𝒛</m:t>
                          </m:r>
                        </m:den>
                      </m:f>
                    </m:oMath>
                  </m:oMathPara>
                </a14:m>
                <a:endParaRPr lang="en-US" sz="2200" dirty="0">
                  <a:latin typeface="+mj-lt"/>
                </a:endParaRPr>
              </a:p>
            </p:txBody>
          </p:sp>
        </mc:Choice>
        <mc:Fallback>
          <p:sp>
            <p:nvSpPr>
              <p:cNvPr id="76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0885" y="3520058"/>
                <a:ext cx="530915" cy="682303"/>
              </a:xfrm>
              <a:prstGeom prst="rect">
                <a:avLst/>
              </a:prstGeom>
              <a:blipFill rotWithShape="1">
                <a:blip r:embed="rId7"/>
                <a:stretch>
                  <a:fillRect r="-18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8" name="Rectangle 16"/>
              <p:cNvSpPr/>
              <p:nvPr/>
            </p:nvSpPr>
            <p:spPr>
              <a:xfrm>
                <a:off x="2228901" y="3520058"/>
                <a:ext cx="832279" cy="7338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000" b="0" i="0" smtClean="0">
                              <a:solidFill>
                                <a:schemeClr val="tx1"/>
                              </a:solidFill>
                              <a:latin typeface="+mj-lt"/>
                              <a:ea typeface="Cambria Math" pitchFamily="18" charset="0"/>
                            </a:rPr>
                            <m:t>4</m:t>
                          </m:r>
                          <m:r>
                            <a:rPr lang="nl-NL" sz="20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itchFamily="18" charset="0"/>
                            </a:rPr>
                            <m:t>𝒙𝒚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000" b="0" i="0" smtClean="0">
                              <a:solidFill>
                                <a:schemeClr val="tx1"/>
                              </a:solidFill>
                              <a:latin typeface="+mj-lt"/>
                              <a:ea typeface="Cambria Math" pitchFamily="18" charset="0"/>
                            </a:rPr>
                            <m:t>5</m:t>
                          </m:r>
                          <m:r>
                            <a:rPr lang="nl-NL" sz="20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itchFamily="18" charset="0"/>
                            </a:rPr>
                            <m:t>𝒙𝒚𝒛</m:t>
                          </m:r>
                        </m:den>
                      </m:f>
                    </m:oMath>
                  </m:oMathPara>
                </a14:m>
                <a:endParaRPr lang="en-US" sz="2200" dirty="0">
                  <a:latin typeface="+mj-lt"/>
                </a:endParaRPr>
              </a:p>
            </p:txBody>
          </p:sp>
        </mc:Choice>
        <mc:Fallback>
          <p:sp>
            <p:nvSpPr>
              <p:cNvPr id="78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8901" y="3520058"/>
                <a:ext cx="832279" cy="733855"/>
              </a:xfrm>
              <a:prstGeom prst="rect">
                <a:avLst/>
              </a:prstGeom>
              <a:blipFill rotWithShape="1">
                <a:blip r:embed="rId8"/>
                <a:stretch>
                  <a:fillRect r="-117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9" name="Boog 2 boven"/>
          <p:cNvGrpSpPr/>
          <p:nvPr/>
        </p:nvGrpSpPr>
        <p:grpSpPr>
          <a:xfrm>
            <a:off x="1763688" y="2708920"/>
            <a:ext cx="733538" cy="769304"/>
            <a:chOff x="3786659" y="3400425"/>
            <a:chExt cx="1141131" cy="704927"/>
          </a:xfrm>
        </p:grpSpPr>
        <p:sp>
          <p:nvSpPr>
            <p:cNvPr id="80" name="Vrije vorm 21"/>
            <p:cNvSpPr/>
            <p:nvPr/>
          </p:nvSpPr>
          <p:spPr>
            <a:xfrm>
              <a:off x="3786659" y="3798332"/>
              <a:ext cx="1141131" cy="307020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400"/>
            </a:p>
          </p:txBody>
        </p:sp>
        <p:sp>
          <p:nvSpPr>
            <p:cNvPr id="81" name="Tekstvak 106"/>
            <p:cNvSpPr txBox="1"/>
            <p:nvPr/>
          </p:nvSpPr>
          <p:spPr>
            <a:xfrm>
              <a:off x="3865101" y="3400425"/>
              <a:ext cx="950605" cy="4230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en-US" sz="2400" dirty="0" smtClean="0">
                  <a:solidFill>
                    <a:srgbClr val="FF0000"/>
                  </a:solidFill>
                </a:rPr>
                <a:t>: </a:t>
              </a:r>
              <a:r>
                <a:rPr lang="en-US" sz="2400" dirty="0" smtClean="0">
                  <a:solidFill>
                    <a:srgbClr val="FF0000"/>
                  </a:solidFill>
                </a:rPr>
                <a:t>5 </a:t>
              </a:r>
              <a:endParaRPr lang="nl-NL" sz="2400" b="1" dirty="0">
                <a:solidFill>
                  <a:srgbClr val="FF0000"/>
                </a:solidFill>
                <a:latin typeface="+mj-lt"/>
              </a:endParaRPr>
            </a:p>
          </p:txBody>
        </p:sp>
      </p:grpSp>
      <p:sp>
        <p:nvSpPr>
          <p:cNvPr id="82" name="Rectangle 81"/>
          <p:cNvSpPr/>
          <p:nvPr/>
        </p:nvSpPr>
        <p:spPr>
          <a:xfrm>
            <a:off x="2228901" y="3931455"/>
            <a:ext cx="914195" cy="3616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3" name="Groep 42"/>
          <p:cNvGrpSpPr/>
          <p:nvPr/>
        </p:nvGrpSpPr>
        <p:grpSpPr>
          <a:xfrm>
            <a:off x="1781580" y="4293096"/>
            <a:ext cx="702188" cy="725596"/>
            <a:chOff x="5898747" y="4029165"/>
            <a:chExt cx="702188" cy="725596"/>
          </a:xfrm>
        </p:grpSpPr>
        <p:sp>
          <p:nvSpPr>
            <p:cNvPr id="84" name="Vrije vorm 25"/>
            <p:cNvSpPr/>
            <p:nvPr/>
          </p:nvSpPr>
          <p:spPr>
            <a:xfrm flipV="1">
              <a:off x="5918929" y="4029165"/>
              <a:ext cx="682006" cy="339958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400"/>
            </a:p>
          </p:txBody>
        </p:sp>
        <p:sp>
          <p:nvSpPr>
            <p:cNvPr id="85" name="?"/>
            <p:cNvSpPr txBox="1"/>
            <p:nvPr/>
          </p:nvSpPr>
          <p:spPr>
            <a:xfrm>
              <a:off x="5898747" y="4293096"/>
              <a:ext cx="6894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en-US" sz="2400" dirty="0" smtClean="0">
                  <a:solidFill>
                    <a:srgbClr val="FF0000"/>
                  </a:solidFill>
                </a:rPr>
                <a:t>: </a:t>
              </a:r>
              <a:r>
                <a:rPr lang="en-US" sz="2400" dirty="0" smtClean="0">
                  <a:solidFill>
                    <a:srgbClr val="FF0000"/>
                  </a:solidFill>
                </a:rPr>
                <a:t>5</a:t>
              </a:r>
              <a:endParaRPr lang="nl-NL" sz="24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86" name="Rechthoek 69"/>
          <p:cNvSpPr/>
          <p:nvPr/>
        </p:nvSpPr>
        <p:spPr>
          <a:xfrm>
            <a:off x="2914468" y="3717032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ea typeface="Cambria Math" pitchFamily="18" charset="0"/>
              </a:rPr>
              <a:t>=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7" name="Rectangle 16"/>
              <p:cNvSpPr/>
              <p:nvPr/>
            </p:nvSpPr>
            <p:spPr>
              <a:xfrm>
                <a:off x="3235665" y="3520058"/>
                <a:ext cx="684803" cy="7338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000" b="0" i="0" smtClean="0">
                              <a:solidFill>
                                <a:schemeClr val="tx1"/>
                              </a:solidFill>
                              <a:latin typeface="+mj-lt"/>
                              <a:ea typeface="Cambria Math" pitchFamily="18" charset="0"/>
                            </a:rPr>
                            <m:t>4</m:t>
                          </m:r>
                          <m:r>
                            <a:rPr lang="nl-NL" sz="20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itchFamily="18" charset="0"/>
                            </a:rPr>
                            <m:t>𝒚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000" b="0" i="0" smtClean="0">
                              <a:solidFill>
                                <a:schemeClr val="tx1"/>
                              </a:solidFill>
                              <a:latin typeface="+mj-lt"/>
                              <a:ea typeface="Cambria Math" pitchFamily="18" charset="0"/>
                            </a:rPr>
                            <m:t>5</m:t>
                          </m:r>
                          <m:r>
                            <a:rPr lang="nl-NL" sz="20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itchFamily="18" charset="0"/>
                            </a:rPr>
                            <m:t>𝒚𝒛</m:t>
                          </m:r>
                        </m:den>
                      </m:f>
                    </m:oMath>
                  </m:oMathPara>
                </a14:m>
                <a:endParaRPr lang="en-US" sz="2200" dirty="0">
                  <a:latin typeface="+mj-lt"/>
                </a:endParaRPr>
              </a:p>
            </p:txBody>
          </p:sp>
        </mc:Choice>
        <mc:Fallback>
          <p:sp>
            <p:nvSpPr>
              <p:cNvPr id="8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665" y="3520058"/>
                <a:ext cx="684803" cy="733855"/>
              </a:xfrm>
              <a:prstGeom prst="rect">
                <a:avLst/>
              </a:prstGeom>
              <a:blipFill rotWithShape="1">
                <a:blip r:embed="rId9"/>
                <a:stretch>
                  <a:fillRect r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3" name="Boog 2 boven"/>
          <p:cNvGrpSpPr/>
          <p:nvPr/>
        </p:nvGrpSpPr>
        <p:grpSpPr>
          <a:xfrm>
            <a:off x="2770452" y="2708920"/>
            <a:ext cx="733538" cy="769304"/>
            <a:chOff x="3786659" y="3400425"/>
            <a:chExt cx="1141131" cy="704927"/>
          </a:xfrm>
        </p:grpSpPr>
        <p:sp>
          <p:nvSpPr>
            <p:cNvPr id="104" name="Vrije vorm 21"/>
            <p:cNvSpPr/>
            <p:nvPr/>
          </p:nvSpPr>
          <p:spPr>
            <a:xfrm>
              <a:off x="3786659" y="3798332"/>
              <a:ext cx="1141131" cy="307020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40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5" name="Tekstvak 106"/>
                <p:cNvSpPr txBox="1"/>
                <p:nvPr/>
              </p:nvSpPr>
              <p:spPr>
                <a:xfrm>
                  <a:off x="3860114" y="3400425"/>
                  <a:ext cx="960580" cy="4230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>
                    <a:defRPr lang="nl-NL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9pPr>
                </a:lstStyle>
                <a:p>
                  <a:pPr algn="ctr"/>
                  <a:r>
                    <a:rPr lang="en-US" sz="2400" dirty="0" smtClean="0">
                      <a:solidFill>
                        <a:srgbClr val="FF0000"/>
                      </a:solidFill>
                    </a:rPr>
                    <a:t>: </a:t>
                  </a:r>
                  <a14:m>
                    <m:oMath xmlns:m="http://schemas.openxmlformats.org/officeDocument/2006/math">
                      <m:r>
                        <a:rPr lang="en-US" sz="2400" b="1" i="1">
                          <a:solidFill>
                            <a:srgbClr val="FF0000"/>
                          </a:solidFill>
                          <a:latin typeface="Cambria Math"/>
                        </a:rPr>
                        <m:t>𝒙</m:t>
                      </m:r>
                    </m:oMath>
                  </a14:m>
                  <a:r>
                    <a:rPr lang="en-US" sz="2400" dirty="0" smtClean="0">
                      <a:solidFill>
                        <a:srgbClr val="FF0000"/>
                      </a:solidFill>
                    </a:rPr>
                    <a:t> </a:t>
                  </a:r>
                  <a:endParaRPr lang="nl-NL" sz="2400" b="1" dirty="0">
                    <a:solidFill>
                      <a:srgbClr val="FF0000"/>
                    </a:solidFill>
                    <a:latin typeface="+mj-lt"/>
                  </a:endParaRPr>
                </a:p>
              </p:txBody>
            </p:sp>
          </mc:Choice>
          <mc:Fallback>
            <p:sp>
              <p:nvSpPr>
                <p:cNvPr id="105" name="Tekstvak 10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60114" y="3400425"/>
                  <a:ext cx="960580" cy="42303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l="-14706" t="-9211" r="-27451" b="-3026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6" name="Groep 42"/>
          <p:cNvGrpSpPr/>
          <p:nvPr/>
        </p:nvGrpSpPr>
        <p:grpSpPr>
          <a:xfrm>
            <a:off x="2788344" y="4293096"/>
            <a:ext cx="702188" cy="725596"/>
            <a:chOff x="5898747" y="4029165"/>
            <a:chExt cx="702188" cy="725596"/>
          </a:xfrm>
        </p:grpSpPr>
        <p:sp>
          <p:nvSpPr>
            <p:cNvPr id="107" name="Vrije vorm 25"/>
            <p:cNvSpPr/>
            <p:nvPr/>
          </p:nvSpPr>
          <p:spPr>
            <a:xfrm flipV="1">
              <a:off x="5918929" y="4029165"/>
              <a:ext cx="682006" cy="339958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40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8" name="?"/>
                <p:cNvSpPr txBox="1"/>
                <p:nvPr/>
              </p:nvSpPr>
              <p:spPr>
                <a:xfrm>
                  <a:off x="5898747" y="4293096"/>
                  <a:ext cx="689477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nl-NL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9pPr>
                </a:lstStyle>
                <a:p>
                  <a:pPr algn="ctr"/>
                  <a:r>
                    <a:rPr lang="en-US" sz="2400" dirty="0" smtClean="0">
                      <a:solidFill>
                        <a:srgbClr val="FF0000"/>
                      </a:solidFill>
                    </a:rPr>
                    <a:t>: </a:t>
                  </a:r>
                  <a14:m>
                    <m:oMath xmlns:m="http://schemas.openxmlformats.org/officeDocument/2006/math">
                      <m:r>
                        <a:rPr lang="en-US" sz="2400" b="1" i="1">
                          <a:solidFill>
                            <a:srgbClr val="FF0000"/>
                          </a:solidFill>
                          <a:latin typeface="Cambria Math"/>
                        </a:rPr>
                        <m:t>𝒙</m:t>
                      </m:r>
                    </m:oMath>
                  </a14:m>
                  <a:endParaRPr lang="nl-NL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108" name="?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98747" y="4293096"/>
                  <a:ext cx="689477" cy="461665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l="-1754" t="-9333" r="-14035" b="-32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9" name="Rectangle 108"/>
          <p:cNvSpPr/>
          <p:nvPr/>
        </p:nvSpPr>
        <p:spPr>
          <a:xfrm>
            <a:off x="3235665" y="3901698"/>
            <a:ext cx="914195" cy="3616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hthoek 69"/>
          <p:cNvSpPr/>
          <p:nvPr/>
        </p:nvSpPr>
        <p:spPr>
          <a:xfrm>
            <a:off x="3851920" y="3717032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ea typeface="Cambria Math" pitchFamily="18" charset="0"/>
              </a:rPr>
              <a:t>=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1" name="Rectangle 16"/>
              <p:cNvSpPr/>
              <p:nvPr/>
            </p:nvSpPr>
            <p:spPr>
              <a:xfrm>
                <a:off x="4173117" y="3520058"/>
                <a:ext cx="530915" cy="6823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000" b="0" i="0" smtClean="0">
                              <a:solidFill>
                                <a:schemeClr val="tx1"/>
                              </a:solidFill>
                              <a:latin typeface="+mj-lt"/>
                              <a:ea typeface="Cambria Math" pitchFamily="18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000" b="0" i="0" smtClean="0">
                              <a:solidFill>
                                <a:schemeClr val="tx1"/>
                              </a:solidFill>
                              <a:latin typeface="+mj-lt"/>
                              <a:ea typeface="Cambria Math" pitchFamily="18" charset="0"/>
                            </a:rPr>
                            <m:t>5</m:t>
                          </m:r>
                          <m:r>
                            <a:rPr lang="nl-NL" sz="20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 pitchFamily="18" charset="0"/>
                            </a:rPr>
                            <m:t>𝒛</m:t>
                          </m:r>
                        </m:den>
                      </m:f>
                    </m:oMath>
                  </m:oMathPara>
                </a14:m>
                <a:endParaRPr lang="en-US" sz="2200" dirty="0">
                  <a:latin typeface="+mj-lt"/>
                </a:endParaRPr>
              </a:p>
            </p:txBody>
          </p:sp>
        </mc:Choice>
        <mc:Fallback>
          <p:sp>
            <p:nvSpPr>
              <p:cNvPr id="111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3117" y="3520058"/>
                <a:ext cx="530915" cy="682303"/>
              </a:xfrm>
              <a:prstGeom prst="rect">
                <a:avLst/>
              </a:prstGeom>
              <a:blipFill rotWithShape="1">
                <a:blip r:embed="rId12"/>
                <a:stretch>
                  <a:fillRect r="-18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2" name="Boog 2 boven"/>
          <p:cNvGrpSpPr/>
          <p:nvPr/>
        </p:nvGrpSpPr>
        <p:grpSpPr>
          <a:xfrm>
            <a:off x="3707904" y="2708920"/>
            <a:ext cx="733538" cy="769304"/>
            <a:chOff x="3786659" y="3400425"/>
            <a:chExt cx="1141131" cy="704927"/>
          </a:xfrm>
        </p:grpSpPr>
        <p:sp>
          <p:nvSpPr>
            <p:cNvPr id="113" name="Vrije vorm 21"/>
            <p:cNvSpPr/>
            <p:nvPr/>
          </p:nvSpPr>
          <p:spPr>
            <a:xfrm>
              <a:off x="3786659" y="3798332"/>
              <a:ext cx="1141131" cy="307020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40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4" name="Tekstvak 106"/>
                <p:cNvSpPr txBox="1"/>
                <p:nvPr/>
              </p:nvSpPr>
              <p:spPr>
                <a:xfrm>
                  <a:off x="3855126" y="3400425"/>
                  <a:ext cx="970555" cy="4230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>
                    <a:defRPr lang="nl-NL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9pPr>
                </a:lstStyle>
                <a:p>
                  <a:pPr algn="ctr"/>
                  <a:r>
                    <a:rPr lang="en-US" sz="2400" dirty="0" smtClean="0">
                      <a:solidFill>
                        <a:srgbClr val="FF0000"/>
                      </a:solidFill>
                    </a:rPr>
                    <a:t>: </a:t>
                  </a:r>
                  <a14:m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𝒚</m:t>
                      </m:r>
                    </m:oMath>
                  </a14:m>
                  <a:r>
                    <a:rPr lang="en-US" sz="2400" dirty="0" smtClean="0">
                      <a:solidFill>
                        <a:srgbClr val="FF0000"/>
                      </a:solidFill>
                    </a:rPr>
                    <a:t> </a:t>
                  </a:r>
                  <a:endParaRPr lang="nl-NL" sz="2400" b="1" dirty="0">
                    <a:solidFill>
                      <a:srgbClr val="FF0000"/>
                    </a:solidFill>
                    <a:latin typeface="+mj-lt"/>
                  </a:endParaRPr>
                </a:p>
              </p:txBody>
            </p:sp>
          </mc:Choice>
          <mc:Fallback>
            <p:sp>
              <p:nvSpPr>
                <p:cNvPr id="114" name="Tekstvak 10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55126" y="3400425"/>
                  <a:ext cx="970555" cy="423032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l="-14563" t="-9211" r="-27184" b="-3026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5" name="Groep 42"/>
          <p:cNvGrpSpPr/>
          <p:nvPr/>
        </p:nvGrpSpPr>
        <p:grpSpPr>
          <a:xfrm>
            <a:off x="3725796" y="4293096"/>
            <a:ext cx="702188" cy="725596"/>
            <a:chOff x="5898747" y="4029165"/>
            <a:chExt cx="702188" cy="725596"/>
          </a:xfrm>
        </p:grpSpPr>
        <p:sp>
          <p:nvSpPr>
            <p:cNvPr id="116" name="Vrije vorm 25"/>
            <p:cNvSpPr/>
            <p:nvPr/>
          </p:nvSpPr>
          <p:spPr>
            <a:xfrm flipV="1">
              <a:off x="5918929" y="4029165"/>
              <a:ext cx="682006" cy="339958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40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7" name="?"/>
                <p:cNvSpPr txBox="1"/>
                <p:nvPr/>
              </p:nvSpPr>
              <p:spPr>
                <a:xfrm>
                  <a:off x="5898747" y="4293096"/>
                  <a:ext cx="689477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nl-NL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9pPr>
                </a:lstStyle>
                <a:p>
                  <a:pPr algn="ctr"/>
                  <a:r>
                    <a:rPr lang="en-US" sz="2400" dirty="0" smtClean="0">
                      <a:solidFill>
                        <a:srgbClr val="FF0000"/>
                      </a:solidFill>
                    </a:rPr>
                    <a:t>: </a:t>
                  </a:r>
                  <a14:m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𝒚</m:t>
                      </m:r>
                    </m:oMath>
                  </a14:m>
                  <a:endParaRPr lang="nl-NL" sz="24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117" name="?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98747" y="4293096"/>
                  <a:ext cx="689477" cy="461665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 l="-2655" t="-9333" r="-15044" b="-32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8" name="Rectangle 117"/>
          <p:cNvSpPr/>
          <p:nvPr/>
        </p:nvSpPr>
        <p:spPr>
          <a:xfrm>
            <a:off x="4131182" y="3913700"/>
            <a:ext cx="914195" cy="3616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185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1" grpId="0" animBg="1"/>
      <p:bldP spid="65" grpId="0"/>
      <p:bldP spid="66" grpId="0"/>
      <p:bldP spid="67" grpId="0"/>
      <p:bldP spid="68" grpId="0"/>
      <p:bldP spid="69" grpId="0"/>
      <p:bldP spid="70" grpId="0"/>
      <p:bldP spid="76" grpId="0"/>
      <p:bldP spid="78" grpId="0"/>
      <p:bldP spid="78" grpId="1"/>
      <p:bldP spid="82" grpId="0" animBg="1"/>
      <p:bldP spid="82" grpId="1" animBg="1"/>
      <p:bldP spid="82" grpId="2" animBg="1"/>
      <p:bldP spid="86" grpId="0"/>
      <p:bldP spid="86" grpId="1"/>
      <p:bldP spid="87" grpId="0"/>
      <p:bldP spid="87" grpId="1"/>
      <p:bldP spid="109" grpId="0" animBg="1"/>
      <p:bldP spid="109" grpId="1" animBg="1"/>
      <p:bldP spid="109" grpId="2" animBg="1"/>
      <p:bldP spid="110" grpId="0"/>
      <p:bldP spid="110" grpId="1"/>
      <p:bldP spid="111" grpId="0"/>
      <p:bldP spid="111" grpId="1"/>
      <p:bldP spid="118" grpId="0" animBg="1"/>
      <p:bldP spid="118" grpId="1" animBg="1"/>
      <p:bldP spid="118" grpId="2" animBg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120</TotalTime>
  <Words>249</Words>
  <Application>Microsoft Office PowerPoint</Application>
  <PresentationFormat>On-screen Show (4:3)</PresentationFormat>
  <Paragraphs>73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TheorieTemplateMacroWatermark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Bastiaan</cp:lastModifiedBy>
  <cp:revision>32</cp:revision>
  <dcterms:created xsi:type="dcterms:W3CDTF">2014-07-03T13:35:39Z</dcterms:created>
  <dcterms:modified xsi:type="dcterms:W3CDTF">2014-09-19T17:43:26Z</dcterms:modified>
</cp:coreProperties>
</file>