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0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D60093"/>
    <a:srgbClr val="0099FF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>
        <p:scale>
          <a:sx n="106" d="100"/>
          <a:sy n="106" d="100"/>
        </p:scale>
        <p:origin x="-54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33975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.6 </a:t>
            </a:r>
            <a:r>
              <a:rPr lang="nl-NL" sz="2400" dirty="0" smtClean="0">
                <a:latin typeface="+mn-lt"/>
              </a:rPr>
              <a:t>Herleiden van machten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Machten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vermenigvuldigen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19"/>
          <p:cNvSpPr/>
          <p:nvPr/>
        </p:nvSpPr>
        <p:spPr>
          <a:xfrm>
            <a:off x="6444208" y="4767535"/>
            <a:ext cx="1051506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09" y="4232969"/>
            <a:ext cx="180975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0708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Machten vermenigvuldigen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2443535"/>
            <a:ext cx="6209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Een </a:t>
            </a:r>
            <a:r>
              <a:rPr lang="nl-NL" sz="2200" b="1" dirty="0" smtClean="0"/>
              <a:t>product</a:t>
            </a:r>
            <a:r>
              <a:rPr lang="nl-NL" sz="2200" dirty="0" smtClean="0"/>
              <a:t> van gelijke </a:t>
            </a:r>
            <a:r>
              <a:rPr lang="nl-NL" sz="2200" b="1" dirty="0" smtClean="0"/>
              <a:t>factoren</a:t>
            </a:r>
            <a:r>
              <a:rPr lang="nl-NL" sz="2200" dirty="0" smtClean="0"/>
              <a:t> </a:t>
            </a:r>
            <a:r>
              <a:rPr lang="nl-NL" sz="2200" dirty="0" smtClean="0"/>
              <a:t>is geschreven als </a:t>
            </a:r>
            <a:r>
              <a:rPr lang="nl-NL" sz="2200" dirty="0" smtClean="0"/>
              <a:t>een </a:t>
            </a:r>
            <a:r>
              <a:rPr lang="nl-NL" sz="2200" b="1" dirty="0" smtClean="0"/>
              <a:t>macht</a:t>
            </a:r>
            <a:r>
              <a:rPr lang="nl-NL" sz="2200" dirty="0" smtClean="0"/>
              <a:t>. </a:t>
            </a: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378768" y="894221"/>
            <a:ext cx="18902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/>
              <a:t>a </a:t>
            </a:r>
            <a:r>
              <a:rPr lang="en-US" sz="2200" dirty="0"/>
              <a:t>· </a:t>
            </a:r>
            <a:r>
              <a:rPr lang="en-US" sz="2200" i="1" dirty="0"/>
              <a:t>a </a:t>
            </a:r>
            <a:r>
              <a:rPr lang="en-US" sz="2200" dirty="0"/>
              <a:t>· </a:t>
            </a:r>
            <a:r>
              <a:rPr lang="en-US" sz="2200" i="1" dirty="0"/>
              <a:t>a </a:t>
            </a:r>
            <a:r>
              <a:rPr lang="en-US" sz="2200" dirty="0"/>
              <a:t>· </a:t>
            </a:r>
            <a:r>
              <a:rPr lang="en-US" sz="2200" i="1" dirty="0"/>
              <a:t>a </a:t>
            </a:r>
            <a:r>
              <a:rPr lang="en-US" sz="2200" i="1" dirty="0" smtClean="0"/>
              <a:t>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2233881" y="894220"/>
            <a:ext cx="4459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/>
              <a:t>a</a:t>
            </a:r>
            <a:r>
              <a:rPr lang="en-US" sz="2200" baseline="30000" dirty="0"/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378768" y="1398278"/>
            <a:ext cx="31165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/>
              <a:t>p </a:t>
            </a:r>
            <a:r>
              <a:rPr lang="en-US" sz="2200" dirty="0"/>
              <a:t>· </a:t>
            </a:r>
            <a:r>
              <a:rPr lang="en-US" sz="2200" i="1" dirty="0"/>
              <a:t>p </a:t>
            </a:r>
            <a:r>
              <a:rPr lang="en-US" sz="2200" dirty="0"/>
              <a:t>· </a:t>
            </a:r>
            <a:r>
              <a:rPr lang="en-US" sz="2200" i="1" dirty="0"/>
              <a:t>p </a:t>
            </a:r>
            <a:r>
              <a:rPr lang="en-US" sz="2200" dirty="0"/>
              <a:t>· </a:t>
            </a:r>
            <a:r>
              <a:rPr lang="en-US" sz="2200" i="1" dirty="0"/>
              <a:t>p </a:t>
            </a:r>
            <a:r>
              <a:rPr lang="en-US" sz="2200" dirty="0"/>
              <a:t>· </a:t>
            </a:r>
            <a:r>
              <a:rPr lang="en-US" sz="2200" i="1" dirty="0"/>
              <a:t>p </a:t>
            </a:r>
            <a:r>
              <a:rPr lang="en-US" sz="2200" dirty="0"/>
              <a:t>· </a:t>
            </a:r>
            <a:r>
              <a:rPr lang="en-US" sz="2200" i="1" dirty="0"/>
              <a:t>p </a:t>
            </a:r>
            <a:r>
              <a:rPr lang="en-US" sz="2200" dirty="0"/>
              <a:t>· </a:t>
            </a:r>
            <a:r>
              <a:rPr lang="en-US" sz="2200" i="1" dirty="0"/>
              <a:t>p </a:t>
            </a:r>
            <a:r>
              <a:rPr lang="en-US" sz="2200" i="1" dirty="0" smtClean="0"/>
              <a:t>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9" name="Rectangle 8"/>
          <p:cNvSpPr/>
          <p:nvPr/>
        </p:nvSpPr>
        <p:spPr>
          <a:xfrm>
            <a:off x="3468249" y="1398278"/>
            <a:ext cx="4459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/>
              <a:t>p</a:t>
            </a:r>
            <a:r>
              <a:rPr lang="en-US" sz="2200" baseline="30000" dirty="0"/>
              <a:t>7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11407" y="1310611"/>
            <a:ext cx="1388867" cy="518554"/>
            <a:chOff x="1168799" y="4401128"/>
            <a:chExt cx="1388867" cy="518554"/>
          </a:xfrm>
        </p:grpSpPr>
        <p:sp>
          <p:nvSpPr>
            <p:cNvPr id="12" name="Rechteraccolade 33"/>
            <p:cNvSpPr/>
            <p:nvPr/>
          </p:nvSpPr>
          <p:spPr>
            <a:xfrm rot="5400000">
              <a:off x="1762875" y="3807052"/>
              <a:ext cx="180000" cy="1368151"/>
            </a:xfrm>
            <a:prstGeom prst="rightBrac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13" name="Tekstvak 39"/>
            <p:cNvSpPr txBox="1"/>
            <p:nvPr/>
          </p:nvSpPr>
          <p:spPr>
            <a:xfrm>
              <a:off x="1242882" y="4581128"/>
              <a:ext cx="13147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vier factoren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73588" y="1829165"/>
            <a:ext cx="2376263" cy="518554"/>
            <a:chOff x="728892" y="4401128"/>
            <a:chExt cx="2376263" cy="518554"/>
          </a:xfrm>
        </p:grpSpPr>
        <p:sp>
          <p:nvSpPr>
            <p:cNvPr id="16" name="Rechteraccolade 33"/>
            <p:cNvSpPr/>
            <p:nvPr/>
          </p:nvSpPr>
          <p:spPr>
            <a:xfrm rot="5400000">
              <a:off x="1827023" y="3302997"/>
              <a:ext cx="180002" cy="2376263"/>
            </a:xfrm>
            <a:prstGeom prst="rightBrac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17" name="Tekstvak 39"/>
            <p:cNvSpPr txBox="1"/>
            <p:nvPr/>
          </p:nvSpPr>
          <p:spPr>
            <a:xfrm>
              <a:off x="1134682" y="4581128"/>
              <a:ext cx="15311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zeven factoren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7" name="Isosceles Triangle 2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2" name="Bedek: Noordhoff"/>
          <p:cNvSpPr/>
          <p:nvPr/>
        </p:nvSpPr>
        <p:spPr>
          <a:xfrm>
            <a:off x="7365457" y="3737409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5"/>
              <p:cNvSpPr/>
              <p:nvPr/>
            </p:nvSpPr>
            <p:spPr>
              <a:xfrm>
                <a:off x="467544" y="4063737"/>
                <a:ext cx="466794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aseline="30000" dirty="0" smtClean="0"/>
                  <a:t>2</a:t>
                </a:r>
                <a:endParaRPr lang="en-US" sz="2200" dirty="0"/>
              </a:p>
            </p:txBody>
          </p:sp>
        </mc:Choice>
        <mc:Fallback>
          <p:sp>
            <p:nvSpPr>
              <p:cNvPr id="24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63737"/>
                <a:ext cx="466794" cy="453137"/>
              </a:xfrm>
              <a:prstGeom prst="rect">
                <a:avLst/>
              </a:prstGeom>
              <a:blipFill rotWithShape="1">
                <a:blip r:embed="rId5"/>
                <a:stretch>
                  <a:fillRect t="-2703" r="-34211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6"/>
              <p:cNvSpPr/>
              <p:nvPr/>
            </p:nvSpPr>
            <p:spPr>
              <a:xfrm>
                <a:off x="4930819" y="4063737"/>
                <a:ext cx="734496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aseline="30000" dirty="0" smtClean="0"/>
                  <a:t>2+4 </a:t>
                </a:r>
                <a:endParaRPr lang="en-US" sz="2200" baseline="30000" dirty="0"/>
              </a:p>
            </p:txBody>
          </p:sp>
        </mc:Choice>
        <mc:Fallback>
          <p:sp>
            <p:nvSpPr>
              <p:cNvPr id="25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819" y="4063737"/>
                <a:ext cx="734496" cy="453137"/>
              </a:xfrm>
              <a:prstGeom prst="rect">
                <a:avLst/>
              </a:prstGeom>
              <a:blipFill rotWithShape="1">
                <a:blip r:embed="rId6"/>
                <a:stretch>
                  <a:fillRect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10"/>
          <p:cNvGrpSpPr/>
          <p:nvPr/>
        </p:nvGrpSpPr>
        <p:grpSpPr>
          <a:xfrm>
            <a:off x="1673631" y="4494624"/>
            <a:ext cx="1417376" cy="518552"/>
            <a:chOff x="1131781" y="4401130"/>
            <a:chExt cx="1417376" cy="518552"/>
          </a:xfrm>
        </p:grpSpPr>
        <p:sp>
          <p:nvSpPr>
            <p:cNvPr id="31" name="Rechteraccolade 33"/>
            <p:cNvSpPr/>
            <p:nvPr/>
          </p:nvSpPr>
          <p:spPr>
            <a:xfrm rot="5400000">
              <a:off x="1763072" y="4174294"/>
              <a:ext cx="179998" cy="633670"/>
            </a:xfrm>
            <a:prstGeom prst="rightBrac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32" name="Tekstvak 39"/>
            <p:cNvSpPr txBox="1"/>
            <p:nvPr/>
          </p:nvSpPr>
          <p:spPr>
            <a:xfrm>
              <a:off x="1131781" y="4581128"/>
              <a:ext cx="14173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twee factoren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21"/>
              <p:cNvSpPr/>
              <p:nvPr/>
            </p:nvSpPr>
            <p:spPr>
              <a:xfrm>
                <a:off x="1788210" y="4063737"/>
                <a:ext cx="103906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   </m:t>
                    </m:r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dirty="0" smtClean="0"/>
                  <a:t>·</a:t>
                </a:r>
                <a14:m>
                  <m:oMath xmlns:m="http://schemas.openxmlformats.org/officeDocument/2006/math">
                    <m:r>
                      <a:rPr lang="nl-NL" sz="2400" b="0" i="0" smtClean="0">
                        <a:latin typeface="Cambria Math"/>
                      </a:rPr>
                      <m:t> </m:t>
                    </m:r>
                    <m:r>
                      <a:rPr lang="en-US" sz="2400" b="1" i="1">
                        <a:latin typeface="Cambria Math"/>
                      </a:rPr>
                      <m:t>𝒙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33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210" y="4063737"/>
                <a:ext cx="1039067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9333" r="-16374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22"/>
          <p:cNvGrpSpPr/>
          <p:nvPr/>
        </p:nvGrpSpPr>
        <p:grpSpPr>
          <a:xfrm>
            <a:off x="2974351" y="4494623"/>
            <a:ext cx="1948724" cy="518553"/>
            <a:chOff x="1299256" y="4401130"/>
            <a:chExt cx="981112" cy="518553"/>
          </a:xfrm>
        </p:grpSpPr>
        <p:sp>
          <p:nvSpPr>
            <p:cNvPr id="35" name="Rechteraccolade 33"/>
            <p:cNvSpPr/>
            <p:nvPr/>
          </p:nvSpPr>
          <p:spPr>
            <a:xfrm rot="5400000">
              <a:off x="1699814" y="4111036"/>
              <a:ext cx="179997" cy="760186"/>
            </a:xfrm>
            <a:prstGeom prst="rightBrac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36" name="Tekstvak 39"/>
            <p:cNvSpPr txBox="1"/>
            <p:nvPr/>
          </p:nvSpPr>
          <p:spPr>
            <a:xfrm>
              <a:off x="1299256" y="4581129"/>
              <a:ext cx="9811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vier factoren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9"/>
              <p:cNvSpPr/>
              <p:nvPr/>
            </p:nvSpPr>
            <p:spPr>
              <a:xfrm>
                <a:off x="2423388" y="4063736"/>
                <a:ext cx="2651688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1" i="1">
                        <a:latin typeface="Cambria Math"/>
                      </a:rPr>
                      <m:t>𝒙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dirty="0" smtClean="0"/>
                  <a:t>·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 smtClean="0"/>
                  <a:t>·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dirty="0" smtClean="0"/>
                  <a:t>·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i="1" dirty="0" smtClean="0"/>
                  <a:t> </a:t>
                </a:r>
                <a:r>
                  <a:rPr lang="en-US" sz="2200" dirty="0" smtClean="0"/>
                  <a:t>=</a:t>
                </a:r>
                <a:endParaRPr lang="en-US" sz="2200" dirty="0"/>
              </a:p>
            </p:txBody>
          </p:sp>
        </mc:Choice>
        <mc:Fallback>
          <p:sp>
            <p:nvSpPr>
              <p:cNvPr id="37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388" y="4063736"/>
                <a:ext cx="2651688" cy="453137"/>
              </a:xfrm>
              <a:prstGeom prst="rect">
                <a:avLst/>
              </a:prstGeom>
              <a:blipFill rotWithShape="1">
                <a:blip r:embed="rId8"/>
                <a:stretch>
                  <a:fillRect l="-2989" t="-2703" r="-4598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17"/>
              <p:cNvSpPr/>
              <p:nvPr/>
            </p:nvSpPr>
            <p:spPr>
              <a:xfrm>
                <a:off x="840419" y="4063880"/>
                <a:ext cx="545342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aseline="30000" dirty="0" smtClean="0"/>
                  <a:t>4</a:t>
                </a:r>
                <a:endParaRPr lang="en-US" sz="2200" dirty="0"/>
              </a:p>
            </p:txBody>
          </p:sp>
        </mc:Choice>
        <mc:Fallback>
          <p:sp>
            <p:nvSpPr>
              <p:cNvPr id="3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419" y="4063880"/>
                <a:ext cx="545342" cy="453137"/>
              </a:xfrm>
              <a:prstGeom prst="rect">
                <a:avLst/>
              </a:prstGeom>
              <a:blipFill rotWithShape="1">
                <a:blip r:embed="rId9"/>
                <a:stretch>
                  <a:fillRect l="-14607" t="-2703" r="-29213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18"/>
          <p:cNvSpPr/>
          <p:nvPr/>
        </p:nvSpPr>
        <p:spPr>
          <a:xfrm>
            <a:off x="1475656" y="4089136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=</a:t>
            </a:r>
          </a:p>
        </p:txBody>
      </p:sp>
      <p:sp>
        <p:nvSpPr>
          <p:cNvPr id="40" name="Rectangle 19"/>
          <p:cNvSpPr/>
          <p:nvPr/>
        </p:nvSpPr>
        <p:spPr>
          <a:xfrm>
            <a:off x="378768" y="5067506"/>
            <a:ext cx="836642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</a:t>
            </a:r>
            <a:r>
              <a:rPr lang="nl-NL" sz="2200" b="1" dirty="0"/>
              <a:t>exponen</a:t>
            </a:r>
            <a:r>
              <a:rPr lang="nl-NL" sz="2200" dirty="0"/>
              <a:t>t 6 krijg je door de exponenten 2 en 4 op te tellen.</a:t>
            </a:r>
            <a:endParaRPr lang="en-US" sz="2200" dirty="0"/>
          </a:p>
        </p:txBody>
      </p:sp>
      <p:sp>
        <p:nvSpPr>
          <p:cNvPr id="47" name="Rectangle 9"/>
          <p:cNvSpPr/>
          <p:nvPr/>
        </p:nvSpPr>
        <p:spPr>
          <a:xfrm>
            <a:off x="5590376" y="4099441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=</a:t>
            </a:r>
            <a:endParaRPr lang="en-US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Rectangle 6"/>
              <p:cNvSpPr/>
              <p:nvPr/>
            </p:nvSpPr>
            <p:spPr>
              <a:xfrm>
                <a:off x="5929196" y="4070069"/>
                <a:ext cx="519694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aseline="30000" dirty="0" smtClean="0"/>
                  <a:t>6 </a:t>
                </a:r>
                <a:endParaRPr lang="en-US" sz="2200" baseline="30000" dirty="0"/>
              </a:p>
            </p:txBody>
          </p:sp>
        </mc:Choice>
        <mc:Fallback>
          <p:sp>
            <p:nvSpPr>
              <p:cNvPr id="48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196" y="4070069"/>
                <a:ext cx="519694" cy="453137"/>
              </a:xfrm>
              <a:prstGeom prst="rect">
                <a:avLst/>
              </a:prstGeom>
              <a:blipFill rotWithShape="1">
                <a:blip r:embed="rId10"/>
                <a:stretch>
                  <a:fillRect r="-1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2102919" y="1326270"/>
            <a:ext cx="744114" cy="518554"/>
            <a:chOff x="706353" y="4401128"/>
            <a:chExt cx="2387835" cy="518554"/>
          </a:xfrm>
        </p:grpSpPr>
        <p:sp>
          <p:nvSpPr>
            <p:cNvPr id="42" name="Rechteraccolade 33"/>
            <p:cNvSpPr/>
            <p:nvPr/>
          </p:nvSpPr>
          <p:spPr>
            <a:xfrm rot="5400000">
              <a:off x="1762875" y="3807052"/>
              <a:ext cx="180000" cy="1368151"/>
            </a:xfrm>
            <a:prstGeom prst="rightBrac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43" name="Tekstvak 39"/>
            <p:cNvSpPr txBox="1"/>
            <p:nvPr/>
          </p:nvSpPr>
          <p:spPr>
            <a:xfrm>
              <a:off x="706353" y="4581128"/>
              <a:ext cx="2387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macht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323830" y="1830326"/>
            <a:ext cx="744114" cy="518554"/>
            <a:chOff x="706353" y="4401128"/>
            <a:chExt cx="2387835" cy="518554"/>
          </a:xfrm>
        </p:grpSpPr>
        <p:sp>
          <p:nvSpPr>
            <p:cNvPr id="45" name="Rechteraccolade 33"/>
            <p:cNvSpPr/>
            <p:nvPr/>
          </p:nvSpPr>
          <p:spPr>
            <a:xfrm rot="5400000">
              <a:off x="1762875" y="3807052"/>
              <a:ext cx="180000" cy="1368151"/>
            </a:xfrm>
            <a:prstGeom prst="rightBrac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46" name="Tekstvak 39"/>
            <p:cNvSpPr txBox="1"/>
            <p:nvPr/>
          </p:nvSpPr>
          <p:spPr>
            <a:xfrm>
              <a:off x="706353" y="4581128"/>
              <a:ext cx="23878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macht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851" y="4227814"/>
            <a:ext cx="180975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29" grpId="0"/>
      <p:bldP spid="24" grpId="0"/>
      <p:bldP spid="24" grpId="1"/>
      <p:bldP spid="25" grpId="0"/>
      <p:bldP spid="33" grpId="0"/>
      <p:bldP spid="37" grpId="0"/>
      <p:bldP spid="38" grpId="0"/>
      <p:bldP spid="38" grpId="1"/>
      <p:bldP spid="39" grpId="0"/>
      <p:bldP spid="40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0708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Machten vermenigvuldigen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1557953"/>
            <a:ext cx="1190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Z</a:t>
            </a:r>
            <a:r>
              <a:rPr lang="nl-NL" sz="2200" dirty="0" smtClean="0"/>
              <a:t>o is</a:t>
            </a:r>
            <a:endParaRPr lang="en-US" sz="2200" dirty="0"/>
          </a:p>
        </p:txBody>
      </p:sp>
      <p:grpSp>
        <p:nvGrpSpPr>
          <p:cNvPr id="2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7" name="Isosceles Triangle 2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4" name="Rectangle 33"/>
          <p:cNvSpPr/>
          <p:nvPr/>
        </p:nvSpPr>
        <p:spPr>
          <a:xfrm>
            <a:off x="1115616" y="1556792"/>
            <a:ext cx="115127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8 </a:t>
            </a:r>
            <a:r>
              <a:rPr lang="en-US" sz="2200" dirty="0" smtClean="0"/>
              <a:t>· </a:t>
            </a:r>
            <a:r>
              <a:rPr lang="en-US" sz="2200" i="1" dirty="0" smtClean="0"/>
              <a:t>p</a:t>
            </a:r>
            <a:r>
              <a:rPr lang="en-US" sz="2200" baseline="30000" dirty="0" smtClean="0"/>
              <a:t>5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35" name="Rectangle 34"/>
          <p:cNvSpPr/>
          <p:nvPr/>
        </p:nvSpPr>
        <p:spPr>
          <a:xfrm>
            <a:off x="2191180" y="1556792"/>
            <a:ext cx="76655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8+5  </a:t>
            </a:r>
            <a:endParaRPr lang="en-US" sz="2200" baseline="30000" dirty="0"/>
          </a:p>
        </p:txBody>
      </p:sp>
      <p:sp>
        <p:nvSpPr>
          <p:cNvPr id="36" name="Rectangle 35"/>
          <p:cNvSpPr/>
          <p:nvPr/>
        </p:nvSpPr>
        <p:spPr>
          <a:xfrm>
            <a:off x="4190129" y="1556792"/>
            <a:ext cx="10470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 </a:t>
            </a:r>
            <a:r>
              <a:rPr lang="en-US" sz="2200" dirty="0" smtClean="0"/>
              <a:t>· </a:t>
            </a:r>
            <a:r>
              <a:rPr lang="en-US" sz="2200" i="1" dirty="0" smtClean="0"/>
              <a:t>p</a:t>
            </a:r>
            <a:r>
              <a:rPr lang="en-US" sz="2200" baseline="30000" dirty="0" smtClean="0"/>
              <a:t>9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37" name="Rectangle 36"/>
          <p:cNvSpPr/>
          <p:nvPr/>
        </p:nvSpPr>
        <p:spPr>
          <a:xfrm>
            <a:off x="5182207" y="1556792"/>
            <a:ext cx="6607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1+9</a:t>
            </a:r>
            <a:endParaRPr lang="en-US" sz="2200" baseline="30000" dirty="0"/>
          </a:p>
        </p:txBody>
      </p:sp>
      <p:sp>
        <p:nvSpPr>
          <p:cNvPr id="30" name="Rectangle 33"/>
          <p:cNvSpPr/>
          <p:nvPr/>
        </p:nvSpPr>
        <p:spPr>
          <a:xfrm flipH="1">
            <a:off x="2821977" y="1556792"/>
            <a:ext cx="8640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31" name="Rectangle 34"/>
          <p:cNvSpPr/>
          <p:nvPr/>
        </p:nvSpPr>
        <p:spPr>
          <a:xfrm>
            <a:off x="3110009" y="1547947"/>
            <a:ext cx="6559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13  </a:t>
            </a:r>
            <a:endParaRPr lang="en-US" sz="2200" baseline="30000" dirty="0"/>
          </a:p>
        </p:txBody>
      </p:sp>
      <p:sp>
        <p:nvSpPr>
          <p:cNvPr id="32" name="Rectangle 33"/>
          <p:cNvSpPr/>
          <p:nvPr/>
        </p:nvSpPr>
        <p:spPr>
          <a:xfrm>
            <a:off x="5834746" y="1556792"/>
            <a:ext cx="349776" cy="3917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33" name="Rectangle 36"/>
          <p:cNvSpPr/>
          <p:nvPr/>
        </p:nvSpPr>
        <p:spPr>
          <a:xfrm>
            <a:off x="6112514" y="1559030"/>
            <a:ext cx="68159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10</a:t>
            </a:r>
            <a:r>
              <a:rPr lang="en-US" sz="2200" dirty="0" smtClean="0"/>
              <a:t>.</a:t>
            </a:r>
            <a:r>
              <a:rPr lang="en-US" sz="2200" baseline="30000" dirty="0" smtClean="0"/>
              <a:t> </a:t>
            </a:r>
            <a:endParaRPr lang="en-US" sz="2200" baseline="30000" dirty="0"/>
          </a:p>
        </p:txBody>
      </p:sp>
      <p:sp>
        <p:nvSpPr>
          <p:cNvPr id="8" name="Rechthoek 7"/>
          <p:cNvSpPr/>
          <p:nvPr/>
        </p:nvSpPr>
        <p:spPr>
          <a:xfrm>
            <a:off x="3686073" y="1557953"/>
            <a:ext cx="4988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en</a:t>
            </a:r>
            <a:endParaRPr lang="en-US" sz="2200" dirty="0"/>
          </a:p>
        </p:txBody>
      </p:sp>
      <p:sp>
        <p:nvSpPr>
          <p:cNvPr id="38" name="Rectangle 40"/>
          <p:cNvSpPr/>
          <p:nvPr/>
        </p:nvSpPr>
        <p:spPr>
          <a:xfrm>
            <a:off x="378768" y="2753052"/>
            <a:ext cx="7865641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nl-NL" sz="2200" b="1" dirty="0"/>
              <a:t>Een product van machten met hetzelfde grondtal kun je herleiden </a:t>
            </a:r>
            <a:r>
              <a:rPr lang="nl-NL" sz="2200" b="1" dirty="0" smtClean="0"/>
              <a:t>tot één </a:t>
            </a:r>
            <a:r>
              <a:rPr lang="nl-NL" sz="2200" b="1" dirty="0"/>
              <a:t>macht door de exponenten op te tellen. </a:t>
            </a:r>
            <a:endParaRPr lang="en-US" sz="2200" b="1" dirty="0"/>
          </a:p>
        </p:txBody>
      </p:sp>
      <p:sp>
        <p:nvSpPr>
          <p:cNvPr id="14" name="Rechthoek 13"/>
          <p:cNvSpPr/>
          <p:nvPr/>
        </p:nvSpPr>
        <p:spPr>
          <a:xfrm>
            <a:off x="378768" y="3501008"/>
            <a:ext cx="65492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/>
              <a:t>Het grondtal blijft gelijk. </a:t>
            </a:r>
            <a:r>
              <a:rPr lang="pt-BR" sz="2200" b="1" dirty="0" smtClean="0"/>
              <a:t>Dus </a:t>
            </a:r>
            <a:r>
              <a:rPr lang="pt-BR" sz="2200" b="1" i="1" dirty="0" smtClean="0"/>
              <a:t>a</a:t>
            </a:r>
            <a:r>
              <a:rPr lang="pt-BR" sz="2200" b="1" i="1" baseline="30000" dirty="0" smtClean="0"/>
              <a:t>p</a:t>
            </a:r>
            <a:r>
              <a:rPr lang="pt-BR" sz="2200" b="1" i="1" dirty="0" smtClean="0"/>
              <a:t> </a:t>
            </a:r>
            <a:r>
              <a:rPr lang="pt-BR" sz="2200" b="1" dirty="0" smtClean="0"/>
              <a:t>· </a:t>
            </a:r>
            <a:r>
              <a:rPr lang="pt-BR" sz="2200" b="1" i="1" dirty="0" smtClean="0"/>
              <a:t>a</a:t>
            </a:r>
            <a:r>
              <a:rPr lang="pt-BR" sz="2200" b="1" i="1" baseline="30000" dirty="0" smtClean="0"/>
              <a:t>q</a:t>
            </a:r>
            <a:r>
              <a:rPr lang="pt-BR" sz="2200" b="1" i="1" dirty="0" smtClean="0"/>
              <a:t> </a:t>
            </a:r>
            <a:r>
              <a:rPr lang="pt-BR" sz="2200" b="1" dirty="0" smtClean="0"/>
              <a:t>= </a:t>
            </a:r>
            <a:r>
              <a:rPr lang="pt-BR" sz="2200" b="1" i="1" dirty="0" smtClean="0"/>
              <a:t>a</a:t>
            </a:r>
            <a:r>
              <a:rPr lang="pt-BR" sz="2200" b="1" i="1" baseline="30000" dirty="0" smtClean="0"/>
              <a:t>p </a:t>
            </a:r>
            <a:r>
              <a:rPr lang="pt-BR" sz="2200" b="1" baseline="30000" dirty="0" smtClean="0"/>
              <a:t>+ </a:t>
            </a:r>
            <a:r>
              <a:rPr lang="pt-BR" sz="2200" b="1" i="1" baseline="30000" dirty="0" smtClean="0"/>
              <a:t>q</a:t>
            </a:r>
            <a:r>
              <a:rPr lang="pt-BR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179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  <p:bldP spid="34" grpId="0"/>
      <p:bldP spid="35" grpId="0"/>
      <p:bldP spid="36" grpId="0"/>
      <p:bldP spid="37" grpId="0"/>
      <p:bldP spid="30" grpId="0"/>
      <p:bldP spid="31" grpId="0"/>
      <p:bldP spid="32" grpId="0"/>
      <p:bldP spid="33" grpId="0"/>
      <p:bldP spid="8" grpId="0"/>
      <p:bldP spid="38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78768" y="752058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9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0708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Machten vermenigvuldigen</a:t>
            </a:r>
            <a:endParaRPr lang="nl-NL" sz="3200" b="1" dirty="0">
              <a:latin typeface="Eurostile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21" name="Rectangle 20"/>
          <p:cNvSpPr/>
          <p:nvPr/>
        </p:nvSpPr>
        <p:spPr>
          <a:xfrm>
            <a:off x="2032572" y="2055619"/>
            <a:ext cx="160332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b </a:t>
            </a:r>
            <a:r>
              <a:rPr lang="pt-BR" sz="2200" b="1" dirty="0" smtClean="0"/>
              <a:t> </a:t>
            </a:r>
            <a:r>
              <a:rPr lang="pt-BR" sz="2200" dirty="0" smtClean="0"/>
              <a:t>3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5</a:t>
            </a:r>
            <a:r>
              <a:rPr lang="pt-BR" sz="2200" dirty="0" smtClean="0"/>
              <a:t> </a:t>
            </a:r>
            <a:r>
              <a:rPr lang="pt-BR" sz="2200" dirty="0"/>
              <a:t>· </a:t>
            </a:r>
            <a:r>
              <a:rPr lang="pt-BR" sz="2200" dirty="0" smtClean="0"/>
              <a:t>4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4139952" y="2062009"/>
            <a:ext cx="14830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c </a:t>
            </a:r>
            <a:r>
              <a:rPr lang="pt-BR" sz="2200" b="1" dirty="0" smtClean="0"/>
              <a:t> </a:t>
            </a:r>
            <a:r>
              <a:rPr lang="pt-BR" sz="2200" dirty="0" smtClean="0"/>
              <a:t>7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6</a:t>
            </a:r>
            <a:r>
              <a:rPr lang="pt-BR" sz="2200" dirty="0" smtClean="0"/>
              <a:t> </a:t>
            </a:r>
            <a:r>
              <a:rPr lang="pt-BR" sz="2200" dirty="0"/>
              <a:t>· </a:t>
            </a:r>
            <a:r>
              <a:rPr lang="pt-BR" sz="2200" dirty="0" smtClean="0"/>
              <a:t>2</a:t>
            </a:r>
            <a:r>
              <a:rPr lang="pt-BR" sz="2200" i="1" dirty="0"/>
              <a:t>a</a:t>
            </a:r>
            <a:endParaRPr lang="en-US" sz="2200" baseline="30000" dirty="0"/>
          </a:p>
        </p:txBody>
      </p:sp>
      <p:sp>
        <p:nvSpPr>
          <p:cNvPr id="24" name="TextBox 23"/>
          <p:cNvSpPr txBox="1"/>
          <p:nvPr/>
        </p:nvSpPr>
        <p:spPr>
          <a:xfrm>
            <a:off x="378768" y="1570637"/>
            <a:ext cx="1164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Herleid</a:t>
            </a:r>
            <a:r>
              <a:rPr lang="en-US" sz="2400" dirty="0" smtClean="0"/>
              <a:t>.</a:t>
            </a:r>
            <a:endParaRPr lang="nl-NL" sz="2400" dirty="0"/>
          </a:p>
        </p:txBody>
      </p:sp>
      <p:sp>
        <p:nvSpPr>
          <p:cNvPr id="25" name="Rectangle 24"/>
          <p:cNvSpPr/>
          <p:nvPr/>
        </p:nvSpPr>
        <p:spPr>
          <a:xfrm>
            <a:off x="378768" y="2636912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dirty="0"/>
          </a:p>
        </p:txBody>
      </p:sp>
      <p:grpSp>
        <p:nvGrpSpPr>
          <p:cNvPr id="4" name="Groep 3"/>
          <p:cNvGrpSpPr/>
          <p:nvPr/>
        </p:nvGrpSpPr>
        <p:grpSpPr>
          <a:xfrm>
            <a:off x="378768" y="2057950"/>
            <a:ext cx="2718048" cy="430887"/>
            <a:chOff x="378768" y="1670258"/>
            <a:chExt cx="2718048" cy="430887"/>
          </a:xfrm>
        </p:grpSpPr>
        <p:sp>
          <p:nvSpPr>
            <p:cNvPr id="3" name="Rectangle 2"/>
            <p:cNvSpPr/>
            <p:nvPr/>
          </p:nvSpPr>
          <p:spPr>
            <a:xfrm>
              <a:off x="378768" y="1670258"/>
              <a:ext cx="271804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2200" b="1" dirty="0"/>
                <a:t>a </a:t>
              </a:r>
              <a:r>
                <a:rPr lang="pt-BR" sz="2200" b="1" dirty="0" smtClean="0"/>
                <a:t> </a:t>
              </a:r>
              <a:endParaRPr lang="en-US" sz="2200" baseline="30000" dirty="0"/>
            </a:p>
          </p:txBody>
        </p:sp>
        <p:sp>
          <p:nvSpPr>
            <p:cNvPr id="35" name="Rectangle 30"/>
            <p:cNvSpPr/>
            <p:nvPr/>
          </p:nvSpPr>
          <p:spPr>
            <a:xfrm>
              <a:off x="756427" y="1670258"/>
              <a:ext cx="98616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i="1" dirty="0" smtClean="0"/>
                <a:t>a</a:t>
              </a:r>
              <a:r>
                <a:rPr lang="en-US" sz="2200" baseline="30000" dirty="0" smtClean="0"/>
                <a:t>3 </a:t>
              </a:r>
              <a:r>
                <a:rPr lang="en-US" sz="2200" dirty="0" smtClean="0"/>
                <a:t>· </a:t>
              </a:r>
              <a:r>
                <a:rPr lang="en-US" sz="2200" i="1" dirty="0" smtClean="0"/>
                <a:t>a</a:t>
              </a:r>
              <a:r>
                <a:rPr lang="en-US" sz="2200" baseline="30000" dirty="0" smtClean="0"/>
                <a:t>2 </a:t>
              </a:r>
              <a:endParaRPr lang="en-US" sz="2200" dirty="0"/>
            </a:p>
          </p:txBody>
        </p:sp>
      </p:grpSp>
      <p:sp>
        <p:nvSpPr>
          <p:cNvPr id="36" name="Rectangle 22"/>
          <p:cNvSpPr/>
          <p:nvPr/>
        </p:nvSpPr>
        <p:spPr>
          <a:xfrm>
            <a:off x="6114459" y="2041892"/>
            <a:ext cx="16979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d</a:t>
            </a:r>
            <a:r>
              <a:rPr lang="pt-BR" sz="2200" b="1" dirty="0" smtClean="0"/>
              <a:t>  </a:t>
            </a:r>
            <a:r>
              <a:rPr lang="pt-BR" sz="2200" dirty="0" smtClean="0"/>
              <a:t>-2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r>
              <a:rPr lang="pt-BR" sz="2200" dirty="0" smtClean="0"/>
              <a:t> </a:t>
            </a:r>
            <a:r>
              <a:rPr lang="pt-BR" sz="2200" dirty="0"/>
              <a:t>· </a:t>
            </a:r>
            <a:r>
              <a:rPr lang="pt-BR" sz="2200" dirty="0" smtClean="0"/>
              <a:t>5</a:t>
            </a:r>
            <a:r>
              <a:rPr lang="pt-BR" sz="2200" i="1" dirty="0" smtClean="0"/>
              <a:t>b</a:t>
            </a:r>
            <a:r>
              <a:rPr lang="pt-BR" sz="2200" baseline="30000" dirty="0" smtClean="0"/>
              <a:t>4</a:t>
            </a:r>
            <a:endParaRPr lang="en-US" sz="2200" baseline="30000" dirty="0"/>
          </a:p>
        </p:txBody>
      </p:sp>
      <p:grpSp>
        <p:nvGrpSpPr>
          <p:cNvPr id="38" name="Group 57"/>
          <p:cNvGrpSpPr/>
          <p:nvPr/>
        </p:nvGrpSpPr>
        <p:grpSpPr>
          <a:xfrm>
            <a:off x="459136" y="3067799"/>
            <a:ext cx="8145312" cy="3385537"/>
            <a:chOff x="467544" y="4013448"/>
            <a:chExt cx="8421291" cy="1575792"/>
          </a:xfrm>
        </p:grpSpPr>
        <p:grpSp>
          <p:nvGrpSpPr>
            <p:cNvPr id="3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4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4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47"/>
          <p:cNvSpPr>
            <a:spLocks noChangeAspect="1"/>
          </p:cNvSpPr>
          <p:nvPr/>
        </p:nvSpPr>
        <p:spPr>
          <a:xfrm>
            <a:off x="1023984" y="353137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Oval 47"/>
          <p:cNvSpPr>
            <a:spLocks noChangeAspect="1"/>
          </p:cNvSpPr>
          <p:nvPr/>
        </p:nvSpPr>
        <p:spPr>
          <a:xfrm>
            <a:off x="1023984" y="422108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Oval 47"/>
          <p:cNvSpPr>
            <a:spLocks noChangeAspect="1"/>
          </p:cNvSpPr>
          <p:nvPr/>
        </p:nvSpPr>
        <p:spPr>
          <a:xfrm>
            <a:off x="1023984" y="4913832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l 47"/>
          <p:cNvSpPr>
            <a:spLocks noChangeAspect="1"/>
          </p:cNvSpPr>
          <p:nvPr/>
        </p:nvSpPr>
        <p:spPr>
          <a:xfrm>
            <a:off x="1023984" y="564669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Rectangle 42"/>
          <p:cNvSpPr/>
          <p:nvPr/>
        </p:nvSpPr>
        <p:spPr>
          <a:xfrm>
            <a:off x="3203848" y="3501008"/>
            <a:ext cx="4459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a</a:t>
            </a:r>
            <a:r>
              <a:rPr lang="en-US" sz="2200" baseline="30000" dirty="0" smtClean="0"/>
              <a:t>5</a:t>
            </a:r>
            <a:endParaRPr lang="en-US" sz="2200" baseline="30000" dirty="0"/>
          </a:p>
        </p:txBody>
      </p:sp>
      <p:grpSp>
        <p:nvGrpSpPr>
          <p:cNvPr id="50" name="Groep 49"/>
          <p:cNvGrpSpPr/>
          <p:nvPr/>
        </p:nvGrpSpPr>
        <p:grpSpPr>
          <a:xfrm>
            <a:off x="1709936" y="3502169"/>
            <a:ext cx="2718048" cy="430887"/>
            <a:chOff x="378768" y="1670258"/>
            <a:chExt cx="2718048" cy="430887"/>
          </a:xfrm>
        </p:grpSpPr>
        <p:sp>
          <p:nvSpPr>
            <p:cNvPr id="51" name="Rectangle 2"/>
            <p:cNvSpPr/>
            <p:nvPr/>
          </p:nvSpPr>
          <p:spPr>
            <a:xfrm>
              <a:off x="378768" y="1670258"/>
              <a:ext cx="271804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2200" b="1" dirty="0"/>
                <a:t>a </a:t>
              </a:r>
              <a:r>
                <a:rPr lang="pt-BR" sz="2200" b="1" dirty="0" smtClean="0"/>
                <a:t> </a:t>
              </a:r>
              <a:endParaRPr lang="en-US" sz="2200" baseline="30000" dirty="0"/>
            </a:p>
          </p:txBody>
        </p:sp>
        <p:sp>
          <p:nvSpPr>
            <p:cNvPr id="52" name="Rectangle 30"/>
            <p:cNvSpPr/>
            <p:nvPr/>
          </p:nvSpPr>
          <p:spPr>
            <a:xfrm>
              <a:off x="756427" y="1670258"/>
              <a:ext cx="98616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i="1" dirty="0" smtClean="0"/>
                <a:t>a</a:t>
              </a:r>
              <a:r>
                <a:rPr lang="en-US" sz="2200" baseline="30000" dirty="0" smtClean="0"/>
                <a:t>3 </a:t>
              </a:r>
              <a:r>
                <a:rPr lang="en-US" sz="2200" dirty="0" smtClean="0"/>
                <a:t>· </a:t>
              </a:r>
              <a:r>
                <a:rPr lang="en-US" sz="2200" i="1" dirty="0" smtClean="0"/>
                <a:t>a</a:t>
              </a:r>
              <a:r>
                <a:rPr lang="en-US" sz="2200" baseline="30000" dirty="0" smtClean="0"/>
                <a:t>2 </a:t>
              </a:r>
              <a:endParaRPr lang="en-US" sz="2200" dirty="0"/>
            </a:p>
          </p:txBody>
        </p:sp>
      </p:grpSp>
      <p:sp>
        <p:nvSpPr>
          <p:cNvPr id="53" name="Rectangle 31"/>
          <p:cNvSpPr/>
          <p:nvPr/>
        </p:nvSpPr>
        <p:spPr>
          <a:xfrm>
            <a:off x="2915816" y="3523377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54" name="Rectangle 39"/>
          <p:cNvSpPr/>
          <p:nvPr/>
        </p:nvSpPr>
        <p:spPr>
          <a:xfrm>
            <a:off x="3451245" y="4149080"/>
            <a:ext cx="15760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3·4·</a:t>
            </a:r>
            <a:r>
              <a:rPr lang="en-US" sz="2200" i="1" dirty="0" smtClean="0"/>
              <a:t>a</a:t>
            </a:r>
            <a:r>
              <a:rPr lang="en-US" sz="2200" baseline="30000" dirty="0" smtClean="0"/>
              <a:t>5</a:t>
            </a:r>
            <a:r>
              <a:rPr lang="en-US" sz="2200" dirty="0" smtClean="0"/>
              <a:t>·</a:t>
            </a:r>
            <a:r>
              <a:rPr lang="en-US" sz="2200" i="1" dirty="0" smtClean="0"/>
              <a:t>a</a:t>
            </a:r>
            <a:r>
              <a:rPr lang="en-US" sz="2200" baseline="30000" dirty="0" smtClean="0"/>
              <a:t>3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56" name="Rectangle 43"/>
          <p:cNvSpPr/>
          <p:nvPr/>
        </p:nvSpPr>
        <p:spPr>
          <a:xfrm>
            <a:off x="4932040" y="4149080"/>
            <a:ext cx="76014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12</a:t>
            </a:r>
            <a:r>
              <a:rPr lang="en-US" sz="2200" i="1" dirty="0" smtClean="0"/>
              <a:t>a</a:t>
            </a:r>
            <a:r>
              <a:rPr lang="en-US" sz="2200" baseline="30000" dirty="0" smtClean="0"/>
              <a:t>8</a:t>
            </a:r>
            <a:endParaRPr lang="en-US" sz="2200" baseline="30000" dirty="0"/>
          </a:p>
        </p:txBody>
      </p:sp>
      <p:sp>
        <p:nvSpPr>
          <p:cNvPr id="57" name="Rectangle 20"/>
          <p:cNvSpPr/>
          <p:nvPr/>
        </p:nvSpPr>
        <p:spPr>
          <a:xfrm>
            <a:off x="1704380" y="4150241"/>
            <a:ext cx="160332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b </a:t>
            </a:r>
            <a:r>
              <a:rPr lang="pt-BR" sz="2200" b="1" dirty="0" smtClean="0"/>
              <a:t> </a:t>
            </a:r>
            <a:r>
              <a:rPr lang="pt-BR" sz="2200" dirty="0" smtClean="0"/>
              <a:t>3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5</a:t>
            </a:r>
            <a:r>
              <a:rPr lang="pt-BR" sz="2200" dirty="0" smtClean="0"/>
              <a:t> </a:t>
            </a:r>
            <a:r>
              <a:rPr lang="pt-BR" sz="2200" dirty="0"/>
              <a:t>· </a:t>
            </a:r>
            <a:r>
              <a:rPr lang="pt-BR" sz="2200" dirty="0" smtClean="0"/>
              <a:t>4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endParaRPr lang="en-US" sz="2200" dirty="0"/>
          </a:p>
        </p:txBody>
      </p:sp>
      <p:sp>
        <p:nvSpPr>
          <p:cNvPr id="58" name="Rectangle 31"/>
          <p:cNvSpPr/>
          <p:nvPr/>
        </p:nvSpPr>
        <p:spPr>
          <a:xfrm>
            <a:off x="3142104" y="4150241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59" name="Rectangle 22"/>
          <p:cNvSpPr/>
          <p:nvPr/>
        </p:nvSpPr>
        <p:spPr>
          <a:xfrm>
            <a:off x="1691680" y="4798313"/>
            <a:ext cx="14830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c </a:t>
            </a:r>
            <a:r>
              <a:rPr lang="pt-BR" sz="2200" b="1" dirty="0" smtClean="0"/>
              <a:t> </a:t>
            </a:r>
            <a:r>
              <a:rPr lang="pt-BR" sz="2200" dirty="0" smtClean="0"/>
              <a:t>7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6</a:t>
            </a:r>
            <a:r>
              <a:rPr lang="pt-BR" sz="2200" dirty="0" smtClean="0"/>
              <a:t> </a:t>
            </a:r>
            <a:r>
              <a:rPr lang="pt-BR" sz="2200" dirty="0"/>
              <a:t>· </a:t>
            </a:r>
            <a:r>
              <a:rPr lang="pt-BR" sz="2200" dirty="0" smtClean="0"/>
              <a:t>2</a:t>
            </a:r>
            <a:r>
              <a:rPr lang="pt-BR" sz="2200" i="1" dirty="0"/>
              <a:t>a</a:t>
            </a:r>
            <a:endParaRPr lang="en-US" sz="2200" baseline="30000" dirty="0"/>
          </a:p>
        </p:txBody>
      </p:sp>
      <p:sp>
        <p:nvSpPr>
          <p:cNvPr id="60" name="Rectangle 31"/>
          <p:cNvSpPr/>
          <p:nvPr/>
        </p:nvSpPr>
        <p:spPr>
          <a:xfrm>
            <a:off x="3144540" y="4798313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61" name="Rectangle 22"/>
          <p:cNvSpPr/>
          <p:nvPr/>
        </p:nvSpPr>
        <p:spPr>
          <a:xfrm>
            <a:off x="3419872" y="4797152"/>
            <a:ext cx="14446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/>
              <a:t>7·2·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6</a:t>
            </a:r>
            <a:r>
              <a:rPr lang="pt-BR" sz="2200" dirty="0" smtClean="0"/>
              <a:t>·</a:t>
            </a:r>
            <a:r>
              <a:rPr lang="pt-BR" sz="2200" i="1" dirty="0" smtClean="0"/>
              <a:t>a =</a:t>
            </a:r>
            <a:endParaRPr lang="en-US" sz="2200" baseline="30000" dirty="0"/>
          </a:p>
        </p:txBody>
      </p:sp>
      <p:sp>
        <p:nvSpPr>
          <p:cNvPr id="63" name="Rectangle 22"/>
          <p:cNvSpPr/>
          <p:nvPr/>
        </p:nvSpPr>
        <p:spPr>
          <a:xfrm>
            <a:off x="4860032" y="4797152"/>
            <a:ext cx="8386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/>
              <a:t>14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7</a:t>
            </a:r>
            <a:r>
              <a:rPr lang="pt-BR" sz="2200" i="1" dirty="0" smtClean="0"/>
              <a:t> </a:t>
            </a:r>
            <a:endParaRPr lang="en-US" sz="2200" baseline="30000" dirty="0"/>
          </a:p>
        </p:txBody>
      </p:sp>
      <p:sp>
        <p:nvSpPr>
          <p:cNvPr id="64" name="Rectangle 44"/>
          <p:cNvSpPr/>
          <p:nvPr/>
        </p:nvSpPr>
        <p:spPr>
          <a:xfrm>
            <a:off x="1691680" y="5446385"/>
            <a:ext cx="18902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/>
              <a:t>d</a:t>
            </a:r>
            <a:r>
              <a:rPr lang="en-US" sz="2200" dirty="0" smtClean="0"/>
              <a:t>  -2</a:t>
            </a:r>
            <a:r>
              <a:rPr lang="en-US" sz="2200" i="1" dirty="0" smtClean="0"/>
              <a:t>a</a:t>
            </a:r>
            <a:r>
              <a:rPr lang="en-US" sz="2200" baseline="30000" dirty="0" smtClean="0"/>
              <a:t>3 </a:t>
            </a:r>
            <a:r>
              <a:rPr lang="en-US" sz="2200" dirty="0" smtClean="0"/>
              <a:t>· 5</a:t>
            </a:r>
            <a:r>
              <a:rPr lang="en-US" sz="2200" i="1" dirty="0" smtClean="0"/>
              <a:t>b</a:t>
            </a:r>
            <a:r>
              <a:rPr lang="en-US" sz="2200" baseline="30000" dirty="0" smtClean="0"/>
              <a:t>4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65" name="Rectangle 22"/>
          <p:cNvSpPr/>
          <p:nvPr/>
        </p:nvSpPr>
        <p:spPr>
          <a:xfrm>
            <a:off x="3491880" y="5446385"/>
            <a:ext cx="16433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/>
              <a:t>-2·5·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r>
              <a:rPr lang="pt-BR" sz="2200" dirty="0" smtClean="0"/>
              <a:t>·</a:t>
            </a:r>
            <a:r>
              <a:rPr lang="pt-BR" sz="2200" i="1" dirty="0" smtClean="0"/>
              <a:t>b</a:t>
            </a:r>
            <a:r>
              <a:rPr lang="pt-BR" sz="2200" baseline="30000" dirty="0" smtClean="0"/>
              <a:t>4</a:t>
            </a:r>
            <a:r>
              <a:rPr lang="pt-BR" sz="2200" i="1" dirty="0" smtClean="0"/>
              <a:t> =</a:t>
            </a:r>
            <a:endParaRPr lang="en-US" sz="2200" baseline="30000" dirty="0"/>
          </a:p>
        </p:txBody>
      </p:sp>
      <p:sp>
        <p:nvSpPr>
          <p:cNvPr id="66" name="Rectangle 22"/>
          <p:cNvSpPr/>
          <p:nvPr/>
        </p:nvSpPr>
        <p:spPr>
          <a:xfrm>
            <a:off x="5088841" y="5445224"/>
            <a:ext cx="11945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/>
              <a:t>-10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r>
              <a:rPr lang="pt-BR" sz="2200" i="1" dirty="0" smtClean="0"/>
              <a:t>b</a:t>
            </a:r>
            <a:r>
              <a:rPr lang="pt-BR" sz="2200" baseline="30000" dirty="0" smtClean="0"/>
              <a:t>4</a:t>
            </a:r>
            <a:r>
              <a:rPr lang="pt-BR" sz="2200" i="1" dirty="0" smtClean="0"/>
              <a:t> </a:t>
            </a:r>
            <a:endParaRPr lang="en-US" sz="2200" baseline="30000" dirty="0"/>
          </a:p>
        </p:txBody>
      </p:sp>
      <p:sp>
        <p:nvSpPr>
          <p:cNvPr id="47" name="Rectangle 24"/>
          <p:cNvSpPr/>
          <p:nvPr/>
        </p:nvSpPr>
        <p:spPr>
          <a:xfrm>
            <a:off x="373945" y="1197913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dirty="0"/>
          </a:p>
        </p:txBody>
      </p:sp>
      <p:sp>
        <p:nvSpPr>
          <p:cNvPr id="48" name="TextBox 47"/>
          <p:cNvSpPr txBox="1"/>
          <p:nvPr/>
        </p:nvSpPr>
        <p:spPr>
          <a:xfrm>
            <a:off x="3777708" y="3554759"/>
            <a:ext cx="36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3 + 2 = 5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21924" y="4184901"/>
            <a:ext cx="36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3 </a:t>
            </a:r>
            <a:r>
              <a:rPr lang="pt-BR" dirty="0">
                <a:solidFill>
                  <a:srgbClr val="FF6600"/>
                </a:solidFill>
              </a:rPr>
              <a:t>· </a:t>
            </a:r>
            <a:r>
              <a:rPr lang="pt-BR" dirty="0">
                <a:solidFill>
                  <a:srgbClr val="FF6600"/>
                </a:solidFill>
              </a:rPr>
              <a:t>4 = </a:t>
            </a:r>
            <a:r>
              <a:rPr lang="pt-BR" dirty="0" smtClean="0">
                <a:solidFill>
                  <a:srgbClr val="FF6600"/>
                </a:solidFill>
              </a:rPr>
              <a:t>12 en 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 smtClean="0">
                <a:solidFill>
                  <a:srgbClr val="FF6600"/>
                </a:solidFill>
              </a:rPr>
              <a:t>5</a:t>
            </a:r>
            <a:r>
              <a:rPr lang="en-US" dirty="0" smtClean="0">
                <a:solidFill>
                  <a:srgbClr val="FF6600"/>
                </a:solidFill>
              </a:rPr>
              <a:t>·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 smtClean="0">
                <a:solidFill>
                  <a:srgbClr val="FF6600"/>
                </a:solidFill>
              </a:rPr>
              <a:t>3 </a:t>
            </a:r>
            <a:r>
              <a:rPr lang="en-US" dirty="0" smtClean="0">
                <a:solidFill>
                  <a:srgbClr val="FF6600"/>
                </a:solidFill>
              </a:rPr>
              <a:t>= 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>
                <a:solidFill>
                  <a:srgbClr val="FF6600"/>
                </a:solidFill>
              </a:rPr>
              <a:t>8</a:t>
            </a:r>
            <a:r>
              <a:rPr lang="pt-BR" dirty="0" smtClean="0">
                <a:solidFill>
                  <a:srgbClr val="FF6600"/>
                </a:solidFill>
              </a:rPr>
              <a:t> 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721924" y="4832973"/>
            <a:ext cx="36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7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r>
              <a:rPr lang="pt-BR" dirty="0">
                <a:solidFill>
                  <a:srgbClr val="FF6600"/>
                </a:solidFill>
              </a:rPr>
              <a:t>· </a:t>
            </a:r>
            <a:r>
              <a:rPr lang="pt-BR" dirty="0" smtClean="0">
                <a:solidFill>
                  <a:srgbClr val="FF6600"/>
                </a:solidFill>
              </a:rPr>
              <a:t>2 </a:t>
            </a:r>
            <a:r>
              <a:rPr lang="pt-BR" dirty="0">
                <a:solidFill>
                  <a:srgbClr val="FF6600"/>
                </a:solidFill>
              </a:rPr>
              <a:t>= </a:t>
            </a:r>
            <a:r>
              <a:rPr lang="pt-BR" dirty="0" smtClean="0">
                <a:solidFill>
                  <a:srgbClr val="FF6600"/>
                </a:solidFill>
              </a:rPr>
              <a:t>14 en 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 smtClean="0">
                <a:solidFill>
                  <a:srgbClr val="FF6600"/>
                </a:solidFill>
              </a:rPr>
              <a:t>6</a:t>
            </a:r>
            <a:r>
              <a:rPr lang="en-US" dirty="0" smtClean="0">
                <a:solidFill>
                  <a:srgbClr val="FF6600"/>
                </a:solidFill>
              </a:rPr>
              <a:t>·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 smtClean="0">
                <a:solidFill>
                  <a:srgbClr val="FF6600"/>
                </a:solidFill>
              </a:rPr>
              <a:t> </a:t>
            </a:r>
            <a:r>
              <a:rPr lang="en-US" dirty="0" smtClean="0">
                <a:solidFill>
                  <a:srgbClr val="FF6600"/>
                </a:solidFill>
              </a:rPr>
              <a:t>= 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 smtClean="0">
                <a:solidFill>
                  <a:srgbClr val="FF6600"/>
                </a:solidFill>
              </a:rPr>
              <a:t>7</a:t>
            </a:r>
            <a:r>
              <a:rPr lang="pt-BR" dirty="0" smtClean="0">
                <a:solidFill>
                  <a:srgbClr val="FF6600"/>
                </a:solidFill>
              </a:rPr>
              <a:t> 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004048" y="5805264"/>
            <a:ext cx="367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- 2 </a:t>
            </a:r>
            <a:r>
              <a:rPr lang="pt-BR" dirty="0">
                <a:solidFill>
                  <a:srgbClr val="FF6600"/>
                </a:solidFill>
              </a:rPr>
              <a:t>· </a:t>
            </a:r>
            <a:r>
              <a:rPr lang="pt-BR" dirty="0">
                <a:solidFill>
                  <a:srgbClr val="FF6600"/>
                </a:solidFill>
              </a:rPr>
              <a:t>5</a:t>
            </a:r>
            <a:r>
              <a:rPr lang="pt-BR" dirty="0" smtClean="0">
                <a:solidFill>
                  <a:srgbClr val="FF6600"/>
                </a:solidFill>
              </a:rPr>
              <a:t> </a:t>
            </a:r>
            <a:r>
              <a:rPr lang="pt-BR" dirty="0">
                <a:solidFill>
                  <a:srgbClr val="FF6600"/>
                </a:solidFill>
              </a:rPr>
              <a:t>= </a:t>
            </a:r>
            <a:r>
              <a:rPr lang="pt-BR" dirty="0" smtClean="0">
                <a:solidFill>
                  <a:srgbClr val="FF6600"/>
                </a:solidFill>
              </a:rPr>
              <a:t>- 10 en </a:t>
            </a:r>
            <a:r>
              <a:rPr lang="en-US" i="1" dirty="0" smtClean="0">
                <a:solidFill>
                  <a:srgbClr val="FF6600"/>
                </a:solidFill>
              </a:rPr>
              <a:t>a</a:t>
            </a:r>
            <a:r>
              <a:rPr lang="en-US" baseline="30000" dirty="0" smtClean="0">
                <a:solidFill>
                  <a:srgbClr val="FF6600"/>
                </a:solidFill>
              </a:rPr>
              <a:t>3</a:t>
            </a:r>
            <a:r>
              <a:rPr lang="en-US" dirty="0" smtClean="0">
                <a:solidFill>
                  <a:srgbClr val="FF6600"/>
                </a:solidFill>
              </a:rPr>
              <a:t>·</a:t>
            </a:r>
            <a:r>
              <a:rPr lang="en-US" i="1" dirty="0" smtClean="0">
                <a:solidFill>
                  <a:srgbClr val="FF6600"/>
                </a:solidFill>
              </a:rPr>
              <a:t>b</a:t>
            </a:r>
            <a:r>
              <a:rPr lang="en-US" baseline="30000" dirty="0" smtClean="0">
                <a:solidFill>
                  <a:srgbClr val="FF6600"/>
                </a:solidFill>
              </a:rPr>
              <a:t>4 </a:t>
            </a:r>
            <a:r>
              <a:rPr lang="en-US" dirty="0" smtClean="0">
                <a:solidFill>
                  <a:srgbClr val="FF6600"/>
                </a:solidFill>
              </a:rPr>
              <a:t>= </a:t>
            </a:r>
            <a:r>
              <a:rPr lang="en-US" i="1" dirty="0">
                <a:solidFill>
                  <a:srgbClr val="FF6600"/>
                </a:solidFill>
              </a:rPr>
              <a:t>a</a:t>
            </a:r>
            <a:r>
              <a:rPr lang="en-US" baseline="30000" dirty="0">
                <a:solidFill>
                  <a:srgbClr val="FF6600"/>
                </a:solidFill>
              </a:rPr>
              <a:t>3</a:t>
            </a:r>
            <a:r>
              <a:rPr lang="en-US" dirty="0">
                <a:solidFill>
                  <a:srgbClr val="FF6600"/>
                </a:solidFill>
              </a:rPr>
              <a:t>·</a:t>
            </a:r>
            <a:r>
              <a:rPr lang="en-US" i="1" dirty="0">
                <a:solidFill>
                  <a:srgbClr val="FF6600"/>
                </a:solidFill>
              </a:rPr>
              <a:t>b</a:t>
            </a:r>
            <a:r>
              <a:rPr lang="en-US" baseline="30000" dirty="0">
                <a:solidFill>
                  <a:srgbClr val="FF6600"/>
                </a:solidFill>
              </a:rPr>
              <a:t>4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r>
              <a:rPr lang="pt-BR" dirty="0" smtClean="0">
                <a:solidFill>
                  <a:srgbClr val="FF6600"/>
                </a:solidFill>
              </a:rPr>
              <a:t> 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0820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/>
      <p:bldP spid="21" grpId="0"/>
      <p:bldP spid="23" grpId="0"/>
      <p:bldP spid="24" grpId="0"/>
      <p:bldP spid="25" grpId="0"/>
      <p:bldP spid="36" grpId="0"/>
      <p:bldP spid="43" grpId="0" animBg="1"/>
      <p:bldP spid="44" grpId="0" animBg="1"/>
      <p:bldP spid="45" grpId="0" animBg="1"/>
      <p:bldP spid="46" grpId="0" animBg="1"/>
      <p:bldP spid="49" grpId="0"/>
      <p:bldP spid="53" grpId="0"/>
      <p:bldP spid="54" grpId="0"/>
      <p:bldP spid="56" grpId="0"/>
      <p:bldP spid="57" grpId="0"/>
      <p:bldP spid="58" grpId="0"/>
      <p:bldP spid="59" grpId="0"/>
      <p:bldP spid="60" grpId="0"/>
      <p:bldP spid="61" grpId="0"/>
      <p:bldP spid="63" grpId="0"/>
      <p:bldP spid="64" grpId="0"/>
      <p:bldP spid="65" grpId="0"/>
      <p:bldP spid="66" grpId="0"/>
      <p:bldP spid="47" grpId="0"/>
      <p:bldP spid="48" grpId="0"/>
      <p:bldP spid="48" grpId="1"/>
      <p:bldP spid="55" grpId="0"/>
      <p:bldP spid="55" grpId="1"/>
      <p:bldP spid="62" grpId="0"/>
      <p:bldP spid="62" grpId="1"/>
      <p:bldP spid="67" grpId="0"/>
      <p:bldP spid="67" grpId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37</TotalTime>
  <Words>273</Words>
  <Application>Microsoft Office PowerPoint</Application>
  <PresentationFormat>On-screen Show (4:3)</PresentationFormat>
  <Paragraphs>83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TheorieTemplateMacroWatermark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24</cp:revision>
  <dcterms:created xsi:type="dcterms:W3CDTF">2014-07-08T10:16:07Z</dcterms:created>
  <dcterms:modified xsi:type="dcterms:W3CDTF">2014-09-19T18:33:34Z</dcterms:modified>
</cp:coreProperties>
</file>