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31" r:id="rId3"/>
    <p:sldId id="332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>
        <p:scale>
          <a:sx n="100" d="100"/>
          <a:sy n="100" d="100"/>
        </p:scale>
        <p:origin x="-72" y="1140"/>
      </p:cViewPr>
      <p:guideLst>
        <p:guide orient="horz" pos="2160"/>
        <p:guide pos="8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627784" y="3979156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2.6 </a:t>
            </a:r>
            <a:r>
              <a:rPr lang="nl-NL" sz="2400" dirty="0" smtClean="0">
                <a:latin typeface="+mn-lt"/>
              </a:rPr>
              <a:t>Herleiden van machten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De macht van een macht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19"/>
          <p:cNvSpPr/>
          <p:nvPr/>
        </p:nvSpPr>
        <p:spPr>
          <a:xfrm>
            <a:off x="6444208" y="4767535"/>
            <a:ext cx="1051506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 macht van een macht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pPr algn="ctr"/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8768" y="1102381"/>
                <a:ext cx="4576894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200" b="1" i="1" smtClean="0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nl-NL" sz="2200" b="1" baseline="30000" dirty="0" smtClean="0">
                    <a:solidFill>
                      <a:srgbClr val="0070C0"/>
                    </a:solidFill>
                  </a:rPr>
                  <a:t>4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 is een macht, dus wat is (</a:t>
                </a:r>
                <a14:m>
                  <m:oMath xmlns:m="http://schemas.openxmlformats.org/officeDocument/2006/math">
                    <m:r>
                      <a:rPr lang="nl-NL" sz="2200" b="1" i="1" smtClean="0">
                        <a:solidFill>
                          <a:srgbClr val="0070C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nl-NL" sz="2200" b="1" baseline="30000" dirty="0" smtClean="0">
                    <a:solidFill>
                      <a:srgbClr val="0070C0"/>
                    </a:solidFill>
                  </a:rPr>
                  <a:t>4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)</a:t>
                </a:r>
                <a:r>
                  <a:rPr lang="nl-NL" sz="2200" b="1" baseline="30000" dirty="0" smtClean="0">
                    <a:solidFill>
                      <a:srgbClr val="0070C0"/>
                    </a:solidFill>
                  </a:rPr>
                  <a:t>3</a:t>
                </a:r>
                <a:r>
                  <a:rPr lang="nl-NL" sz="2200" b="1" dirty="0" smtClean="0">
                    <a:solidFill>
                      <a:srgbClr val="0070C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102381"/>
                <a:ext cx="4576894" cy="430887"/>
              </a:xfrm>
              <a:prstGeom prst="rect">
                <a:avLst/>
              </a:prstGeom>
              <a:blipFill rotWithShape="1">
                <a:blip r:embed="rId4"/>
                <a:stretch>
                  <a:fillRect t="-7042" r="-666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Word_6-1"/>
          <p:cNvSpPr txBox="1"/>
          <p:nvPr/>
        </p:nvSpPr>
        <p:spPr>
          <a:xfrm>
            <a:off x="502834" y="1750286"/>
            <a:ext cx="62677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(𝑥</a:t>
            </a:r>
            <a:r>
              <a:rPr lang="nl-NL" baseline="30000" dirty="0" smtClean="0"/>
              <a:t>4</a:t>
            </a:r>
            <a:r>
              <a:rPr lang="nl-NL" dirty="0" smtClean="0"/>
              <a:t>)</a:t>
            </a:r>
            <a:r>
              <a:rPr lang="nl-NL" baseline="30000" dirty="0" smtClean="0"/>
              <a:t>3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" name="Word_6-2"/>
          <p:cNvSpPr txBox="1"/>
          <p:nvPr/>
        </p:nvSpPr>
        <p:spPr>
          <a:xfrm>
            <a:off x="1235407" y="1750286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9" name="Word_6-3"/>
          <p:cNvSpPr txBox="1"/>
          <p:nvPr/>
        </p:nvSpPr>
        <p:spPr>
          <a:xfrm>
            <a:off x="1220318" y="175028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p:sp>
        <p:nvSpPr>
          <p:cNvPr id="10" name="Word_6-4"/>
          <p:cNvSpPr txBox="1"/>
          <p:nvPr/>
        </p:nvSpPr>
        <p:spPr>
          <a:xfrm>
            <a:off x="1557611" y="1750286"/>
            <a:ext cx="3334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𝑥</a:t>
            </a:r>
            <a:r>
              <a:rPr lang="nl-NL" baseline="30000" dirty="0" smtClean="0"/>
              <a:t>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1" name="Word_6-5"/>
          <p:cNvSpPr txBox="1"/>
          <p:nvPr/>
        </p:nvSpPr>
        <p:spPr>
          <a:xfrm>
            <a:off x="1943935" y="1750286"/>
            <a:ext cx="17312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· </a:t>
            </a:r>
            <a:endParaRPr lang="nl-NL" dirty="0"/>
          </a:p>
        </p:txBody>
      </p:sp>
      <p:sp>
        <p:nvSpPr>
          <p:cNvPr id="12" name="Word_6-6"/>
          <p:cNvSpPr txBox="1"/>
          <p:nvPr/>
        </p:nvSpPr>
        <p:spPr>
          <a:xfrm>
            <a:off x="2117059" y="1750286"/>
            <a:ext cx="3334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𝑥</a:t>
            </a:r>
            <a:r>
              <a:rPr lang="nl-NL" baseline="30000" dirty="0" smtClean="0"/>
              <a:t>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3" name="Word_6-7"/>
          <p:cNvSpPr txBox="1"/>
          <p:nvPr/>
        </p:nvSpPr>
        <p:spPr>
          <a:xfrm>
            <a:off x="2503383" y="1750286"/>
            <a:ext cx="17312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· </a:t>
            </a:r>
            <a:endParaRPr lang="nl-NL" dirty="0"/>
          </a:p>
        </p:txBody>
      </p:sp>
      <p:sp>
        <p:nvSpPr>
          <p:cNvPr id="14" name="Word_6-8"/>
          <p:cNvSpPr txBox="1"/>
          <p:nvPr/>
        </p:nvSpPr>
        <p:spPr>
          <a:xfrm>
            <a:off x="2676507" y="1750286"/>
            <a:ext cx="3334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𝑥</a:t>
            </a:r>
            <a:r>
              <a:rPr lang="nl-NL" baseline="30000" dirty="0" smtClean="0"/>
              <a:t>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5" name="Word_6-9"/>
          <p:cNvSpPr txBox="1"/>
          <p:nvPr/>
        </p:nvSpPr>
        <p:spPr>
          <a:xfrm>
            <a:off x="3062831" y="175028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16" name="Word_6-10"/>
          <p:cNvSpPr txBox="1"/>
          <p:nvPr/>
        </p:nvSpPr>
        <p:spPr>
          <a:xfrm>
            <a:off x="3306487" y="1750286"/>
            <a:ext cx="76302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𝑥</a:t>
            </a:r>
            <a:r>
              <a:rPr lang="nl-NL" baseline="30000" dirty="0" smtClean="0"/>
              <a:t>4+4+4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7" name="Word_6-11"/>
          <p:cNvSpPr txBox="1"/>
          <p:nvPr/>
        </p:nvSpPr>
        <p:spPr>
          <a:xfrm>
            <a:off x="4093562" y="175028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p:sp>
        <p:nvSpPr>
          <p:cNvPr id="18" name="Word_6-12"/>
          <p:cNvSpPr txBox="1"/>
          <p:nvPr/>
        </p:nvSpPr>
        <p:spPr>
          <a:xfrm>
            <a:off x="4337218" y="1750286"/>
            <a:ext cx="43762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𝑥</a:t>
            </a:r>
            <a:r>
              <a:rPr lang="nl-NL" baseline="30000" dirty="0" smtClean="0"/>
              <a:t>12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0" name="TextBox 19"/>
          <p:cNvSpPr txBox="1"/>
          <p:nvPr/>
        </p:nvSpPr>
        <p:spPr>
          <a:xfrm>
            <a:off x="331217" y="3044279"/>
            <a:ext cx="72074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Bij een macht van een macht moet je de exponenten</a:t>
            </a:r>
          </a:p>
          <a:p>
            <a:r>
              <a:rPr lang="nl-NL" sz="2200" b="1" dirty="0" smtClean="0"/>
              <a:t>vermenigvuldigen. </a:t>
            </a:r>
            <a:r>
              <a:rPr lang="nl-NL" sz="2200" b="1" dirty="0"/>
              <a:t>Dus (</a:t>
            </a:r>
            <a:r>
              <a:rPr lang="nl-NL" sz="2200" b="1" i="1" dirty="0" err="1"/>
              <a:t>a</a:t>
            </a:r>
            <a:r>
              <a:rPr lang="nl-NL" sz="2200" b="1" i="1" baseline="30000" dirty="0" err="1"/>
              <a:t>p</a:t>
            </a:r>
            <a:r>
              <a:rPr lang="nl-NL" sz="2200" b="1" dirty="0"/>
              <a:t>)</a:t>
            </a:r>
            <a:r>
              <a:rPr lang="nl-NL" sz="2200" b="1" i="1" baseline="30000" dirty="0"/>
              <a:t>q</a:t>
            </a:r>
            <a:r>
              <a:rPr lang="nl-NL" sz="2200" b="1" baseline="30000" dirty="0"/>
              <a:t> </a:t>
            </a:r>
            <a:r>
              <a:rPr lang="nl-NL" sz="2200" b="1" dirty="0"/>
              <a:t>= </a:t>
            </a:r>
            <a:r>
              <a:rPr lang="nl-NL" sz="2200" b="1" dirty="0" err="1" smtClean="0"/>
              <a:t>a</a:t>
            </a:r>
            <a:r>
              <a:rPr lang="nl-NL" sz="2200" b="1" i="1" baseline="30000" dirty="0" err="1" smtClean="0"/>
              <a:t>p·q</a:t>
            </a:r>
            <a:r>
              <a:rPr lang="nl-NL" sz="2200" b="1" dirty="0" smtClean="0"/>
              <a:t>. </a:t>
            </a:r>
          </a:p>
        </p:txBody>
      </p:sp>
      <p:grpSp>
        <p:nvGrpSpPr>
          <p:cNvPr id="2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3" name="Isosceles Triangle 2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4" name="Isosceles Triangle 2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5131464" y="1102381"/>
            <a:ext cx="35445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Een macht van een </a:t>
            </a:r>
            <a:r>
              <a:rPr lang="nl-NL" sz="2200" dirty="0" smtClean="0"/>
              <a:t>macht.</a:t>
            </a:r>
            <a:endParaRPr lang="nl-NL" sz="22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5401327" y="2181173"/>
            <a:ext cx="3203121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nl-NL" sz="2400" dirty="0"/>
              <a:t>merk op dat 4 · 3 = </a:t>
            </a:r>
            <a:r>
              <a:rPr lang="nl-NL" sz="2400" dirty="0" smtClean="0"/>
              <a:t>12</a:t>
            </a:r>
            <a:endParaRPr lang="nl-NL" sz="2400" dirty="0"/>
          </a:p>
        </p:txBody>
      </p:sp>
      <p:cxnSp>
        <p:nvCxnSpPr>
          <p:cNvPr id="28" name="Straight Arrow Connector 27"/>
          <p:cNvCxnSpPr>
            <a:stCxn id="26" idx="1"/>
            <a:endCxn id="18" idx="3"/>
          </p:cNvCxnSpPr>
          <p:nvPr/>
        </p:nvCxnSpPr>
        <p:spPr>
          <a:xfrm flipH="1" flipV="1">
            <a:off x="4774838" y="1965730"/>
            <a:ext cx="626489" cy="446276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69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5" grpId="0"/>
      <p:bldP spid="21" grpId="0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 macht van een macht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6348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pPr algn="ctr"/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8768" y="1141690"/>
            <a:ext cx="2236510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Opgave</a:t>
            </a:r>
          </a:p>
          <a:p>
            <a:r>
              <a:rPr lang="nl-NL" sz="2200" dirty="0" smtClean="0"/>
              <a:t>Herleid.</a:t>
            </a:r>
          </a:p>
          <a:p>
            <a:r>
              <a:rPr lang="nl-NL" sz="2200" b="1" dirty="0" smtClean="0"/>
              <a:t>a </a:t>
            </a:r>
            <a:r>
              <a:rPr lang="nl-NL" sz="2200" dirty="0" smtClean="0"/>
              <a:t>(</a:t>
            </a:r>
            <a:r>
              <a:rPr lang="nl-NL" sz="2200" i="1" dirty="0" smtClean="0"/>
              <a:t>a</a:t>
            </a:r>
            <a:r>
              <a:rPr lang="nl-NL" sz="2200" baseline="30000" dirty="0" smtClean="0"/>
              <a:t>5</a:t>
            </a:r>
            <a:r>
              <a:rPr lang="nl-NL" sz="2200" dirty="0" smtClean="0"/>
              <a:t>)</a:t>
            </a:r>
            <a:r>
              <a:rPr lang="nl-NL" sz="2200" baseline="30000" dirty="0" smtClean="0"/>
              <a:t>3</a:t>
            </a:r>
            <a:r>
              <a:rPr lang="nl-NL" sz="2200" dirty="0" smtClean="0"/>
              <a:t> · 2</a:t>
            </a:r>
            <a:r>
              <a:rPr lang="nl-NL" sz="2200" i="1" dirty="0" smtClean="0"/>
              <a:t>a</a:t>
            </a:r>
            <a:r>
              <a:rPr lang="nl-NL" sz="2200" baseline="30000" dirty="0" smtClean="0"/>
              <a:t>6</a:t>
            </a:r>
          </a:p>
          <a:p>
            <a:r>
              <a:rPr lang="nl-NL" sz="2200" b="1" dirty="0" smtClean="0"/>
              <a:t>b</a:t>
            </a:r>
            <a:r>
              <a:rPr lang="nl-NL" sz="2200" dirty="0" smtClean="0"/>
              <a:t> 5(</a:t>
            </a:r>
            <a:r>
              <a:rPr lang="nl-NL" sz="2200" i="1" dirty="0" smtClean="0"/>
              <a:t>a</a:t>
            </a:r>
            <a:r>
              <a:rPr lang="nl-NL" sz="2200" baseline="30000" dirty="0" smtClean="0"/>
              <a:t>3</a:t>
            </a:r>
            <a:r>
              <a:rPr lang="nl-NL" sz="2200" dirty="0" smtClean="0"/>
              <a:t>)</a:t>
            </a:r>
            <a:r>
              <a:rPr lang="nl-NL" sz="2200" baseline="30000" dirty="0" smtClean="0"/>
              <a:t>6</a:t>
            </a:r>
            <a:r>
              <a:rPr lang="nl-NL" sz="2200" dirty="0" smtClean="0"/>
              <a:t> – 6(</a:t>
            </a:r>
            <a:r>
              <a:rPr lang="nl-NL" sz="2200" i="1" dirty="0" smtClean="0"/>
              <a:t>a</a:t>
            </a:r>
            <a:r>
              <a:rPr lang="nl-NL" sz="2200" baseline="30000" dirty="0" smtClean="0"/>
              <a:t>9</a:t>
            </a:r>
            <a:r>
              <a:rPr lang="nl-NL" sz="2200" dirty="0" smtClean="0"/>
              <a:t>)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 </a:t>
            </a:r>
          </a:p>
          <a:p>
            <a:r>
              <a:rPr lang="nl-NL" sz="2200" b="1" dirty="0" smtClean="0"/>
              <a:t>c</a:t>
            </a:r>
            <a:r>
              <a:rPr lang="nl-NL" sz="2200" dirty="0" smtClean="0"/>
              <a:t> (</a:t>
            </a:r>
            <a:r>
              <a:rPr lang="nl-NL" sz="2200" i="1" dirty="0" smtClean="0"/>
              <a:t>a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)</a:t>
            </a:r>
            <a:r>
              <a:rPr lang="nl-NL" sz="2200" baseline="30000" dirty="0" smtClean="0"/>
              <a:t>3</a:t>
            </a:r>
            <a:r>
              <a:rPr lang="nl-NL" sz="2200" dirty="0"/>
              <a:t> · </a:t>
            </a:r>
            <a:r>
              <a:rPr lang="nl-NL" sz="2200" dirty="0" smtClean="0"/>
              <a:t>2</a:t>
            </a:r>
            <a:r>
              <a:rPr lang="nl-NL" sz="2200" i="1" dirty="0" smtClean="0"/>
              <a:t>a</a:t>
            </a:r>
          </a:p>
        </p:txBody>
      </p:sp>
      <p:grpSp>
        <p:nvGrpSpPr>
          <p:cNvPr id="3153" name="Group 3152"/>
          <p:cNvGrpSpPr/>
          <p:nvPr/>
        </p:nvGrpSpPr>
        <p:grpSpPr>
          <a:xfrm>
            <a:off x="433293" y="3736082"/>
            <a:ext cx="7645279" cy="2141190"/>
            <a:chOff x="488139" y="3736082"/>
            <a:chExt cx="7645279" cy="1944201"/>
          </a:xfrm>
        </p:grpSpPr>
        <p:grpSp>
          <p:nvGrpSpPr>
            <p:cNvPr id="23" name="Group 22"/>
            <p:cNvGrpSpPr/>
            <p:nvPr/>
          </p:nvGrpSpPr>
          <p:grpSpPr>
            <a:xfrm>
              <a:off x="488139" y="3736082"/>
              <a:ext cx="7645279" cy="1944201"/>
              <a:chOff x="467544" y="4018193"/>
              <a:chExt cx="8313787" cy="1389662"/>
            </a:xfrm>
          </p:grpSpPr>
          <p:sp>
            <p:nvSpPr>
              <p:cNvPr id="29" name="Grijze achtergrond"/>
              <p:cNvSpPr/>
              <p:nvPr/>
            </p:nvSpPr>
            <p:spPr>
              <a:xfrm>
                <a:off x="467544" y="4018193"/>
                <a:ext cx="8313787" cy="138966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0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>
              <a:off x="1280226" y="3804042"/>
              <a:ext cx="0" cy="1777270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Oval 24"/>
          <p:cNvSpPr>
            <a:spLocks noChangeAspect="1"/>
          </p:cNvSpPr>
          <p:nvPr/>
        </p:nvSpPr>
        <p:spPr>
          <a:xfrm>
            <a:off x="788780" y="4366231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Oval 25"/>
          <p:cNvSpPr>
            <a:spLocks noChangeAspect="1"/>
          </p:cNvSpPr>
          <p:nvPr/>
        </p:nvSpPr>
        <p:spPr>
          <a:xfrm>
            <a:off x="788780" y="502396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Word_8-1"/>
          <p:cNvSpPr txBox="1"/>
          <p:nvPr/>
        </p:nvSpPr>
        <p:spPr>
          <a:xfrm>
            <a:off x="1383060" y="406390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b="1" dirty="0" smtClean="0"/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2" name="Word_8-2"/>
          <p:cNvSpPr txBox="1"/>
          <p:nvPr/>
        </p:nvSpPr>
        <p:spPr>
          <a:xfrm>
            <a:off x="1618702" y="4063905"/>
            <a:ext cx="63318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(</a:t>
            </a:r>
            <a:r>
              <a:rPr lang="nl-NL" i="1" dirty="0" smtClean="0"/>
              <a:t>a</a:t>
            </a:r>
            <a:r>
              <a:rPr lang="nl-NL" baseline="30000" dirty="0" smtClean="0"/>
              <a:t>5</a:t>
            </a:r>
            <a:r>
              <a:rPr lang="nl-NL" dirty="0" smtClean="0"/>
              <a:t>)</a:t>
            </a:r>
            <a:r>
              <a:rPr lang="nl-NL" baseline="30000" dirty="0" smtClean="0"/>
              <a:t>3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3" name="Word_8-3"/>
          <p:cNvSpPr txBox="1"/>
          <p:nvPr/>
        </p:nvSpPr>
        <p:spPr>
          <a:xfrm>
            <a:off x="2242389" y="4063905"/>
            <a:ext cx="17312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· </a:t>
            </a:r>
            <a:endParaRPr lang="nl-NL" dirty="0"/>
          </a:p>
        </p:txBody>
      </p:sp>
      <p:sp>
        <p:nvSpPr>
          <p:cNvPr id="3074" name="Word_8-4"/>
          <p:cNvSpPr txBox="1"/>
          <p:nvPr/>
        </p:nvSpPr>
        <p:spPr>
          <a:xfrm>
            <a:off x="2415513" y="4063905"/>
            <a:ext cx="49693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</a:t>
            </a:r>
            <a:r>
              <a:rPr lang="nl-NL" i="1" dirty="0" smtClean="0"/>
              <a:t>a</a:t>
            </a:r>
            <a:r>
              <a:rPr lang="nl-NL" baseline="30000" dirty="0" smtClean="0"/>
              <a:t>6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6" name="Word_8-5"/>
          <p:cNvSpPr txBox="1"/>
          <p:nvPr/>
        </p:nvSpPr>
        <p:spPr>
          <a:xfrm>
            <a:off x="2965344" y="406390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p:sp>
        <p:nvSpPr>
          <p:cNvPr id="3080" name="Word_8-9"/>
          <p:cNvSpPr txBox="1"/>
          <p:nvPr/>
        </p:nvSpPr>
        <p:spPr>
          <a:xfrm>
            <a:off x="4392003" y="406390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82" name="Word_8-11"/>
          <p:cNvSpPr txBox="1"/>
          <p:nvPr/>
        </p:nvSpPr>
        <p:spPr>
          <a:xfrm>
            <a:off x="3203848" y="4063905"/>
            <a:ext cx="108843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i="1" dirty="0" smtClean="0"/>
              <a:t>a</a:t>
            </a:r>
            <a:r>
              <a:rPr lang="nl-NL" baseline="30000" dirty="0" smtClean="0"/>
              <a:t>15 </a:t>
            </a:r>
            <a:r>
              <a:rPr lang="nl-NL" dirty="0" smtClean="0"/>
              <a:t>· 2</a:t>
            </a:r>
            <a:r>
              <a:rPr lang="nl-NL" i="1" dirty="0" smtClean="0"/>
              <a:t>a</a:t>
            </a:r>
            <a:r>
              <a:rPr lang="nl-NL" baseline="30000" dirty="0" smtClean="0"/>
              <a:t>6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4" name="Word_8-13"/>
          <p:cNvSpPr txBox="1"/>
          <p:nvPr/>
        </p:nvSpPr>
        <p:spPr>
          <a:xfrm>
            <a:off x="4355976" y="4063904"/>
            <a:ext cx="83676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 </a:t>
            </a:r>
            <a:r>
              <a:rPr lang="nl-NL" dirty="0" smtClean="0"/>
              <a:t>  2</a:t>
            </a:r>
            <a:r>
              <a:rPr lang="nl-NL" i="1" dirty="0" smtClean="0"/>
              <a:t>a</a:t>
            </a:r>
            <a:r>
              <a:rPr lang="nl-NL" baseline="30000" dirty="0" smtClean="0"/>
              <a:t>21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5" name="Word_8-14"/>
          <p:cNvSpPr txBox="1"/>
          <p:nvPr/>
        </p:nvSpPr>
        <p:spPr>
          <a:xfrm>
            <a:off x="6417619" y="406390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7" name="TextBox 3086"/>
          <p:cNvSpPr txBox="1"/>
          <p:nvPr/>
        </p:nvSpPr>
        <p:spPr>
          <a:xfrm>
            <a:off x="378768" y="3213556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 smtClean="0"/>
              <a:t>Uitwerking</a:t>
            </a:r>
          </a:p>
        </p:txBody>
      </p:sp>
      <p:sp>
        <p:nvSpPr>
          <p:cNvPr id="3119" name="Word_23-1"/>
          <p:cNvSpPr txBox="1"/>
          <p:nvPr/>
        </p:nvSpPr>
        <p:spPr>
          <a:xfrm>
            <a:off x="1373560" y="4644530"/>
            <a:ext cx="25167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dirty="0" smtClean="0"/>
              <a:t>b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20" name="Word_23-2"/>
          <p:cNvSpPr txBox="1"/>
          <p:nvPr/>
        </p:nvSpPr>
        <p:spPr>
          <a:xfrm>
            <a:off x="1625232" y="4644530"/>
            <a:ext cx="79028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5(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3</a:t>
            </a:r>
            <a:r>
              <a:rPr lang="nl-NL" b="0" dirty="0" smtClean="0"/>
              <a:t>)</a:t>
            </a:r>
            <a:r>
              <a:rPr lang="nl-NL" b="0" baseline="30000" dirty="0" smtClean="0"/>
              <a:t>6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21" name="Word_23-3"/>
          <p:cNvSpPr txBox="1"/>
          <p:nvPr/>
        </p:nvSpPr>
        <p:spPr>
          <a:xfrm>
            <a:off x="2390158" y="4634536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smtClean="0"/>
              <a:t>– </a:t>
            </a:r>
            <a:endParaRPr lang="nl-NL" b="0" dirty="0"/>
          </a:p>
        </p:txBody>
      </p:sp>
      <p:sp>
        <p:nvSpPr>
          <p:cNvPr id="3122" name="Word_23-4"/>
          <p:cNvSpPr txBox="1"/>
          <p:nvPr/>
        </p:nvSpPr>
        <p:spPr>
          <a:xfrm>
            <a:off x="2625800" y="4634536"/>
            <a:ext cx="79028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6(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9</a:t>
            </a:r>
            <a:r>
              <a:rPr lang="nl-NL" b="0" dirty="0" smtClean="0"/>
              <a:t>)</a:t>
            </a:r>
            <a:r>
              <a:rPr lang="nl-NL" b="0" baseline="30000" dirty="0" smtClean="0"/>
              <a:t>2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23" name="Word_23-5"/>
          <p:cNvSpPr txBox="1"/>
          <p:nvPr/>
        </p:nvSpPr>
        <p:spPr>
          <a:xfrm>
            <a:off x="3385855" y="463453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smtClean="0"/>
              <a:t>= </a:t>
            </a:r>
            <a:endParaRPr lang="nl-NL" b="0" dirty="0"/>
          </a:p>
        </p:txBody>
      </p:sp>
      <p:sp>
        <p:nvSpPr>
          <p:cNvPr id="3128" name="Word_23-10"/>
          <p:cNvSpPr txBox="1"/>
          <p:nvPr/>
        </p:nvSpPr>
        <p:spPr>
          <a:xfrm>
            <a:off x="3663528" y="4634535"/>
            <a:ext cx="60112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5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18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29" name="Word_23-11"/>
          <p:cNvSpPr txBox="1"/>
          <p:nvPr/>
        </p:nvSpPr>
        <p:spPr>
          <a:xfrm>
            <a:off x="4252632" y="463453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smtClean="0"/>
              <a:t>– </a:t>
            </a:r>
            <a:endParaRPr lang="nl-NL" b="0" dirty="0"/>
          </a:p>
        </p:txBody>
      </p:sp>
      <p:sp>
        <p:nvSpPr>
          <p:cNvPr id="3130" name="Word_23-12"/>
          <p:cNvSpPr txBox="1"/>
          <p:nvPr/>
        </p:nvSpPr>
        <p:spPr>
          <a:xfrm>
            <a:off x="4488274" y="4634535"/>
            <a:ext cx="60112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6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18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31" name="Word_23-13"/>
          <p:cNvSpPr txBox="1"/>
          <p:nvPr/>
        </p:nvSpPr>
        <p:spPr>
          <a:xfrm>
            <a:off x="5073371" y="463453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smtClean="0"/>
              <a:t>= </a:t>
            </a:r>
            <a:endParaRPr lang="nl-NL" b="0" dirty="0"/>
          </a:p>
        </p:txBody>
      </p:sp>
      <p:sp>
        <p:nvSpPr>
          <p:cNvPr id="3132" name="Word_23-14"/>
          <p:cNvSpPr txBox="1"/>
          <p:nvPr/>
        </p:nvSpPr>
        <p:spPr>
          <a:xfrm>
            <a:off x="5317027" y="4634535"/>
            <a:ext cx="53860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-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18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39" name="Word_40-1"/>
          <p:cNvSpPr txBox="1"/>
          <p:nvPr/>
        </p:nvSpPr>
        <p:spPr>
          <a:xfrm>
            <a:off x="1397605" y="515042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dirty="0" smtClean="0"/>
              <a:t>c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40" name="Word_40-2"/>
          <p:cNvSpPr txBox="1"/>
          <p:nvPr/>
        </p:nvSpPr>
        <p:spPr>
          <a:xfrm>
            <a:off x="1633247" y="5150425"/>
            <a:ext cx="63318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(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2</a:t>
            </a:r>
            <a:r>
              <a:rPr lang="nl-NL" b="0" dirty="0" smtClean="0"/>
              <a:t>)</a:t>
            </a:r>
            <a:r>
              <a:rPr lang="nl-NL" b="0" baseline="30000" dirty="0" smtClean="0"/>
              <a:t>3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41" name="Word_40-3"/>
          <p:cNvSpPr txBox="1"/>
          <p:nvPr/>
        </p:nvSpPr>
        <p:spPr>
          <a:xfrm>
            <a:off x="2242389" y="5150425"/>
            <a:ext cx="17312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· </a:t>
            </a:r>
            <a:endParaRPr lang="nl-NL" b="0" dirty="0"/>
          </a:p>
        </p:txBody>
      </p:sp>
      <p:sp>
        <p:nvSpPr>
          <p:cNvPr id="3142" name="Word_40-4"/>
          <p:cNvSpPr txBox="1"/>
          <p:nvPr/>
        </p:nvSpPr>
        <p:spPr>
          <a:xfrm>
            <a:off x="2415513" y="5150425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2</a:t>
            </a:r>
            <a:r>
              <a:rPr lang="nl-NL" b="0" i="1" dirty="0" smtClean="0"/>
              <a:t>a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43" name="Word_40-5"/>
          <p:cNvSpPr txBox="1"/>
          <p:nvPr/>
        </p:nvSpPr>
        <p:spPr>
          <a:xfrm>
            <a:off x="2808249" y="515042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smtClean="0"/>
              <a:t>= </a:t>
            </a:r>
            <a:endParaRPr lang="nl-NL" b="0" dirty="0"/>
          </a:p>
        </p:txBody>
      </p:sp>
      <p:sp>
        <p:nvSpPr>
          <p:cNvPr id="3148" name="Word_40-10"/>
          <p:cNvSpPr txBox="1"/>
          <p:nvPr/>
        </p:nvSpPr>
        <p:spPr>
          <a:xfrm>
            <a:off x="3008027" y="5150424"/>
            <a:ext cx="33983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i="1" dirty="0" smtClean="0"/>
              <a:t>a</a:t>
            </a:r>
            <a:r>
              <a:rPr lang="nl-NL" b="0" baseline="30000" dirty="0" smtClean="0"/>
              <a:t>6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49" name="Word_40-11"/>
          <p:cNvSpPr txBox="1"/>
          <p:nvPr/>
        </p:nvSpPr>
        <p:spPr>
          <a:xfrm>
            <a:off x="3995936" y="515042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= </a:t>
            </a:r>
            <a:endParaRPr lang="nl-NL" b="0" dirty="0"/>
          </a:p>
        </p:txBody>
      </p:sp>
      <p:sp>
        <p:nvSpPr>
          <p:cNvPr id="3150" name="Word_40-12"/>
          <p:cNvSpPr txBox="1"/>
          <p:nvPr/>
        </p:nvSpPr>
        <p:spPr>
          <a:xfrm>
            <a:off x="4239591" y="5150424"/>
            <a:ext cx="49693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2</a:t>
            </a:r>
            <a:r>
              <a:rPr lang="nl-NL" b="0" i="1" dirty="0" smtClean="0"/>
              <a:t>a</a:t>
            </a:r>
            <a:r>
              <a:rPr lang="nl-NL" b="0" baseline="30000" dirty="0" smtClean="0"/>
              <a:t>7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3151" name="Word_40-13"/>
          <p:cNvSpPr txBox="1"/>
          <p:nvPr/>
        </p:nvSpPr>
        <p:spPr>
          <a:xfrm>
            <a:off x="6123550" y="5150424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smtClean="0"/>
              <a:t> </a:t>
            </a:r>
            <a:endParaRPr lang="nl-NL" b="0" dirty="0"/>
          </a:p>
        </p:txBody>
      </p:sp>
      <p:sp>
        <p:nvSpPr>
          <p:cNvPr id="11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0" name="Word_40-3"/>
          <p:cNvSpPr txBox="1"/>
          <p:nvPr/>
        </p:nvSpPr>
        <p:spPr>
          <a:xfrm>
            <a:off x="3358068" y="5157192"/>
            <a:ext cx="17312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· </a:t>
            </a:r>
            <a:endParaRPr lang="nl-NL" b="0" dirty="0"/>
          </a:p>
        </p:txBody>
      </p:sp>
      <p:sp>
        <p:nvSpPr>
          <p:cNvPr id="61" name="Word_40-4"/>
          <p:cNvSpPr txBox="1"/>
          <p:nvPr/>
        </p:nvSpPr>
        <p:spPr>
          <a:xfrm>
            <a:off x="3531192" y="515719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b="1"/>
            </a:lvl1pPr>
          </a:lstStyle>
          <a:p>
            <a:r>
              <a:rPr lang="nl-NL" b="0" dirty="0" smtClean="0"/>
              <a:t>2</a:t>
            </a:r>
            <a:r>
              <a:rPr lang="nl-NL" b="0" i="1" dirty="0" smtClean="0"/>
              <a:t>a</a:t>
            </a:r>
            <a:r>
              <a:rPr lang="nl-NL" b="0" dirty="0" smtClean="0"/>
              <a:t> </a:t>
            </a:r>
            <a:endParaRPr lang="nl-NL" b="0" dirty="0"/>
          </a:p>
        </p:txBody>
      </p:sp>
      <p:sp>
        <p:nvSpPr>
          <p:cNvPr id="62" name="Word_8-5"/>
          <p:cNvSpPr txBox="1"/>
          <p:nvPr/>
        </p:nvSpPr>
        <p:spPr>
          <a:xfrm>
            <a:off x="4283968" y="4059183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p:sp>
        <p:nvSpPr>
          <p:cNvPr id="49" name="Cloud Callout 48"/>
          <p:cNvSpPr/>
          <p:nvPr/>
        </p:nvSpPr>
        <p:spPr>
          <a:xfrm>
            <a:off x="3385855" y="1208771"/>
            <a:ext cx="5390094" cy="2232248"/>
          </a:xfrm>
          <a:prstGeom prst="cloudCallout">
            <a:avLst>
              <a:gd name="adj1" fmla="val -65364"/>
              <a:gd name="adj2" fmla="val -10893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TextBox 49"/>
          <p:cNvSpPr txBox="1"/>
          <p:nvPr/>
        </p:nvSpPr>
        <p:spPr>
          <a:xfrm>
            <a:off x="4067139" y="1764770"/>
            <a:ext cx="37337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Denk aan de rekenvolgorde:</a:t>
            </a:r>
          </a:p>
          <a:p>
            <a:r>
              <a:rPr lang="nl-NL" sz="2200" dirty="0" smtClean="0"/>
              <a:t>machtsverheffen gaat voor </a:t>
            </a:r>
          </a:p>
          <a:p>
            <a:r>
              <a:rPr lang="nl-NL" sz="2200" dirty="0" smtClean="0"/>
              <a:t>vermenigvuldigen.</a:t>
            </a:r>
          </a:p>
        </p:txBody>
      </p:sp>
    </p:spTree>
    <p:extLst>
      <p:ext uri="{BB962C8B-B14F-4D97-AF65-F5344CB8AC3E}">
        <p14:creationId xmlns:p14="http://schemas.microsoft.com/office/powerpoint/2010/main" val="225346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 uiExpand="1" build="p"/>
      <p:bldP spid="25" grpId="0" animBg="1"/>
      <p:bldP spid="26" grpId="0" animBg="1"/>
      <p:bldP spid="31" grpId="0"/>
      <p:bldP spid="3072" grpId="0"/>
      <p:bldP spid="3073" grpId="0"/>
      <p:bldP spid="3074" grpId="0"/>
      <p:bldP spid="3076" grpId="0"/>
      <p:bldP spid="3082" grpId="0"/>
      <p:bldP spid="3084" grpId="0"/>
      <p:bldP spid="3087" grpId="0"/>
      <p:bldP spid="3119" grpId="0"/>
      <p:bldP spid="3120" grpId="0"/>
      <p:bldP spid="3121" grpId="0"/>
      <p:bldP spid="3122" grpId="0"/>
      <p:bldP spid="3123" grpId="0"/>
      <p:bldP spid="3128" grpId="0"/>
      <p:bldP spid="3129" grpId="0"/>
      <p:bldP spid="3130" grpId="0"/>
      <p:bldP spid="3131" grpId="0"/>
      <p:bldP spid="3132" grpId="0"/>
      <p:bldP spid="3139" grpId="0"/>
      <p:bldP spid="3140" grpId="0"/>
      <p:bldP spid="3141" grpId="0"/>
      <p:bldP spid="3142" grpId="0"/>
      <p:bldP spid="3143" grpId="0"/>
      <p:bldP spid="3148" grpId="0"/>
      <p:bldP spid="3149" grpId="0"/>
      <p:bldP spid="3150" grpId="0"/>
      <p:bldP spid="114" grpId="0" animBg="1"/>
      <p:bldP spid="115" grpId="0"/>
      <p:bldP spid="60" grpId="0"/>
      <p:bldP spid="61" grpId="0"/>
      <p:bldP spid="62" grpId="0"/>
      <p:bldP spid="49" grpId="0" animBg="1"/>
      <p:bldP spid="49" grpId="1" animBg="1"/>
      <p:bldP spid="50" grpId="0"/>
      <p:bldP spid="50" grpId="1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179</Words>
  <Application>Microsoft Office PowerPoint</Application>
  <PresentationFormat>On-screen Show (4:3)</PresentationFormat>
  <Paragraphs>77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TheorieTemplateMacroWatermark_KGT</vt:lpstr>
      <vt:lpstr>PowerPoint Presentation</vt:lpstr>
      <vt:lpstr>PowerPoint Presentation</vt:lpstr>
      <vt:lpstr>PowerPoint Presentation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Nijbroek, Tom</cp:lastModifiedBy>
  <cp:revision>11</cp:revision>
  <dcterms:created xsi:type="dcterms:W3CDTF">2014-07-16T11:32:44Z</dcterms:created>
  <dcterms:modified xsi:type="dcterms:W3CDTF">2014-09-21T15:58:41Z</dcterms:modified>
</cp:coreProperties>
</file>