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9" r:id="rId7"/>
    <p:sldId id="261" r:id="rId8"/>
    <p:sldId id="262" r:id="rId9"/>
    <p:sldId id="263" r:id="rId10"/>
    <p:sldId id="264" r:id="rId11"/>
    <p:sldId id="265" r:id="rId12"/>
    <p:sldId id="266" r:id="rId13"/>
    <p:sldId id="267" r:id="rId14"/>
    <p:sldId id="268" r:id="rId15"/>
    <p:sldId id="270" r:id="rId16"/>
    <p:sldId id="271" r:id="rId17"/>
    <p:sldId id="272" r:id="rId18"/>
    <p:sldId id="273" r:id="rId19"/>
    <p:sldId id="274" r:id="rId20"/>
    <p:sldId id="276" r:id="rId21"/>
    <p:sldId id="275"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B2502BF9-50D4-4350-8BB5-8C1B98F4DC8C}" type="datetimeFigureOut">
              <a:rPr lang="nl-NL" smtClean="0"/>
              <a:t>2-10-2017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7E16950-39D8-4B63-B25A-C6D0AAE549DE}" type="slidenum">
              <a:rPr lang="nl-NL" smtClean="0"/>
              <a:t>‹nr.›</a:t>
            </a:fld>
            <a:endParaRPr lang="nl-NL"/>
          </a:p>
        </p:txBody>
      </p:sp>
    </p:spTree>
    <p:extLst>
      <p:ext uri="{BB962C8B-B14F-4D97-AF65-F5344CB8AC3E}">
        <p14:creationId xmlns:p14="http://schemas.microsoft.com/office/powerpoint/2010/main" val="1500237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2502BF9-50D4-4350-8BB5-8C1B98F4DC8C}" type="datetimeFigureOut">
              <a:rPr lang="nl-NL" smtClean="0"/>
              <a:t>2-10-2017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7E16950-39D8-4B63-B25A-C6D0AAE549DE}" type="slidenum">
              <a:rPr lang="nl-NL" smtClean="0"/>
              <a:t>‹nr.›</a:t>
            </a:fld>
            <a:endParaRPr lang="nl-NL"/>
          </a:p>
        </p:txBody>
      </p:sp>
    </p:spTree>
    <p:extLst>
      <p:ext uri="{BB962C8B-B14F-4D97-AF65-F5344CB8AC3E}">
        <p14:creationId xmlns:p14="http://schemas.microsoft.com/office/powerpoint/2010/main" val="3190050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2502BF9-50D4-4350-8BB5-8C1B98F4DC8C}" type="datetimeFigureOut">
              <a:rPr lang="nl-NL" smtClean="0"/>
              <a:t>2-10-2017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7E16950-39D8-4B63-B25A-C6D0AAE549DE}" type="slidenum">
              <a:rPr lang="nl-NL" smtClean="0"/>
              <a:t>‹nr.›</a:t>
            </a:fld>
            <a:endParaRPr lang="nl-NL"/>
          </a:p>
        </p:txBody>
      </p:sp>
    </p:spTree>
    <p:extLst>
      <p:ext uri="{BB962C8B-B14F-4D97-AF65-F5344CB8AC3E}">
        <p14:creationId xmlns:p14="http://schemas.microsoft.com/office/powerpoint/2010/main" val="157120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2502BF9-50D4-4350-8BB5-8C1B98F4DC8C}" type="datetimeFigureOut">
              <a:rPr lang="nl-NL" smtClean="0"/>
              <a:t>2-10-2017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7E16950-39D8-4B63-B25A-C6D0AAE549DE}" type="slidenum">
              <a:rPr lang="nl-NL" smtClean="0"/>
              <a:t>‹nr.›</a:t>
            </a:fld>
            <a:endParaRPr lang="nl-NL"/>
          </a:p>
        </p:txBody>
      </p:sp>
    </p:spTree>
    <p:extLst>
      <p:ext uri="{BB962C8B-B14F-4D97-AF65-F5344CB8AC3E}">
        <p14:creationId xmlns:p14="http://schemas.microsoft.com/office/powerpoint/2010/main" val="315724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B2502BF9-50D4-4350-8BB5-8C1B98F4DC8C}" type="datetimeFigureOut">
              <a:rPr lang="nl-NL" smtClean="0"/>
              <a:t>2-10-2017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7E16950-39D8-4B63-B25A-C6D0AAE549DE}" type="slidenum">
              <a:rPr lang="nl-NL" smtClean="0"/>
              <a:t>‹nr.›</a:t>
            </a:fld>
            <a:endParaRPr lang="nl-NL"/>
          </a:p>
        </p:txBody>
      </p:sp>
    </p:spTree>
    <p:extLst>
      <p:ext uri="{BB962C8B-B14F-4D97-AF65-F5344CB8AC3E}">
        <p14:creationId xmlns:p14="http://schemas.microsoft.com/office/powerpoint/2010/main" val="2296610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B2502BF9-50D4-4350-8BB5-8C1B98F4DC8C}" type="datetimeFigureOut">
              <a:rPr lang="nl-NL" smtClean="0"/>
              <a:t>2-10-2017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7E16950-39D8-4B63-B25A-C6D0AAE549DE}" type="slidenum">
              <a:rPr lang="nl-NL" smtClean="0"/>
              <a:t>‹nr.›</a:t>
            </a:fld>
            <a:endParaRPr lang="nl-NL"/>
          </a:p>
        </p:txBody>
      </p:sp>
    </p:spTree>
    <p:extLst>
      <p:ext uri="{BB962C8B-B14F-4D97-AF65-F5344CB8AC3E}">
        <p14:creationId xmlns:p14="http://schemas.microsoft.com/office/powerpoint/2010/main" val="2154136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B2502BF9-50D4-4350-8BB5-8C1B98F4DC8C}" type="datetimeFigureOut">
              <a:rPr lang="nl-NL" smtClean="0"/>
              <a:t>2-10-2017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7E16950-39D8-4B63-B25A-C6D0AAE549DE}" type="slidenum">
              <a:rPr lang="nl-NL" smtClean="0"/>
              <a:t>‹nr.›</a:t>
            </a:fld>
            <a:endParaRPr lang="nl-NL"/>
          </a:p>
        </p:txBody>
      </p:sp>
    </p:spTree>
    <p:extLst>
      <p:ext uri="{BB962C8B-B14F-4D97-AF65-F5344CB8AC3E}">
        <p14:creationId xmlns:p14="http://schemas.microsoft.com/office/powerpoint/2010/main" val="3489707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B2502BF9-50D4-4350-8BB5-8C1B98F4DC8C}" type="datetimeFigureOut">
              <a:rPr lang="nl-NL" smtClean="0"/>
              <a:t>2-10-2017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7E16950-39D8-4B63-B25A-C6D0AAE549DE}" type="slidenum">
              <a:rPr lang="nl-NL" smtClean="0"/>
              <a:t>‹nr.›</a:t>
            </a:fld>
            <a:endParaRPr lang="nl-NL"/>
          </a:p>
        </p:txBody>
      </p:sp>
    </p:spTree>
    <p:extLst>
      <p:ext uri="{BB962C8B-B14F-4D97-AF65-F5344CB8AC3E}">
        <p14:creationId xmlns:p14="http://schemas.microsoft.com/office/powerpoint/2010/main" val="2911593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2502BF9-50D4-4350-8BB5-8C1B98F4DC8C}" type="datetimeFigureOut">
              <a:rPr lang="nl-NL" smtClean="0"/>
              <a:t>2-10-2017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7E16950-39D8-4B63-B25A-C6D0AAE549DE}" type="slidenum">
              <a:rPr lang="nl-NL" smtClean="0"/>
              <a:t>‹nr.›</a:t>
            </a:fld>
            <a:endParaRPr lang="nl-NL"/>
          </a:p>
        </p:txBody>
      </p:sp>
    </p:spTree>
    <p:extLst>
      <p:ext uri="{BB962C8B-B14F-4D97-AF65-F5344CB8AC3E}">
        <p14:creationId xmlns:p14="http://schemas.microsoft.com/office/powerpoint/2010/main" val="204761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B2502BF9-50D4-4350-8BB5-8C1B98F4DC8C}" type="datetimeFigureOut">
              <a:rPr lang="nl-NL" smtClean="0"/>
              <a:t>2-10-2017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7E16950-39D8-4B63-B25A-C6D0AAE549DE}" type="slidenum">
              <a:rPr lang="nl-NL" smtClean="0"/>
              <a:t>‹nr.›</a:t>
            </a:fld>
            <a:endParaRPr lang="nl-NL"/>
          </a:p>
        </p:txBody>
      </p:sp>
    </p:spTree>
    <p:extLst>
      <p:ext uri="{BB962C8B-B14F-4D97-AF65-F5344CB8AC3E}">
        <p14:creationId xmlns:p14="http://schemas.microsoft.com/office/powerpoint/2010/main" val="365368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B2502BF9-50D4-4350-8BB5-8C1B98F4DC8C}" type="datetimeFigureOut">
              <a:rPr lang="nl-NL" smtClean="0"/>
              <a:t>2-10-2017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7E16950-39D8-4B63-B25A-C6D0AAE549DE}" type="slidenum">
              <a:rPr lang="nl-NL" smtClean="0"/>
              <a:t>‹nr.›</a:t>
            </a:fld>
            <a:endParaRPr lang="nl-NL"/>
          </a:p>
        </p:txBody>
      </p:sp>
    </p:spTree>
    <p:extLst>
      <p:ext uri="{BB962C8B-B14F-4D97-AF65-F5344CB8AC3E}">
        <p14:creationId xmlns:p14="http://schemas.microsoft.com/office/powerpoint/2010/main" val="341981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502BF9-50D4-4350-8BB5-8C1B98F4DC8C}" type="datetimeFigureOut">
              <a:rPr lang="nl-NL" smtClean="0"/>
              <a:t>2-10-2017</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E16950-39D8-4B63-B25A-C6D0AAE549DE}" type="slidenum">
              <a:rPr lang="nl-NL" smtClean="0"/>
              <a:t>‹nr.›</a:t>
            </a:fld>
            <a:endParaRPr lang="nl-NL"/>
          </a:p>
        </p:txBody>
      </p:sp>
    </p:spTree>
    <p:extLst>
      <p:ext uri="{BB962C8B-B14F-4D97-AF65-F5344CB8AC3E}">
        <p14:creationId xmlns:p14="http://schemas.microsoft.com/office/powerpoint/2010/main" val="2874963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provisioning.ontwikkelcentrum.nl/secure/objects/OC-33025d/OC-33025-3/OC-33025-3-1df/OC-33025-3-1df.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provisioning.ontwikkelcentrum.nl/secure/objects/OC-33025d/OC-33025-2/OC-33025-2-8d/OC-33025-2-8d.html"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solidFill>
                  <a:schemeClr val="tx2"/>
                </a:solidFill>
              </a:rPr>
              <a:t>Exterieur verzorging </a:t>
            </a:r>
            <a:br>
              <a:rPr lang="nl-NL" dirty="0" smtClean="0">
                <a:solidFill>
                  <a:schemeClr val="tx2"/>
                </a:solidFill>
              </a:rPr>
            </a:br>
            <a:r>
              <a:rPr lang="nl-NL" dirty="0" smtClean="0">
                <a:solidFill>
                  <a:schemeClr val="tx2"/>
                </a:solidFill>
              </a:rPr>
              <a:t>Hond &amp; Kat</a:t>
            </a:r>
            <a:endParaRPr lang="nl-NL" dirty="0">
              <a:solidFill>
                <a:schemeClr val="tx2"/>
              </a:solidFill>
            </a:endParaRPr>
          </a:p>
        </p:txBody>
      </p:sp>
      <p:sp>
        <p:nvSpPr>
          <p:cNvPr id="3" name="Ondertitel 2"/>
          <p:cNvSpPr>
            <a:spLocks noGrp="1"/>
          </p:cNvSpPr>
          <p:nvPr>
            <p:ph type="subTitle" idx="1"/>
          </p:nvPr>
        </p:nvSpPr>
        <p:spPr/>
        <p:txBody>
          <a:bodyPr>
            <a:normAutofit lnSpcReduction="10000"/>
          </a:bodyPr>
          <a:lstStyle/>
          <a:p>
            <a:r>
              <a:rPr lang="nl-NL" dirty="0" smtClean="0"/>
              <a:t>Voeren en Verzorgen</a:t>
            </a:r>
          </a:p>
          <a:p>
            <a:r>
              <a:rPr lang="nl-NL" dirty="0" smtClean="0"/>
              <a:t>Niveau 4</a:t>
            </a:r>
          </a:p>
          <a:p>
            <a:r>
              <a:rPr lang="nl-NL" dirty="0" smtClean="0"/>
              <a:t>Blok 1</a:t>
            </a:r>
          </a:p>
          <a:p>
            <a:r>
              <a:rPr lang="nl-NL" dirty="0" smtClean="0"/>
              <a:t>Les 5</a:t>
            </a:r>
            <a:endParaRPr lang="nl-NL" dirty="0"/>
          </a:p>
        </p:txBody>
      </p:sp>
      <p:pic>
        <p:nvPicPr>
          <p:cNvPr id="4" name="Afbeelding 3"/>
          <p:cNvPicPr>
            <a:picLocks noChangeAspect="1"/>
          </p:cNvPicPr>
          <p:nvPr/>
        </p:nvPicPr>
        <p:blipFill>
          <a:blip r:embed="rId2"/>
          <a:stretch>
            <a:fillRect/>
          </a:stretch>
        </p:blipFill>
        <p:spPr>
          <a:xfrm>
            <a:off x="8930048" y="3504273"/>
            <a:ext cx="2828789" cy="2828789"/>
          </a:xfrm>
          <a:prstGeom prst="rect">
            <a:avLst/>
          </a:prstGeom>
        </p:spPr>
      </p:pic>
    </p:spTree>
    <p:extLst>
      <p:ext uri="{BB962C8B-B14F-4D97-AF65-F5344CB8AC3E}">
        <p14:creationId xmlns:p14="http://schemas.microsoft.com/office/powerpoint/2010/main" val="3071149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Langhaar</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smtClean="0"/>
              <a:t>Lange </a:t>
            </a:r>
            <a:r>
              <a:rPr lang="nl-NL" dirty="0" err="1" smtClean="0"/>
              <a:t>dekharen</a:t>
            </a:r>
            <a:r>
              <a:rPr lang="nl-NL" dirty="0" smtClean="0"/>
              <a:t> en lange </a:t>
            </a:r>
            <a:r>
              <a:rPr lang="nl-NL" dirty="0" err="1" smtClean="0"/>
              <a:t>onderwol</a:t>
            </a:r>
            <a:endParaRPr lang="nl-NL" dirty="0" smtClean="0"/>
          </a:p>
          <a:p>
            <a:r>
              <a:rPr lang="nl-NL" dirty="0" smtClean="0"/>
              <a:t>De snuit, de poten en de oren zijn langbehaard.</a:t>
            </a:r>
          </a:p>
          <a:p>
            <a:r>
              <a:rPr lang="nl-NL" dirty="0" smtClean="0"/>
              <a:t>In de rui zal de </a:t>
            </a:r>
            <a:r>
              <a:rPr lang="nl-NL" dirty="0" err="1" smtClean="0"/>
              <a:t>onderwol</a:t>
            </a:r>
            <a:r>
              <a:rPr lang="nl-NL" dirty="0" smtClean="0"/>
              <a:t> in een korte periode vervangen worden.</a:t>
            </a:r>
          </a:p>
          <a:p>
            <a:r>
              <a:rPr lang="nl-NL" dirty="0" smtClean="0"/>
              <a:t>De rui van de </a:t>
            </a:r>
            <a:r>
              <a:rPr lang="nl-NL" dirty="0" err="1" smtClean="0"/>
              <a:t>dekharen</a:t>
            </a:r>
            <a:r>
              <a:rPr lang="nl-NL" dirty="0" smtClean="0"/>
              <a:t> vind continu plaats.</a:t>
            </a:r>
            <a:endParaRPr lang="nl-NL" dirty="0"/>
          </a:p>
        </p:txBody>
      </p:sp>
      <p:sp>
        <p:nvSpPr>
          <p:cNvPr id="4" name="Tekstvak 3"/>
          <p:cNvSpPr txBox="1"/>
          <p:nvPr/>
        </p:nvSpPr>
        <p:spPr>
          <a:xfrm>
            <a:off x="1957418" y="1321356"/>
            <a:ext cx="2508069" cy="369332"/>
          </a:xfrm>
          <a:prstGeom prst="rect">
            <a:avLst/>
          </a:prstGeom>
          <a:noFill/>
        </p:spPr>
        <p:txBody>
          <a:bodyPr wrap="square" rtlCol="0">
            <a:spAutoFit/>
          </a:bodyPr>
          <a:lstStyle/>
          <a:p>
            <a:r>
              <a:rPr lang="nl-NL" dirty="0" smtClean="0"/>
              <a:t>Old English </a:t>
            </a:r>
            <a:r>
              <a:rPr lang="nl-NL" dirty="0" err="1" smtClean="0"/>
              <a:t>Sheepdog</a:t>
            </a:r>
            <a:endParaRPr lang="nl-NL" dirty="0"/>
          </a:p>
        </p:txBody>
      </p:sp>
      <p:pic>
        <p:nvPicPr>
          <p:cNvPr id="5" name="Afbeelding 4"/>
          <p:cNvPicPr>
            <a:picLocks noChangeAspect="1"/>
          </p:cNvPicPr>
          <p:nvPr/>
        </p:nvPicPr>
        <p:blipFill>
          <a:blip r:embed="rId2"/>
          <a:stretch>
            <a:fillRect/>
          </a:stretch>
        </p:blipFill>
        <p:spPr>
          <a:xfrm flipH="1">
            <a:off x="7297199" y="3840480"/>
            <a:ext cx="4808940" cy="2833174"/>
          </a:xfrm>
          <a:prstGeom prst="rect">
            <a:avLst/>
          </a:prstGeom>
        </p:spPr>
      </p:pic>
    </p:spTree>
    <p:extLst>
      <p:ext uri="{BB962C8B-B14F-4D97-AF65-F5344CB8AC3E}">
        <p14:creationId xmlns:p14="http://schemas.microsoft.com/office/powerpoint/2010/main" val="4275091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Halflang haar</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smtClean="0"/>
              <a:t>Gladde snuit en voorkant van de benen.</a:t>
            </a:r>
          </a:p>
          <a:p>
            <a:r>
              <a:rPr lang="nl-NL" dirty="0" smtClean="0"/>
              <a:t>Korte </a:t>
            </a:r>
            <a:r>
              <a:rPr lang="nl-NL" dirty="0" err="1" smtClean="0"/>
              <a:t>onderwol</a:t>
            </a:r>
            <a:r>
              <a:rPr lang="nl-NL" dirty="0" smtClean="0"/>
              <a:t> en langere </a:t>
            </a:r>
            <a:r>
              <a:rPr lang="nl-NL" dirty="0" err="1" smtClean="0"/>
              <a:t>dekharen</a:t>
            </a:r>
            <a:r>
              <a:rPr lang="nl-NL" dirty="0" smtClean="0"/>
              <a:t>.</a:t>
            </a:r>
          </a:p>
          <a:p>
            <a:r>
              <a:rPr lang="nl-NL" dirty="0" smtClean="0"/>
              <a:t>Extra beharing aan de borst, tenen en achterkant poten.</a:t>
            </a:r>
          </a:p>
          <a:p>
            <a:r>
              <a:rPr lang="nl-NL" dirty="0" smtClean="0"/>
              <a:t>Het haar vervangt zichzelf continue of in kortere ruiperioden.</a:t>
            </a:r>
            <a:endParaRPr lang="nl-NL" dirty="0"/>
          </a:p>
        </p:txBody>
      </p:sp>
      <p:sp>
        <p:nvSpPr>
          <p:cNvPr id="4" name="Tekstvak 3"/>
          <p:cNvSpPr txBox="1"/>
          <p:nvPr/>
        </p:nvSpPr>
        <p:spPr>
          <a:xfrm>
            <a:off x="1440933" y="1320349"/>
            <a:ext cx="2508069" cy="369332"/>
          </a:xfrm>
          <a:prstGeom prst="rect">
            <a:avLst/>
          </a:prstGeom>
          <a:noFill/>
        </p:spPr>
        <p:txBody>
          <a:bodyPr wrap="square" rtlCol="0">
            <a:spAutoFit/>
          </a:bodyPr>
          <a:lstStyle/>
          <a:p>
            <a:r>
              <a:rPr lang="nl-NL" dirty="0" smtClean="0"/>
              <a:t>Engelse Cocker Spaniël</a:t>
            </a:r>
            <a:endParaRPr lang="nl-NL" dirty="0"/>
          </a:p>
        </p:txBody>
      </p:sp>
      <p:pic>
        <p:nvPicPr>
          <p:cNvPr id="5" name="Afbeelding 4"/>
          <p:cNvPicPr>
            <a:picLocks noChangeAspect="1"/>
          </p:cNvPicPr>
          <p:nvPr/>
        </p:nvPicPr>
        <p:blipFill>
          <a:blip r:embed="rId2"/>
          <a:stretch>
            <a:fillRect/>
          </a:stretch>
        </p:blipFill>
        <p:spPr>
          <a:xfrm>
            <a:off x="7765366" y="3833000"/>
            <a:ext cx="4216791" cy="2804166"/>
          </a:xfrm>
          <a:prstGeom prst="rect">
            <a:avLst/>
          </a:prstGeom>
        </p:spPr>
      </p:pic>
    </p:spTree>
    <p:extLst>
      <p:ext uri="{BB962C8B-B14F-4D97-AF65-F5344CB8AC3E}">
        <p14:creationId xmlns:p14="http://schemas.microsoft.com/office/powerpoint/2010/main" val="1936116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Kroeshaar of krulhaar</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smtClean="0"/>
              <a:t>Weinig </a:t>
            </a:r>
            <a:r>
              <a:rPr lang="nl-NL" dirty="0" err="1" smtClean="0"/>
              <a:t>dekharen</a:t>
            </a:r>
            <a:r>
              <a:rPr lang="nl-NL" dirty="0" smtClean="0"/>
              <a:t>.</a:t>
            </a:r>
          </a:p>
          <a:p>
            <a:r>
              <a:rPr lang="nl-NL" dirty="0" smtClean="0"/>
              <a:t>Langere wolharen.</a:t>
            </a:r>
          </a:p>
          <a:p>
            <a:r>
              <a:rPr lang="nl-NL" dirty="0" smtClean="0"/>
              <a:t>Verharen continue maar weinig. </a:t>
            </a:r>
            <a:endParaRPr lang="nl-NL" dirty="0"/>
          </a:p>
        </p:txBody>
      </p:sp>
      <p:sp>
        <p:nvSpPr>
          <p:cNvPr id="4" name="Tekstvak 3"/>
          <p:cNvSpPr txBox="1"/>
          <p:nvPr/>
        </p:nvSpPr>
        <p:spPr>
          <a:xfrm>
            <a:off x="3587931" y="1288116"/>
            <a:ext cx="2508069" cy="369332"/>
          </a:xfrm>
          <a:prstGeom prst="rect">
            <a:avLst/>
          </a:prstGeom>
          <a:noFill/>
        </p:spPr>
        <p:txBody>
          <a:bodyPr wrap="square" rtlCol="0">
            <a:spAutoFit/>
          </a:bodyPr>
          <a:lstStyle/>
          <a:p>
            <a:r>
              <a:rPr lang="nl-NL" dirty="0" smtClean="0"/>
              <a:t>Poedel</a:t>
            </a:r>
            <a:endParaRPr lang="nl-NL" dirty="0"/>
          </a:p>
        </p:txBody>
      </p:sp>
      <p:pic>
        <p:nvPicPr>
          <p:cNvPr id="5" name="Afbeelding 4"/>
          <p:cNvPicPr>
            <a:picLocks noChangeAspect="1"/>
          </p:cNvPicPr>
          <p:nvPr/>
        </p:nvPicPr>
        <p:blipFill>
          <a:blip r:embed="rId2"/>
          <a:stretch>
            <a:fillRect/>
          </a:stretch>
        </p:blipFill>
        <p:spPr>
          <a:xfrm>
            <a:off x="8299938" y="3078394"/>
            <a:ext cx="3671229" cy="3641859"/>
          </a:xfrm>
          <a:prstGeom prst="rect">
            <a:avLst/>
          </a:prstGeom>
        </p:spPr>
      </p:pic>
    </p:spTree>
    <p:extLst>
      <p:ext uri="{BB962C8B-B14F-4D97-AF65-F5344CB8AC3E}">
        <p14:creationId xmlns:p14="http://schemas.microsoft.com/office/powerpoint/2010/main" val="1605926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err="1" smtClean="0">
                <a:solidFill>
                  <a:schemeClr val="tx2"/>
                </a:solidFill>
              </a:rPr>
              <a:t>Vilthaar</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err="1" smtClean="0"/>
              <a:t>Dekharen</a:t>
            </a:r>
            <a:r>
              <a:rPr lang="nl-NL" dirty="0" smtClean="0"/>
              <a:t> en wolharen gelijk van lengte.</a:t>
            </a:r>
          </a:p>
          <a:p>
            <a:r>
              <a:rPr lang="nl-NL" dirty="0" smtClean="0"/>
              <a:t>Overvloed aan wolharen zorgt voor sterke klitvorming.</a:t>
            </a:r>
          </a:p>
          <a:p>
            <a:r>
              <a:rPr lang="nl-NL" dirty="0" smtClean="0"/>
              <a:t>De vacht wordt meestal in banen geleid door de klitten te splitsen in koorden. </a:t>
            </a:r>
          </a:p>
        </p:txBody>
      </p:sp>
      <p:sp>
        <p:nvSpPr>
          <p:cNvPr id="4" name="Tekstvak 3"/>
          <p:cNvSpPr txBox="1"/>
          <p:nvPr/>
        </p:nvSpPr>
        <p:spPr>
          <a:xfrm>
            <a:off x="1319348" y="1321356"/>
            <a:ext cx="2508069" cy="369332"/>
          </a:xfrm>
          <a:prstGeom prst="rect">
            <a:avLst/>
          </a:prstGeom>
          <a:noFill/>
        </p:spPr>
        <p:txBody>
          <a:bodyPr wrap="square" rtlCol="0">
            <a:spAutoFit/>
          </a:bodyPr>
          <a:lstStyle/>
          <a:p>
            <a:r>
              <a:rPr lang="nl-NL" dirty="0" err="1" smtClean="0"/>
              <a:t>Komondor</a:t>
            </a:r>
            <a:endParaRPr lang="nl-NL" dirty="0"/>
          </a:p>
        </p:txBody>
      </p:sp>
      <p:pic>
        <p:nvPicPr>
          <p:cNvPr id="5" name="Afbeelding 4"/>
          <p:cNvPicPr>
            <a:picLocks noChangeAspect="1"/>
          </p:cNvPicPr>
          <p:nvPr/>
        </p:nvPicPr>
        <p:blipFill>
          <a:blip r:embed="rId2"/>
          <a:stretch>
            <a:fillRect/>
          </a:stretch>
        </p:blipFill>
        <p:spPr>
          <a:xfrm flipH="1">
            <a:off x="8063970" y="3685734"/>
            <a:ext cx="4032779" cy="3008581"/>
          </a:xfrm>
          <a:prstGeom prst="rect">
            <a:avLst/>
          </a:prstGeom>
        </p:spPr>
      </p:pic>
    </p:spTree>
    <p:extLst>
      <p:ext uri="{BB962C8B-B14F-4D97-AF65-F5344CB8AC3E}">
        <p14:creationId xmlns:p14="http://schemas.microsoft.com/office/powerpoint/2010/main" val="797178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Haarloos of naakt</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smtClean="0"/>
              <a:t>Vrijwel geen haar of schaars voorzien van </a:t>
            </a:r>
            <a:r>
              <a:rPr lang="nl-NL" dirty="0" err="1" smtClean="0"/>
              <a:t>dekharen</a:t>
            </a:r>
            <a:r>
              <a:rPr lang="nl-NL" dirty="0" smtClean="0"/>
              <a:t>.</a:t>
            </a:r>
          </a:p>
          <a:p>
            <a:r>
              <a:rPr lang="nl-NL" dirty="0" smtClean="0"/>
              <a:t>Op de schedel, onderkant poten en staartpunt vaak dunne lange beharing.</a:t>
            </a:r>
          </a:p>
        </p:txBody>
      </p:sp>
      <p:sp>
        <p:nvSpPr>
          <p:cNvPr id="4" name="Tekstvak 3"/>
          <p:cNvSpPr txBox="1"/>
          <p:nvPr/>
        </p:nvSpPr>
        <p:spPr>
          <a:xfrm>
            <a:off x="1436914" y="1332411"/>
            <a:ext cx="2508069" cy="369332"/>
          </a:xfrm>
          <a:prstGeom prst="rect">
            <a:avLst/>
          </a:prstGeom>
          <a:noFill/>
        </p:spPr>
        <p:txBody>
          <a:bodyPr wrap="square" rtlCol="0">
            <a:spAutoFit/>
          </a:bodyPr>
          <a:lstStyle/>
          <a:p>
            <a:r>
              <a:rPr lang="nl-NL" dirty="0" smtClean="0"/>
              <a:t>Chinese naakthond</a:t>
            </a:r>
            <a:endParaRPr lang="nl-NL" dirty="0"/>
          </a:p>
        </p:txBody>
      </p:sp>
      <p:pic>
        <p:nvPicPr>
          <p:cNvPr id="5" name="Afbeelding 4"/>
          <p:cNvPicPr>
            <a:picLocks noChangeAspect="1"/>
          </p:cNvPicPr>
          <p:nvPr/>
        </p:nvPicPr>
        <p:blipFill>
          <a:blip r:embed="rId2"/>
          <a:stretch>
            <a:fillRect/>
          </a:stretch>
        </p:blipFill>
        <p:spPr>
          <a:xfrm flipH="1">
            <a:off x="7835705" y="3611880"/>
            <a:ext cx="4018670" cy="3014003"/>
          </a:xfrm>
          <a:prstGeom prst="rect">
            <a:avLst/>
          </a:prstGeom>
        </p:spPr>
      </p:pic>
    </p:spTree>
    <p:extLst>
      <p:ext uri="{BB962C8B-B14F-4D97-AF65-F5344CB8AC3E}">
        <p14:creationId xmlns:p14="http://schemas.microsoft.com/office/powerpoint/2010/main" val="3282805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Verschillende borstels en scharen</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smtClean="0"/>
              <a:t>Borstels – </a:t>
            </a:r>
            <a:r>
              <a:rPr lang="nl-NL" dirty="0" smtClean="0">
                <a:hlinkClick r:id="rId2"/>
              </a:rPr>
              <a:t>zie kenniskiem</a:t>
            </a:r>
            <a:endParaRPr lang="nl-NL" dirty="0"/>
          </a:p>
        </p:txBody>
      </p:sp>
      <p:pic>
        <p:nvPicPr>
          <p:cNvPr id="4" name="Afbeelding 3"/>
          <p:cNvPicPr>
            <a:picLocks noChangeAspect="1"/>
          </p:cNvPicPr>
          <p:nvPr/>
        </p:nvPicPr>
        <p:blipFill>
          <a:blip r:embed="rId3"/>
          <a:stretch>
            <a:fillRect/>
          </a:stretch>
        </p:blipFill>
        <p:spPr>
          <a:xfrm>
            <a:off x="5373859" y="2192570"/>
            <a:ext cx="6342038" cy="4312586"/>
          </a:xfrm>
          <a:prstGeom prst="rect">
            <a:avLst/>
          </a:prstGeom>
        </p:spPr>
      </p:pic>
    </p:spTree>
    <p:extLst>
      <p:ext uri="{BB962C8B-B14F-4D97-AF65-F5344CB8AC3E}">
        <p14:creationId xmlns:p14="http://schemas.microsoft.com/office/powerpoint/2010/main" val="2665406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6887861" y="4891257"/>
            <a:ext cx="2292054" cy="1913550"/>
          </a:xfrm>
          <a:prstGeom prst="rect">
            <a:avLst/>
          </a:prstGeom>
        </p:spPr>
      </p:pic>
      <p:sp>
        <p:nvSpPr>
          <p:cNvPr id="2" name="Titel 1"/>
          <p:cNvSpPr>
            <a:spLocks noGrp="1"/>
          </p:cNvSpPr>
          <p:nvPr>
            <p:ph type="title"/>
          </p:nvPr>
        </p:nvSpPr>
        <p:spPr/>
        <p:txBody>
          <a:bodyPr/>
          <a:lstStyle/>
          <a:p>
            <a:r>
              <a:rPr lang="nl-NL" b="1" dirty="0" smtClean="0">
                <a:solidFill>
                  <a:schemeClr val="tx2"/>
                </a:solidFill>
              </a:rPr>
              <a:t>Anaalklieren</a:t>
            </a:r>
            <a:endParaRPr lang="nl-NL" b="1" dirty="0">
              <a:solidFill>
                <a:schemeClr val="tx2"/>
              </a:solidFill>
            </a:endParaRPr>
          </a:p>
        </p:txBody>
      </p:sp>
      <p:sp>
        <p:nvSpPr>
          <p:cNvPr id="3" name="Tijdelijke aanduiding voor inhoud 2"/>
          <p:cNvSpPr>
            <a:spLocks noGrp="1"/>
          </p:cNvSpPr>
          <p:nvPr>
            <p:ph idx="1"/>
          </p:nvPr>
        </p:nvSpPr>
        <p:spPr/>
        <p:txBody>
          <a:bodyPr>
            <a:normAutofit fontScale="92500"/>
          </a:bodyPr>
          <a:lstStyle/>
          <a:p>
            <a:r>
              <a:rPr lang="nl-NL" dirty="0"/>
              <a:t>Anaalklieren zijn twee kleine zakjes die in de sluitspier van de anus liggen. </a:t>
            </a:r>
            <a:endParaRPr lang="nl-NL" dirty="0" smtClean="0"/>
          </a:p>
          <a:p>
            <a:r>
              <a:rPr lang="nl-NL" dirty="0"/>
              <a:t>De inhoud van de zakjes bestaat uit een sterk ruikende vloeistof of </a:t>
            </a:r>
            <a:r>
              <a:rPr lang="nl-NL" dirty="0" smtClean="0"/>
              <a:t>pasta</a:t>
            </a:r>
          </a:p>
          <a:p>
            <a:r>
              <a:rPr lang="nl-NL" dirty="0" smtClean="0"/>
              <a:t>Oorspronkelijke functie </a:t>
            </a:r>
            <a:r>
              <a:rPr lang="nl-NL" dirty="0" smtClean="0">
                <a:sym typeface="Wingdings" panose="05000000000000000000" pitchFamily="2" charset="2"/>
              </a:rPr>
              <a:t></a:t>
            </a:r>
            <a:r>
              <a:rPr lang="nl-NL" dirty="0" smtClean="0"/>
              <a:t> </a:t>
            </a:r>
            <a:r>
              <a:rPr lang="nl-NL" dirty="0"/>
              <a:t>territorium afbakening.</a:t>
            </a:r>
          </a:p>
          <a:p>
            <a:r>
              <a:rPr lang="nl-NL" dirty="0"/>
              <a:t>Normaal gesproken wordt de inhoud van de anaalzakjes regelmatig geleegd door passerende ontlasting. Ook bij acute paniek willen honden de anaalklierinhoud nog wel eens laten gaan. Een geur die niet te missen is</a:t>
            </a:r>
            <a:r>
              <a:rPr lang="nl-NL" dirty="0" smtClean="0"/>
              <a:t>!</a:t>
            </a:r>
          </a:p>
          <a:p>
            <a:r>
              <a:rPr lang="nl-NL" dirty="0" err="1" smtClean="0"/>
              <a:t>Overvulde</a:t>
            </a:r>
            <a:r>
              <a:rPr lang="nl-NL" dirty="0" smtClean="0"/>
              <a:t> anaalzakken, die niet door de ontlasting worden geleegd, </a:t>
            </a:r>
            <a:r>
              <a:rPr lang="nl-NL" dirty="0"/>
              <a:t>kunnen </a:t>
            </a:r>
            <a:r>
              <a:rPr lang="nl-NL" dirty="0" smtClean="0"/>
              <a:t>met </a:t>
            </a:r>
            <a:r>
              <a:rPr lang="nl-NL" dirty="0"/>
              <a:t>de hand </a:t>
            </a:r>
            <a:r>
              <a:rPr lang="nl-NL" dirty="0" err="1"/>
              <a:t>leeggeknepen</a:t>
            </a:r>
            <a:r>
              <a:rPr lang="nl-NL" dirty="0"/>
              <a:t> worden. </a:t>
            </a:r>
          </a:p>
        </p:txBody>
      </p:sp>
      <p:pic>
        <p:nvPicPr>
          <p:cNvPr id="4" name="Afbeelding 3"/>
          <p:cNvPicPr>
            <a:picLocks noChangeAspect="1"/>
          </p:cNvPicPr>
          <p:nvPr/>
        </p:nvPicPr>
        <p:blipFill>
          <a:blip r:embed="rId3"/>
          <a:stretch>
            <a:fillRect/>
          </a:stretch>
        </p:blipFill>
        <p:spPr>
          <a:xfrm>
            <a:off x="10080247" y="4838064"/>
            <a:ext cx="2111753" cy="2019936"/>
          </a:xfrm>
          <a:prstGeom prst="rect">
            <a:avLst/>
          </a:prstGeom>
        </p:spPr>
      </p:pic>
    </p:spTree>
    <p:extLst>
      <p:ext uri="{BB962C8B-B14F-4D97-AF65-F5344CB8AC3E}">
        <p14:creationId xmlns:p14="http://schemas.microsoft.com/office/powerpoint/2010/main" val="4035916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Gebit</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smtClean="0"/>
              <a:t>Regelmatige gebitscontrole is belangrijk</a:t>
            </a:r>
          </a:p>
          <a:p>
            <a:r>
              <a:rPr lang="nl-NL" dirty="0" smtClean="0"/>
              <a:t>Tandenpoetsen</a:t>
            </a:r>
            <a:endParaRPr lang="nl-NL" dirty="0"/>
          </a:p>
        </p:txBody>
      </p:sp>
      <p:pic>
        <p:nvPicPr>
          <p:cNvPr id="4" name="Afbeelding 3"/>
          <p:cNvPicPr>
            <a:picLocks noChangeAspect="1"/>
          </p:cNvPicPr>
          <p:nvPr/>
        </p:nvPicPr>
        <p:blipFill>
          <a:blip r:embed="rId2"/>
          <a:stretch>
            <a:fillRect/>
          </a:stretch>
        </p:blipFill>
        <p:spPr>
          <a:xfrm>
            <a:off x="7061982" y="3049612"/>
            <a:ext cx="4660509" cy="3495382"/>
          </a:xfrm>
          <a:prstGeom prst="rect">
            <a:avLst/>
          </a:prstGeom>
        </p:spPr>
      </p:pic>
    </p:spTree>
    <p:extLst>
      <p:ext uri="{BB962C8B-B14F-4D97-AF65-F5344CB8AC3E}">
        <p14:creationId xmlns:p14="http://schemas.microsoft.com/office/powerpoint/2010/main" val="18783369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Nagels</a:t>
            </a:r>
            <a:endParaRPr lang="nl-NL" b="1" dirty="0">
              <a:solidFill>
                <a:schemeClr val="tx2"/>
              </a:solidFill>
            </a:endParaRPr>
          </a:p>
        </p:txBody>
      </p:sp>
      <p:sp>
        <p:nvSpPr>
          <p:cNvPr id="3" name="Tijdelijke aanduiding voor inhoud 2"/>
          <p:cNvSpPr>
            <a:spLocks noGrp="1"/>
          </p:cNvSpPr>
          <p:nvPr>
            <p:ph idx="1"/>
          </p:nvPr>
        </p:nvSpPr>
        <p:spPr>
          <a:xfrm>
            <a:off x="838200" y="1938167"/>
            <a:ext cx="10515600" cy="4351338"/>
          </a:xfrm>
        </p:spPr>
        <p:txBody>
          <a:bodyPr/>
          <a:lstStyle/>
          <a:p>
            <a:r>
              <a:rPr lang="nl-NL" dirty="0" smtClean="0"/>
              <a:t>Bij voldoende beweging slijten de nagels vanzelf</a:t>
            </a:r>
          </a:p>
          <a:p>
            <a:r>
              <a:rPr lang="nl-NL" dirty="0" smtClean="0"/>
              <a:t>Nagels mogen niet te lang worden.</a:t>
            </a:r>
            <a:endParaRPr lang="nl-NL" dirty="0"/>
          </a:p>
          <a:p>
            <a:r>
              <a:rPr lang="nl-NL" dirty="0" smtClean="0"/>
              <a:t>Knippen met een speciaal nagelschaartje</a:t>
            </a:r>
            <a:endParaRPr lang="nl-NL" dirty="0"/>
          </a:p>
        </p:txBody>
      </p:sp>
      <p:pic>
        <p:nvPicPr>
          <p:cNvPr id="4" name="Afbeelding 3"/>
          <p:cNvPicPr>
            <a:picLocks noChangeAspect="1"/>
          </p:cNvPicPr>
          <p:nvPr/>
        </p:nvPicPr>
        <p:blipFill>
          <a:blip r:embed="rId2"/>
          <a:stretch>
            <a:fillRect/>
          </a:stretch>
        </p:blipFill>
        <p:spPr>
          <a:xfrm>
            <a:off x="7196797" y="3008470"/>
            <a:ext cx="4995203" cy="4187155"/>
          </a:xfrm>
          <a:prstGeom prst="rect">
            <a:avLst/>
          </a:prstGeom>
        </p:spPr>
      </p:pic>
      <p:pic>
        <p:nvPicPr>
          <p:cNvPr id="5" name="Afbeelding 4"/>
          <p:cNvPicPr>
            <a:picLocks noChangeAspect="1"/>
          </p:cNvPicPr>
          <p:nvPr/>
        </p:nvPicPr>
        <p:blipFill>
          <a:blip r:embed="rId3"/>
          <a:stretch>
            <a:fillRect/>
          </a:stretch>
        </p:blipFill>
        <p:spPr>
          <a:xfrm>
            <a:off x="2005672" y="4140022"/>
            <a:ext cx="4352925" cy="1924050"/>
          </a:xfrm>
          <a:prstGeom prst="rect">
            <a:avLst/>
          </a:prstGeom>
        </p:spPr>
      </p:pic>
      <p:pic>
        <p:nvPicPr>
          <p:cNvPr id="6" name="Afbeelding 5"/>
          <p:cNvPicPr>
            <a:picLocks noChangeAspect="1"/>
          </p:cNvPicPr>
          <p:nvPr/>
        </p:nvPicPr>
        <p:blipFill>
          <a:blip r:embed="rId4"/>
          <a:stretch>
            <a:fillRect/>
          </a:stretch>
        </p:blipFill>
        <p:spPr>
          <a:xfrm>
            <a:off x="9256834" y="261938"/>
            <a:ext cx="2400300" cy="2857500"/>
          </a:xfrm>
          <a:prstGeom prst="rect">
            <a:avLst/>
          </a:prstGeom>
        </p:spPr>
      </p:pic>
    </p:spTree>
    <p:extLst>
      <p:ext uri="{BB962C8B-B14F-4D97-AF65-F5344CB8AC3E}">
        <p14:creationId xmlns:p14="http://schemas.microsoft.com/office/powerpoint/2010/main" val="978031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Overige verzorging</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smtClean="0"/>
              <a:t>Ogen – </a:t>
            </a:r>
            <a:r>
              <a:rPr lang="nl-NL" dirty="0" smtClean="0">
                <a:hlinkClick r:id="rId2"/>
              </a:rPr>
              <a:t>filmpje kenniskiem</a:t>
            </a:r>
            <a:endParaRPr lang="nl-NL" dirty="0" smtClean="0"/>
          </a:p>
          <a:p>
            <a:r>
              <a:rPr lang="nl-NL" dirty="0" smtClean="0"/>
              <a:t>Oren</a:t>
            </a:r>
          </a:p>
          <a:p>
            <a:endParaRPr lang="nl-NL" dirty="0"/>
          </a:p>
        </p:txBody>
      </p:sp>
      <p:pic>
        <p:nvPicPr>
          <p:cNvPr id="4" name="Afbeelding 3"/>
          <p:cNvPicPr>
            <a:picLocks noChangeAspect="1"/>
          </p:cNvPicPr>
          <p:nvPr/>
        </p:nvPicPr>
        <p:blipFill>
          <a:blip r:embed="rId3"/>
          <a:stretch>
            <a:fillRect/>
          </a:stretch>
        </p:blipFill>
        <p:spPr>
          <a:xfrm>
            <a:off x="7023150" y="2636398"/>
            <a:ext cx="6025514" cy="3762741"/>
          </a:xfrm>
          <a:prstGeom prst="rect">
            <a:avLst/>
          </a:prstGeom>
        </p:spPr>
      </p:pic>
      <p:pic>
        <p:nvPicPr>
          <p:cNvPr id="5" name="Afbeelding 4"/>
          <p:cNvPicPr>
            <a:picLocks noChangeAspect="1"/>
          </p:cNvPicPr>
          <p:nvPr/>
        </p:nvPicPr>
        <p:blipFill>
          <a:blip r:embed="rId4"/>
          <a:stretch>
            <a:fillRect/>
          </a:stretch>
        </p:blipFill>
        <p:spPr>
          <a:xfrm>
            <a:off x="3049646" y="2636398"/>
            <a:ext cx="5013485" cy="3760114"/>
          </a:xfrm>
          <a:prstGeom prst="rect">
            <a:avLst/>
          </a:prstGeom>
        </p:spPr>
      </p:pic>
    </p:spTree>
    <p:extLst>
      <p:ext uri="{BB962C8B-B14F-4D97-AF65-F5344CB8AC3E}">
        <p14:creationId xmlns:p14="http://schemas.microsoft.com/office/powerpoint/2010/main" val="3316328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Verzorging van een hond</a:t>
            </a:r>
            <a:endParaRPr lang="nl-NL" b="1" dirty="0">
              <a:solidFill>
                <a:schemeClr val="tx2"/>
              </a:solidFill>
            </a:endParaRPr>
          </a:p>
        </p:txBody>
      </p:sp>
      <p:sp>
        <p:nvSpPr>
          <p:cNvPr id="3" name="Tijdelijke aanduiding voor inhoud 2"/>
          <p:cNvSpPr>
            <a:spLocks noGrp="1"/>
          </p:cNvSpPr>
          <p:nvPr>
            <p:ph idx="1"/>
          </p:nvPr>
        </p:nvSpPr>
        <p:spPr/>
        <p:txBody>
          <a:bodyPr/>
          <a:lstStyle/>
          <a:p>
            <a:pPr marL="514350" indent="-514350">
              <a:buFont typeface="+mj-lt"/>
              <a:buAutoNum type="arabicPeriod"/>
            </a:pPr>
            <a:r>
              <a:rPr lang="nl-NL" dirty="0" smtClean="0"/>
              <a:t>Voeding</a:t>
            </a:r>
          </a:p>
          <a:p>
            <a:pPr marL="514350" indent="-514350">
              <a:buFont typeface="+mj-lt"/>
              <a:buAutoNum type="arabicPeriod"/>
            </a:pPr>
            <a:r>
              <a:rPr lang="nl-NL" dirty="0" smtClean="0"/>
              <a:t>Vachtverzorging</a:t>
            </a:r>
          </a:p>
          <a:p>
            <a:pPr marL="514350" indent="-514350">
              <a:buFont typeface="+mj-lt"/>
              <a:buAutoNum type="arabicPeriod"/>
            </a:pPr>
            <a:r>
              <a:rPr lang="nl-NL" dirty="0" smtClean="0"/>
              <a:t>Training</a:t>
            </a:r>
          </a:p>
        </p:txBody>
      </p:sp>
      <p:pic>
        <p:nvPicPr>
          <p:cNvPr id="4" name="Afbeelding 3"/>
          <p:cNvPicPr>
            <a:picLocks noChangeAspect="1"/>
          </p:cNvPicPr>
          <p:nvPr/>
        </p:nvPicPr>
        <p:blipFill>
          <a:blip r:embed="rId2"/>
          <a:stretch>
            <a:fillRect/>
          </a:stretch>
        </p:blipFill>
        <p:spPr>
          <a:xfrm>
            <a:off x="9048750" y="5692775"/>
            <a:ext cx="2305050" cy="619125"/>
          </a:xfrm>
          <a:prstGeom prst="rect">
            <a:avLst/>
          </a:prstGeom>
        </p:spPr>
      </p:pic>
    </p:spTree>
    <p:extLst>
      <p:ext uri="{BB962C8B-B14F-4D97-AF65-F5344CB8AC3E}">
        <p14:creationId xmlns:p14="http://schemas.microsoft.com/office/powerpoint/2010/main" val="1528941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3. Training</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smtClean="0"/>
              <a:t>Training is naast een goede voeding en vachtverzorging ook belangrijk voor de hond. </a:t>
            </a:r>
          </a:p>
          <a:p>
            <a:r>
              <a:rPr lang="nl-NL" dirty="0" smtClean="0"/>
              <a:t>Een goede training is daarnaast ook een verrijking voor de hond</a:t>
            </a:r>
          </a:p>
          <a:p>
            <a:r>
              <a:rPr lang="nl-NL" dirty="0" smtClean="0"/>
              <a:t>Bij gedrag &amp; gezondheid krijgen jullie meer over trainen van de hond</a:t>
            </a:r>
          </a:p>
        </p:txBody>
      </p:sp>
      <p:pic>
        <p:nvPicPr>
          <p:cNvPr id="4" name="Afbeelding 3"/>
          <p:cNvPicPr>
            <a:picLocks noChangeAspect="1"/>
          </p:cNvPicPr>
          <p:nvPr/>
        </p:nvPicPr>
        <p:blipFill>
          <a:blip r:embed="rId2"/>
          <a:stretch>
            <a:fillRect/>
          </a:stretch>
        </p:blipFill>
        <p:spPr>
          <a:xfrm>
            <a:off x="7483866" y="3814983"/>
            <a:ext cx="4286250" cy="2857500"/>
          </a:xfrm>
          <a:prstGeom prst="rect">
            <a:avLst/>
          </a:prstGeom>
        </p:spPr>
      </p:pic>
    </p:spTree>
    <p:extLst>
      <p:ext uri="{BB962C8B-B14F-4D97-AF65-F5344CB8AC3E}">
        <p14:creationId xmlns:p14="http://schemas.microsoft.com/office/powerpoint/2010/main" val="19442227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Groepswerk</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smtClean="0"/>
              <a:t>Zoek in een groepje uit, welke vachtverzorging de honden bij opdracht 1 (zie les 5 Wikiwijs) nodig hebben. </a:t>
            </a:r>
            <a:endParaRPr lang="nl-NL" dirty="0"/>
          </a:p>
        </p:txBody>
      </p:sp>
    </p:spTree>
    <p:extLst>
      <p:ext uri="{BB962C8B-B14F-4D97-AF65-F5344CB8AC3E}">
        <p14:creationId xmlns:p14="http://schemas.microsoft.com/office/powerpoint/2010/main" val="3474617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Slechte verzorging</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smtClean="0"/>
              <a:t>Kun je voorbeelden geven waaraan je kan zien dat een hond of kat slecht verzorgd wordt?</a:t>
            </a:r>
            <a:endParaRPr lang="nl-NL" dirty="0"/>
          </a:p>
        </p:txBody>
      </p:sp>
    </p:spTree>
    <p:extLst>
      <p:ext uri="{BB962C8B-B14F-4D97-AF65-F5344CB8AC3E}">
        <p14:creationId xmlns:p14="http://schemas.microsoft.com/office/powerpoint/2010/main" val="4258503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1. Het nut van goede voeding	</a:t>
            </a:r>
            <a:endParaRPr lang="nl-NL" b="1" dirty="0">
              <a:solidFill>
                <a:schemeClr val="tx2"/>
              </a:solidFill>
            </a:endParaRPr>
          </a:p>
        </p:txBody>
      </p:sp>
      <p:sp>
        <p:nvSpPr>
          <p:cNvPr id="3" name="Tijdelijke aanduiding voor inhoud 2"/>
          <p:cNvSpPr>
            <a:spLocks noGrp="1"/>
          </p:cNvSpPr>
          <p:nvPr>
            <p:ph idx="1"/>
          </p:nvPr>
        </p:nvSpPr>
        <p:spPr/>
        <p:txBody>
          <a:bodyPr>
            <a:normAutofit lnSpcReduction="10000"/>
          </a:bodyPr>
          <a:lstStyle/>
          <a:p>
            <a:pPr marL="0" indent="0">
              <a:buNone/>
            </a:pPr>
            <a:r>
              <a:rPr lang="nl-NL" b="1" dirty="0" smtClean="0"/>
              <a:t>Een goed voer:</a:t>
            </a:r>
          </a:p>
          <a:p>
            <a:pPr>
              <a:buFontTx/>
              <a:buChar char="-"/>
            </a:pPr>
            <a:r>
              <a:rPr lang="nl-NL" dirty="0" smtClean="0"/>
              <a:t>Is rijk aan de verschillende voedingsstoffen in de juiste hoeveelheid</a:t>
            </a:r>
          </a:p>
          <a:p>
            <a:pPr>
              <a:buFontTx/>
              <a:buChar char="-"/>
            </a:pPr>
            <a:r>
              <a:rPr lang="nl-NL" dirty="0" smtClean="0"/>
              <a:t>Geeft de juiste hoeveelheid energie aan het dier</a:t>
            </a:r>
          </a:p>
          <a:p>
            <a:pPr>
              <a:buFontTx/>
              <a:buChar char="-"/>
            </a:pPr>
            <a:r>
              <a:rPr lang="nl-NL" dirty="0" smtClean="0"/>
              <a:t>Voorkomt gebitsproblemen</a:t>
            </a:r>
          </a:p>
          <a:p>
            <a:pPr>
              <a:buFontTx/>
              <a:buChar char="-"/>
            </a:pPr>
            <a:r>
              <a:rPr lang="nl-NL" dirty="0" smtClean="0"/>
              <a:t>Voorkomt problemen aan de huid &amp; vacht</a:t>
            </a:r>
          </a:p>
          <a:p>
            <a:pPr marL="0" indent="0">
              <a:buNone/>
            </a:pPr>
            <a:endParaRPr lang="nl-NL" dirty="0"/>
          </a:p>
          <a:p>
            <a:pPr marL="0" indent="0">
              <a:buNone/>
            </a:pPr>
            <a:r>
              <a:rPr lang="nl-NL" b="1" dirty="0" smtClean="0"/>
              <a:t>Voorbeelden van slechte voeding:</a:t>
            </a:r>
          </a:p>
          <a:p>
            <a:pPr>
              <a:buFontTx/>
              <a:buChar char="-"/>
            </a:pPr>
            <a:r>
              <a:rPr lang="nl-NL" dirty="0" smtClean="0"/>
              <a:t>Bevat veel ‘slechte’ grondstoffen, zoals bijvoorbeeld veel vet</a:t>
            </a:r>
            <a:endParaRPr lang="nl-NL" dirty="0"/>
          </a:p>
          <a:p>
            <a:pPr>
              <a:buFontTx/>
              <a:buChar char="-"/>
            </a:pPr>
            <a:r>
              <a:rPr lang="nl-NL" dirty="0" smtClean="0"/>
              <a:t>Bevat veel zouten</a:t>
            </a:r>
          </a:p>
        </p:txBody>
      </p:sp>
    </p:spTree>
    <p:extLst>
      <p:ext uri="{BB962C8B-B14F-4D97-AF65-F5344CB8AC3E}">
        <p14:creationId xmlns:p14="http://schemas.microsoft.com/office/powerpoint/2010/main" val="350673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2. Vachtverzorging</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smtClean="0"/>
              <a:t>Verschillende vachtsoorten</a:t>
            </a:r>
          </a:p>
          <a:p>
            <a:r>
              <a:rPr lang="nl-NL" dirty="0" smtClean="0"/>
              <a:t>Regel: Kam niet te vaak! (maximaal elke 2 weken)</a:t>
            </a:r>
          </a:p>
          <a:p>
            <a:r>
              <a:rPr lang="nl-NL" dirty="0" smtClean="0"/>
              <a:t>Haal klitten er wel altijd uit</a:t>
            </a:r>
          </a:p>
          <a:p>
            <a:endParaRPr lang="nl-NL" dirty="0"/>
          </a:p>
          <a:p>
            <a:endParaRPr lang="nl-NL" dirty="0" smtClean="0"/>
          </a:p>
          <a:p>
            <a:pPr marL="0" indent="0">
              <a:buNone/>
            </a:pPr>
            <a:r>
              <a:rPr lang="nl-NL" i="1" dirty="0" smtClean="0">
                <a:solidFill>
                  <a:schemeClr val="tx2"/>
                </a:solidFill>
              </a:rPr>
              <a:t>Wat is de broek?</a:t>
            </a:r>
          </a:p>
        </p:txBody>
      </p:sp>
      <p:pic>
        <p:nvPicPr>
          <p:cNvPr id="5" name="Afbeelding 4"/>
          <p:cNvPicPr>
            <a:picLocks noChangeAspect="1"/>
          </p:cNvPicPr>
          <p:nvPr/>
        </p:nvPicPr>
        <p:blipFill>
          <a:blip r:embed="rId2"/>
          <a:stretch>
            <a:fillRect/>
          </a:stretch>
        </p:blipFill>
        <p:spPr>
          <a:xfrm>
            <a:off x="5838092" y="3105077"/>
            <a:ext cx="5349094" cy="3566063"/>
          </a:xfrm>
          <a:prstGeom prst="rect">
            <a:avLst/>
          </a:prstGeom>
        </p:spPr>
      </p:pic>
    </p:spTree>
    <p:extLst>
      <p:ext uri="{BB962C8B-B14F-4D97-AF65-F5344CB8AC3E}">
        <p14:creationId xmlns:p14="http://schemas.microsoft.com/office/powerpoint/2010/main" val="259264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Ruien</a:t>
            </a:r>
            <a:endParaRPr lang="nl-NL" b="1" dirty="0">
              <a:solidFill>
                <a:schemeClr val="tx2"/>
              </a:solidFill>
            </a:endParaRPr>
          </a:p>
        </p:txBody>
      </p:sp>
      <p:sp>
        <p:nvSpPr>
          <p:cNvPr id="3" name="Tijdelijke aanduiding voor inhoud 2"/>
          <p:cNvSpPr>
            <a:spLocks noGrp="1"/>
          </p:cNvSpPr>
          <p:nvPr>
            <p:ph idx="1"/>
          </p:nvPr>
        </p:nvSpPr>
        <p:spPr>
          <a:xfrm>
            <a:off x="838200" y="1505243"/>
            <a:ext cx="10515600" cy="5022166"/>
          </a:xfrm>
        </p:spPr>
        <p:txBody>
          <a:bodyPr>
            <a:normAutofit/>
          </a:bodyPr>
          <a:lstStyle/>
          <a:p>
            <a:r>
              <a:rPr lang="nl-NL" dirty="0" smtClean="0"/>
              <a:t>Het </a:t>
            </a:r>
            <a:r>
              <a:rPr lang="nl-NL" dirty="0"/>
              <a:t>is goed om een onderscheid te maken tussen het normale verharen van de hond en haaruitval als gevolg van ziekte. </a:t>
            </a:r>
            <a:endParaRPr lang="nl-NL" dirty="0" smtClean="0"/>
          </a:p>
          <a:p>
            <a:r>
              <a:rPr lang="nl-NL" dirty="0" smtClean="0"/>
              <a:t>Het normale </a:t>
            </a:r>
            <a:r>
              <a:rPr lang="nl-NL" dirty="0"/>
              <a:t>verharen nooit zal leiden tot kaalheid en haaruitval als gevolg van een aandoening wel</a:t>
            </a:r>
            <a:r>
              <a:rPr lang="nl-NL" dirty="0" smtClean="0"/>
              <a:t>.</a:t>
            </a:r>
          </a:p>
          <a:p>
            <a:r>
              <a:rPr lang="nl-NL" dirty="0"/>
              <a:t>Normaal gesproken hebben honden twee ruiperioden</a:t>
            </a:r>
            <a:r>
              <a:rPr lang="nl-NL" dirty="0" smtClean="0"/>
              <a:t>.</a:t>
            </a:r>
          </a:p>
          <a:p>
            <a:pPr lvl="1"/>
            <a:r>
              <a:rPr lang="nl-NL" dirty="0"/>
              <a:t>In het voorjaar wordt de wintervacht vervangen door de zomervacht.</a:t>
            </a:r>
          </a:p>
          <a:p>
            <a:pPr lvl="1"/>
            <a:r>
              <a:rPr lang="nl-NL" dirty="0"/>
              <a:t>In het najaar maakt de zomervacht plaats voor het dikker wintervacht. </a:t>
            </a:r>
          </a:p>
          <a:p>
            <a:r>
              <a:rPr lang="nl-NL" dirty="0" smtClean="0"/>
              <a:t>Door </a:t>
            </a:r>
            <a:r>
              <a:rPr lang="nl-NL" dirty="0"/>
              <a:t>het binnenhouden </a:t>
            </a:r>
            <a:r>
              <a:rPr lang="nl-NL" dirty="0" smtClean="0"/>
              <a:t>van dieren </a:t>
            </a:r>
            <a:r>
              <a:rPr lang="nl-NL" dirty="0"/>
              <a:t>is </a:t>
            </a:r>
            <a:r>
              <a:rPr lang="nl-NL" dirty="0" smtClean="0"/>
              <a:t>het </a:t>
            </a:r>
            <a:r>
              <a:rPr lang="nl-NL" dirty="0"/>
              <a:t>natuurlijke proces onder invloed van de temperaturen verstoord </a:t>
            </a:r>
            <a:r>
              <a:rPr lang="nl-NL" dirty="0" smtClean="0"/>
              <a:t>geraakt, </a:t>
            </a:r>
            <a:br>
              <a:rPr lang="nl-NL" dirty="0" smtClean="0"/>
            </a:br>
            <a:r>
              <a:rPr lang="nl-NL" dirty="0" smtClean="0"/>
              <a:t>daardoor </a:t>
            </a:r>
            <a:r>
              <a:rPr lang="nl-NL" dirty="0"/>
              <a:t>ruien onze huisdieren eigenlijk het hele </a:t>
            </a:r>
            <a:r>
              <a:rPr lang="nl-NL" dirty="0" smtClean="0"/>
              <a:t>jaar</a:t>
            </a:r>
            <a:br>
              <a:rPr lang="nl-NL" dirty="0" smtClean="0"/>
            </a:br>
            <a:r>
              <a:rPr lang="nl-NL" dirty="0" smtClean="0"/>
              <a:t>door</a:t>
            </a:r>
            <a:r>
              <a:rPr lang="nl-NL" dirty="0"/>
              <a:t>. </a:t>
            </a:r>
            <a:endParaRPr lang="nl-NL" dirty="0" smtClean="0"/>
          </a:p>
        </p:txBody>
      </p:sp>
      <p:pic>
        <p:nvPicPr>
          <p:cNvPr id="4" name="Afbeelding 3"/>
          <p:cNvPicPr>
            <a:picLocks noChangeAspect="1"/>
          </p:cNvPicPr>
          <p:nvPr/>
        </p:nvPicPr>
        <p:blipFill>
          <a:blip r:embed="rId2"/>
          <a:stretch>
            <a:fillRect/>
          </a:stretch>
        </p:blipFill>
        <p:spPr>
          <a:xfrm>
            <a:off x="9610725" y="5086350"/>
            <a:ext cx="2581275" cy="1771650"/>
          </a:xfrm>
          <a:prstGeom prst="rect">
            <a:avLst/>
          </a:prstGeom>
        </p:spPr>
      </p:pic>
    </p:spTree>
    <p:extLst>
      <p:ext uri="{BB962C8B-B14F-4D97-AF65-F5344CB8AC3E}">
        <p14:creationId xmlns:p14="http://schemas.microsoft.com/office/powerpoint/2010/main" val="845421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Stokhaar</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smtClean="0"/>
              <a:t>2 lagen: </a:t>
            </a:r>
            <a:r>
              <a:rPr lang="nl-NL" dirty="0" err="1" smtClean="0"/>
              <a:t>Ondervacht</a:t>
            </a:r>
            <a:r>
              <a:rPr lang="nl-NL" dirty="0" smtClean="0"/>
              <a:t> van wollig haar en langer/steviger </a:t>
            </a:r>
            <a:r>
              <a:rPr lang="nl-NL" dirty="0" err="1" smtClean="0"/>
              <a:t>dekhaar</a:t>
            </a:r>
            <a:endParaRPr lang="nl-NL" dirty="0" smtClean="0"/>
          </a:p>
          <a:p>
            <a:r>
              <a:rPr lang="nl-NL" dirty="0" smtClean="0"/>
              <a:t>Bij het ruien laat de </a:t>
            </a:r>
            <a:r>
              <a:rPr lang="nl-NL" dirty="0" err="1" smtClean="0"/>
              <a:t>onderwol</a:t>
            </a:r>
            <a:r>
              <a:rPr lang="nl-NL" dirty="0" smtClean="0"/>
              <a:t> los en valt deze uit.</a:t>
            </a:r>
          </a:p>
          <a:p>
            <a:r>
              <a:rPr lang="nl-NL" dirty="0" smtClean="0"/>
              <a:t>Na het verharen van de </a:t>
            </a:r>
            <a:r>
              <a:rPr lang="nl-NL" dirty="0" err="1" smtClean="0"/>
              <a:t>onderwol</a:t>
            </a:r>
            <a:r>
              <a:rPr lang="nl-NL" dirty="0" smtClean="0"/>
              <a:t> gaan de </a:t>
            </a:r>
            <a:r>
              <a:rPr lang="nl-NL" dirty="0" err="1" smtClean="0"/>
              <a:t>dekharen</a:t>
            </a:r>
            <a:r>
              <a:rPr lang="nl-NL" dirty="0" smtClean="0"/>
              <a:t> verharen.</a:t>
            </a:r>
          </a:p>
          <a:p>
            <a:r>
              <a:rPr lang="nl-NL" dirty="0" smtClean="0"/>
              <a:t>Langere vacht bij rug, kraag, broek, staart en korter op de poten en snuit. </a:t>
            </a:r>
          </a:p>
        </p:txBody>
      </p:sp>
      <p:sp>
        <p:nvSpPr>
          <p:cNvPr id="4" name="Tekstvak 3"/>
          <p:cNvSpPr txBox="1"/>
          <p:nvPr/>
        </p:nvSpPr>
        <p:spPr>
          <a:xfrm>
            <a:off x="1788607" y="1277062"/>
            <a:ext cx="2508069" cy="369332"/>
          </a:xfrm>
          <a:prstGeom prst="rect">
            <a:avLst/>
          </a:prstGeom>
          <a:noFill/>
        </p:spPr>
        <p:txBody>
          <a:bodyPr wrap="square" rtlCol="0">
            <a:spAutoFit/>
          </a:bodyPr>
          <a:lstStyle/>
          <a:p>
            <a:r>
              <a:rPr lang="nl-NL" dirty="0" smtClean="0"/>
              <a:t>Alaska </a:t>
            </a:r>
            <a:r>
              <a:rPr lang="nl-NL" dirty="0" err="1" smtClean="0"/>
              <a:t>Malamute</a:t>
            </a:r>
            <a:endParaRPr lang="nl-NL" dirty="0"/>
          </a:p>
        </p:txBody>
      </p:sp>
      <p:pic>
        <p:nvPicPr>
          <p:cNvPr id="5" name="Afbeelding 4"/>
          <p:cNvPicPr>
            <a:picLocks noChangeAspect="1"/>
          </p:cNvPicPr>
          <p:nvPr/>
        </p:nvPicPr>
        <p:blipFill>
          <a:blip r:embed="rId2"/>
          <a:stretch>
            <a:fillRect/>
          </a:stretch>
        </p:blipFill>
        <p:spPr>
          <a:xfrm>
            <a:off x="8398412" y="3856599"/>
            <a:ext cx="3559126" cy="2886229"/>
          </a:xfrm>
          <a:prstGeom prst="rect">
            <a:avLst/>
          </a:prstGeom>
        </p:spPr>
      </p:pic>
    </p:spTree>
    <p:extLst>
      <p:ext uri="{BB962C8B-B14F-4D97-AF65-F5344CB8AC3E}">
        <p14:creationId xmlns:p14="http://schemas.microsoft.com/office/powerpoint/2010/main" val="1556961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Korthaar/Gladhaar</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smtClean="0"/>
              <a:t>Korte </a:t>
            </a:r>
            <a:r>
              <a:rPr lang="nl-NL" dirty="0" err="1" smtClean="0"/>
              <a:t>dekharen</a:t>
            </a:r>
            <a:endParaRPr lang="nl-NL" dirty="0" smtClean="0"/>
          </a:p>
          <a:p>
            <a:r>
              <a:rPr lang="nl-NL" dirty="0" smtClean="0"/>
              <a:t>Bevat bijna geen </a:t>
            </a:r>
            <a:r>
              <a:rPr lang="nl-NL" dirty="0" err="1" smtClean="0"/>
              <a:t>ondervacht</a:t>
            </a:r>
            <a:endParaRPr lang="nl-NL" dirty="0" smtClean="0"/>
          </a:p>
          <a:p>
            <a:r>
              <a:rPr lang="nl-NL" dirty="0" smtClean="0"/>
              <a:t>In de ruiperiode kunnen kale plekken optreden.</a:t>
            </a:r>
          </a:p>
          <a:p>
            <a:r>
              <a:rPr lang="nl-NL" dirty="0" smtClean="0"/>
              <a:t>De rui van de </a:t>
            </a:r>
            <a:r>
              <a:rPr lang="nl-NL" dirty="0" err="1" smtClean="0"/>
              <a:t>dekharen</a:t>
            </a:r>
            <a:r>
              <a:rPr lang="nl-NL" dirty="0" smtClean="0"/>
              <a:t> vind continue plaats</a:t>
            </a:r>
          </a:p>
          <a:p>
            <a:endParaRPr lang="nl-NL" dirty="0"/>
          </a:p>
        </p:txBody>
      </p:sp>
      <p:sp>
        <p:nvSpPr>
          <p:cNvPr id="4" name="Tekstvak 3"/>
          <p:cNvSpPr txBox="1"/>
          <p:nvPr/>
        </p:nvSpPr>
        <p:spPr>
          <a:xfrm>
            <a:off x="3069770" y="1456293"/>
            <a:ext cx="2508069" cy="369332"/>
          </a:xfrm>
          <a:prstGeom prst="rect">
            <a:avLst/>
          </a:prstGeom>
          <a:noFill/>
        </p:spPr>
        <p:txBody>
          <a:bodyPr wrap="square" rtlCol="0">
            <a:spAutoFit/>
          </a:bodyPr>
          <a:lstStyle/>
          <a:p>
            <a:r>
              <a:rPr lang="nl-NL" dirty="0" smtClean="0"/>
              <a:t>Boxer</a:t>
            </a:r>
            <a:endParaRPr lang="nl-NL" dirty="0"/>
          </a:p>
        </p:txBody>
      </p:sp>
      <p:pic>
        <p:nvPicPr>
          <p:cNvPr id="1026" name="Picture 2" descr="Afbeeldingsresultaat voor box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2991" y="3790773"/>
            <a:ext cx="3967918" cy="2923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486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err="1" smtClean="0">
                <a:solidFill>
                  <a:schemeClr val="tx2"/>
                </a:solidFill>
              </a:rPr>
              <a:t>Ruwhaar</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smtClean="0"/>
              <a:t>Bevat een wollige </a:t>
            </a:r>
            <a:r>
              <a:rPr lang="nl-NL" dirty="0" err="1" smtClean="0"/>
              <a:t>ondervacht</a:t>
            </a:r>
            <a:r>
              <a:rPr lang="nl-NL" dirty="0" smtClean="0"/>
              <a:t> en een </a:t>
            </a:r>
            <a:r>
              <a:rPr lang="nl-NL" dirty="0" err="1" smtClean="0"/>
              <a:t>bovenvacht</a:t>
            </a:r>
            <a:r>
              <a:rPr lang="nl-NL" dirty="0" smtClean="0"/>
              <a:t> van harde </a:t>
            </a:r>
            <a:r>
              <a:rPr lang="nl-NL" dirty="0" err="1" smtClean="0"/>
              <a:t>dekharen</a:t>
            </a:r>
            <a:r>
              <a:rPr lang="nl-NL" dirty="0" smtClean="0"/>
              <a:t>. </a:t>
            </a:r>
          </a:p>
          <a:p>
            <a:r>
              <a:rPr lang="nl-NL" dirty="0" smtClean="0"/>
              <a:t>De </a:t>
            </a:r>
            <a:r>
              <a:rPr lang="nl-NL" dirty="0" err="1" smtClean="0"/>
              <a:t>ondervacht</a:t>
            </a:r>
            <a:r>
              <a:rPr lang="nl-NL" dirty="0" smtClean="0"/>
              <a:t> verhaart geleidelijk. </a:t>
            </a:r>
          </a:p>
          <a:p>
            <a:r>
              <a:rPr lang="nl-NL" dirty="0" smtClean="0"/>
              <a:t>De </a:t>
            </a:r>
            <a:r>
              <a:rPr lang="nl-NL" dirty="0" err="1" smtClean="0"/>
              <a:t>bovenvacht</a:t>
            </a:r>
            <a:r>
              <a:rPr lang="nl-NL" dirty="0" smtClean="0"/>
              <a:t> verhaart in een keer. De hond is dan plukrijp.</a:t>
            </a:r>
          </a:p>
          <a:p>
            <a:r>
              <a:rPr lang="nl-NL" dirty="0" smtClean="0"/>
              <a:t>Vaak ook langer haar op de poten en de snuit. </a:t>
            </a:r>
            <a:endParaRPr lang="nl-NL" dirty="0"/>
          </a:p>
        </p:txBody>
      </p:sp>
      <p:sp>
        <p:nvSpPr>
          <p:cNvPr id="4" name="Tekstvak 3"/>
          <p:cNvSpPr txBox="1"/>
          <p:nvPr/>
        </p:nvSpPr>
        <p:spPr>
          <a:xfrm>
            <a:off x="1436914" y="1332411"/>
            <a:ext cx="2508069" cy="369332"/>
          </a:xfrm>
          <a:prstGeom prst="rect">
            <a:avLst/>
          </a:prstGeom>
          <a:noFill/>
        </p:spPr>
        <p:txBody>
          <a:bodyPr wrap="square" rtlCol="0">
            <a:spAutoFit/>
          </a:bodyPr>
          <a:lstStyle/>
          <a:p>
            <a:r>
              <a:rPr lang="nl-NL" dirty="0" err="1" smtClean="0"/>
              <a:t>Borderterrier</a:t>
            </a:r>
            <a:endParaRPr lang="nl-NL" dirty="0"/>
          </a:p>
        </p:txBody>
      </p:sp>
      <p:pic>
        <p:nvPicPr>
          <p:cNvPr id="5" name="Afbeelding 4"/>
          <p:cNvPicPr>
            <a:picLocks noChangeAspect="1"/>
          </p:cNvPicPr>
          <p:nvPr/>
        </p:nvPicPr>
        <p:blipFill>
          <a:blip r:embed="rId2"/>
          <a:stretch>
            <a:fillRect/>
          </a:stretch>
        </p:blipFill>
        <p:spPr>
          <a:xfrm flipH="1">
            <a:off x="7920110" y="3977209"/>
            <a:ext cx="4060873" cy="2706191"/>
          </a:xfrm>
          <a:prstGeom prst="rect">
            <a:avLst/>
          </a:prstGeom>
        </p:spPr>
      </p:pic>
    </p:spTree>
    <p:extLst>
      <p:ext uri="{BB962C8B-B14F-4D97-AF65-F5344CB8AC3E}">
        <p14:creationId xmlns:p14="http://schemas.microsoft.com/office/powerpoint/2010/main" val="1298626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588</Words>
  <Application>Microsoft Office PowerPoint</Application>
  <PresentationFormat>Breedbeeld</PresentationFormat>
  <Paragraphs>103</Paragraphs>
  <Slides>21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21</vt:i4>
      </vt:variant>
    </vt:vector>
  </HeadingPairs>
  <TitlesOfParts>
    <vt:vector size="26" baseType="lpstr">
      <vt:lpstr>Arial</vt:lpstr>
      <vt:lpstr>Calibri</vt:lpstr>
      <vt:lpstr>Calibri Light</vt:lpstr>
      <vt:lpstr>Wingdings</vt:lpstr>
      <vt:lpstr>Kantoorthema</vt:lpstr>
      <vt:lpstr>Exterieur verzorging  Hond &amp; Kat</vt:lpstr>
      <vt:lpstr>Verzorging van een hond</vt:lpstr>
      <vt:lpstr>Slechte verzorging</vt:lpstr>
      <vt:lpstr>1. Het nut van goede voeding </vt:lpstr>
      <vt:lpstr>2. Vachtverzorging</vt:lpstr>
      <vt:lpstr>Ruien</vt:lpstr>
      <vt:lpstr>Stokhaar</vt:lpstr>
      <vt:lpstr>Korthaar/Gladhaar</vt:lpstr>
      <vt:lpstr>Ruwhaar</vt:lpstr>
      <vt:lpstr>Langhaar</vt:lpstr>
      <vt:lpstr>Halflang haar</vt:lpstr>
      <vt:lpstr>Kroeshaar of krulhaar</vt:lpstr>
      <vt:lpstr>Vilthaar</vt:lpstr>
      <vt:lpstr>Haarloos of naakt</vt:lpstr>
      <vt:lpstr>Verschillende borstels en scharen</vt:lpstr>
      <vt:lpstr>Anaalklieren</vt:lpstr>
      <vt:lpstr>Gebit</vt:lpstr>
      <vt:lpstr>Nagels</vt:lpstr>
      <vt:lpstr>Overige verzorging</vt:lpstr>
      <vt:lpstr>3. Training</vt:lpstr>
      <vt:lpstr>Groepswerk</vt:lpstr>
    </vt:vector>
  </TitlesOfParts>
  <Company>AOC Oost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Exterieur verzorging  Hond &amp; Kat</dc:title>
  <dc:creator>Weijden, Yorike van der</dc:creator>
  <cp:lastModifiedBy>Helanie Aalders</cp:lastModifiedBy>
  <cp:revision>12</cp:revision>
  <dcterms:created xsi:type="dcterms:W3CDTF">2017-09-29T14:41:49Z</dcterms:created>
  <dcterms:modified xsi:type="dcterms:W3CDTF">2017-10-02T13:52:25Z</dcterms:modified>
</cp:coreProperties>
</file>