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7" r:id="rId8"/>
    <p:sldId id="268" r:id="rId9"/>
    <p:sldId id="262" r:id="rId10"/>
    <p:sldId id="263" r:id="rId11"/>
    <p:sldId id="264" r:id="rId12"/>
    <p:sldId id="265" r:id="rId13"/>
    <p:sldId id="266" r:id="rId14"/>
    <p:sldId id="261" r:id="rId15"/>
    <p:sldId id="269" r:id="rId16"/>
    <p:sldId id="285" r:id="rId17"/>
    <p:sldId id="270" r:id="rId18"/>
    <p:sldId id="271" r:id="rId19"/>
    <p:sldId id="277" r:id="rId20"/>
    <p:sldId id="278" r:id="rId21"/>
    <p:sldId id="279" r:id="rId22"/>
    <p:sldId id="281" r:id="rId23"/>
    <p:sldId id="282" r:id="rId24"/>
    <p:sldId id="280" r:id="rId25"/>
    <p:sldId id="286" r:id="rId26"/>
    <p:sldId id="283" r:id="rId27"/>
    <p:sldId id="273" r:id="rId28"/>
    <p:sldId id="288" r:id="rId29"/>
    <p:sldId id="287" r:id="rId30"/>
    <p:sldId id="289" r:id="rId31"/>
    <p:sldId id="290" r:id="rId32"/>
    <p:sldId id="291" r:id="rId33"/>
    <p:sldId id="276" r:id="rId34"/>
    <p:sldId id="275" r:id="rId35"/>
    <p:sldId id="272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18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06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3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71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9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38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85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64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3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53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58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A6C8-1046-41D7-9FEF-5D18570B2641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74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Cytokinine" TargetMode="External"/><Relationship Id="rId2" Type="http://schemas.openxmlformats.org/officeDocument/2006/relationships/hyperlink" Target="https://nl.wikipedia.org/wiki/Zaadkno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l.wikipedia.org/wiki/Zaadmantel" TargetMode="External"/><Relationship Id="rId5" Type="http://schemas.openxmlformats.org/officeDocument/2006/relationships/hyperlink" Target="https://nl.wikipedia.org/wiki/Auxine" TargetMode="External"/><Relationship Id="rId4" Type="http://schemas.openxmlformats.org/officeDocument/2006/relationships/hyperlink" Target="https://nl.wikipedia.org/wiki/Gibberellin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Plantenfysiologie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50" y="3278388"/>
            <a:ext cx="7035749" cy="256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1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iguu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42900"/>
            <a:ext cx="3276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4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1 helmhokj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1"/>
            <a:ext cx="80772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524000" y="3810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helmhokje</a:t>
            </a:r>
            <a:endParaRPr lang="nl-NL" altLang="nl-NL" sz="3200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334000" y="3810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600"/>
              <a:t>stuifmeelkorre</a:t>
            </a:r>
            <a:r>
              <a:rPr lang="pt-BR" altLang="nl-NL" sz="2800"/>
              <a:t>l</a:t>
            </a:r>
            <a:endParaRPr lang="nl-NL" altLang="nl-NL" sz="2800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629400" y="26670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wand</a:t>
            </a:r>
            <a:endParaRPr lang="nl-NL" altLang="nl-NL" sz="3200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752600" y="32004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helmdraad</a:t>
            </a:r>
            <a:endParaRPr lang="nl-NL" altLang="nl-NL" sz="3200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8839200" y="12192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helmhokje</a:t>
            </a:r>
            <a:endParaRPr lang="nl-NL" altLang="nl-NL" sz="3200"/>
          </a:p>
        </p:txBody>
      </p:sp>
      <p:sp>
        <p:nvSpPr>
          <p:cNvPr id="11272" name="Line 24"/>
          <p:cNvSpPr>
            <a:spLocks noChangeShapeType="1"/>
          </p:cNvSpPr>
          <p:nvPr/>
        </p:nvSpPr>
        <p:spPr bwMode="auto">
          <a:xfrm>
            <a:off x="2514600" y="9906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3" name="Line 29"/>
          <p:cNvSpPr>
            <a:spLocks noChangeShapeType="1"/>
          </p:cNvSpPr>
          <p:nvPr/>
        </p:nvSpPr>
        <p:spPr bwMode="auto">
          <a:xfrm flipH="1">
            <a:off x="2667000" y="30480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4" name="Text Box 30"/>
          <p:cNvSpPr txBox="1">
            <a:spLocks noChangeArrowheads="1"/>
          </p:cNvSpPr>
          <p:nvPr/>
        </p:nvSpPr>
        <p:spPr bwMode="auto">
          <a:xfrm>
            <a:off x="2063750" y="4652963"/>
            <a:ext cx="8064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/>
              <a:t>Stuifmeelkorrels zijn de spermacellen van een plant.</a:t>
            </a:r>
            <a:br>
              <a:rPr lang="nl-NL" altLang="nl-NL"/>
            </a:br>
            <a:r>
              <a:rPr lang="nl-NL" altLang="nl-NL"/>
              <a:t>Zij ontstaan in de meeldraden d.m.v. reductiedeling</a:t>
            </a:r>
          </a:p>
          <a:p>
            <a:pPr eaLnBrk="1" hangingPunct="1">
              <a:spcBef>
                <a:spcPct val="50000"/>
              </a:spcBef>
            </a:pPr>
            <a:endParaRPr lang="nl-NL" altLang="nl-NL"/>
          </a:p>
          <a:p>
            <a:pPr eaLnBrk="1" hangingPunct="1">
              <a:spcBef>
                <a:spcPct val="50000"/>
              </a:spcBef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321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 autoUpdateAnimBg="0"/>
      <p:bldP spid="12308" grpId="0" autoUpdateAnimBg="0"/>
      <p:bldP spid="12309" grpId="0" autoUpdateAnimBg="0"/>
      <p:bldP spid="12310" grpId="0" autoUpdateAnimBg="0"/>
      <p:bldP spid="123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2 g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"/>
            <a:ext cx="40894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0" y="7620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stempel</a:t>
            </a:r>
            <a:endParaRPr lang="nl-NL" altLang="nl-NL" sz="32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96000" y="13716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096000" y="18288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helmdraad</a:t>
            </a:r>
            <a:endParaRPr lang="nl-NL" altLang="nl-NL" sz="320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096000" y="21336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helmhokje</a:t>
            </a:r>
            <a:endParaRPr lang="nl-NL" altLang="nl-NL" sz="32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124200" y="2863850"/>
            <a:ext cx="78486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 b="1">
                <a:solidFill>
                  <a:schemeClr val="accent2"/>
                </a:solidFill>
              </a:rPr>
              <a:t>Gras is een windbloeier: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nl-NL" sz="3200"/>
              <a:t>Grote veervormige stempels om stuifmeel op te vangen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Meeldraden hangen buiten de bloem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nl-NL" sz="3200"/>
              <a:t>Geen opvallende kleuren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nl-NL" sz="3200"/>
              <a:t>Licht stuifmeel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24427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  <p:bldP spid="13318" grpId="0" autoUpdateAnimBg="0"/>
      <p:bldP spid="133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iguur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6" y="1514475"/>
            <a:ext cx="744696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6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9 vruchtbegins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8539"/>
            <a:ext cx="7067550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352800" y="22098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stijl</a:t>
            </a:r>
            <a:endParaRPr lang="nl-NL" altLang="nl-NL" sz="32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0" y="51816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467600" y="45720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zaadbeginsel</a:t>
            </a:r>
            <a:endParaRPr lang="nl-NL" altLang="nl-NL" sz="32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610600" y="312420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Eicel met kern</a:t>
            </a:r>
            <a:endParaRPr lang="nl-NL" altLang="nl-NL" sz="3200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7924800" y="39624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 flipV="1">
            <a:off x="3048000" y="3810000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1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  <p:bldP spid="1024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5 bevruch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-98425"/>
            <a:ext cx="3382963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43200" y="3048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stuifmeelkorrel</a:t>
            </a:r>
            <a:endParaRPr lang="nl-NL" altLang="nl-NL" sz="32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114800" y="6858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stempel</a:t>
            </a:r>
            <a:endParaRPr lang="nl-NL" altLang="nl-NL" sz="32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00400" y="19812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stuifmeelbuis</a:t>
            </a:r>
            <a:endParaRPr lang="nl-NL" altLang="nl-NL" sz="320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572000" y="2849564"/>
            <a:ext cx="152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stijl</a:t>
            </a:r>
            <a:endParaRPr lang="nl-NL" altLang="nl-NL" sz="32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971800" y="41910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zaadbeginsel</a:t>
            </a:r>
            <a:endParaRPr lang="nl-NL" altLang="nl-NL" sz="32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981200" y="46482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Kern van de eicel</a:t>
            </a:r>
            <a:endParaRPr lang="nl-NL" altLang="nl-NL" sz="320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514600" y="5105400"/>
            <a:ext cx="289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Kern van de stuifmeelkorrel</a:t>
            </a:r>
            <a:endParaRPr lang="nl-NL" altLang="nl-NL" sz="320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276600" y="60960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53340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4724400" y="54864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35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89" grpId="0" autoUpdateAnimBg="0"/>
      <p:bldP spid="16390" grpId="0" autoUpdateAnimBg="0"/>
      <p:bldP spid="16391" grpId="0" autoUpdateAnimBg="0"/>
      <p:bldP spid="16392" grpId="0" autoUpdateAnimBg="0"/>
      <p:bldP spid="16393" grpId="0" autoUpdateAnimBg="0"/>
      <p:bldP spid="1639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49187" y="2155371"/>
            <a:ext cx="8866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Vruchten</a:t>
            </a:r>
          </a:p>
        </p:txBody>
      </p:sp>
    </p:spTree>
    <p:extLst>
      <p:ext uri="{BB962C8B-B14F-4D97-AF65-F5344CB8AC3E}">
        <p14:creationId xmlns:p14="http://schemas.microsoft.com/office/powerpoint/2010/main" val="280617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6 peu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220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084388" y="3956050"/>
            <a:ext cx="30210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Vergroeide kelkbladeren</a:t>
            </a:r>
            <a:endParaRPr lang="nl-NL" altLang="nl-NL" sz="320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81200" y="228600"/>
            <a:ext cx="304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Vergroeide kroonbladeren</a:t>
            </a:r>
            <a:endParaRPr lang="nl-NL" altLang="nl-NL" sz="32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495801" y="1203325"/>
            <a:ext cx="1800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stempel</a:t>
            </a:r>
            <a:endParaRPr lang="nl-NL" altLang="nl-NL" sz="320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694488" y="838200"/>
            <a:ext cx="95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stijl</a:t>
            </a:r>
            <a:endParaRPr lang="nl-NL" altLang="nl-NL" sz="320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010400" y="13716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454775" y="2387600"/>
            <a:ext cx="2146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meeldraden</a:t>
            </a:r>
            <a:endParaRPr lang="nl-NL" altLang="nl-NL" sz="3200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283576" y="2752725"/>
            <a:ext cx="2384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</a:t>
            </a:r>
            <a:endParaRPr lang="nl-NL" altLang="nl-NL" sz="3200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8610600" y="44958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/>
              <a:t>Overblijfsel van stijl</a:t>
            </a:r>
            <a:endParaRPr lang="nl-NL" altLang="nl-NL" sz="2800"/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 flipV="1">
            <a:off x="6629400" y="18288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0" name="Line 19"/>
          <p:cNvSpPr>
            <a:spLocks noChangeShapeType="1"/>
          </p:cNvSpPr>
          <p:nvPr/>
        </p:nvSpPr>
        <p:spPr bwMode="auto">
          <a:xfrm>
            <a:off x="10210800" y="2819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1" name="Line 21"/>
          <p:cNvSpPr>
            <a:spLocks noChangeShapeType="1"/>
          </p:cNvSpPr>
          <p:nvPr/>
        </p:nvSpPr>
        <p:spPr bwMode="auto">
          <a:xfrm flipH="1">
            <a:off x="2743200" y="1219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2" name="Line 22"/>
          <p:cNvSpPr>
            <a:spLocks noChangeShapeType="1"/>
          </p:cNvSpPr>
          <p:nvPr/>
        </p:nvSpPr>
        <p:spPr bwMode="auto">
          <a:xfrm flipH="1">
            <a:off x="6096000" y="1447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83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  <p:bldP spid="17413" grpId="0" autoUpdateAnimBg="0"/>
      <p:bldP spid="17414" grpId="0" autoUpdateAnimBg="0"/>
      <p:bldP spid="17415" grpId="0" autoUpdateAnimBg="0"/>
      <p:bldP spid="17416" grpId="0" autoUpdateAnimBg="0"/>
      <p:bldP spid="17417" grpId="0" autoUpdateAnimBg="0"/>
      <p:bldP spid="1741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7 ap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0"/>
            <a:ext cx="6324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458200" y="12954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kroontje</a:t>
            </a:r>
            <a:endParaRPr lang="nl-NL" altLang="nl-NL" sz="32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763000" y="23622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klokhuis</a:t>
            </a:r>
            <a:endParaRPr lang="nl-NL" altLang="nl-NL" sz="32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305800" y="29718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vruchtvlees</a:t>
            </a:r>
            <a:endParaRPr lang="nl-NL" altLang="nl-NL" sz="320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524000" y="12192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52600" y="3657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bloembodem</a:t>
            </a:r>
            <a:endParaRPr lang="nl-NL" altLang="nl-NL" sz="3200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2667000" y="1752600"/>
            <a:ext cx="1752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 flipH="1">
            <a:off x="2971800" y="3429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  <p:bldP spid="18438" grpId="0" autoUpdateAnimBg="0"/>
      <p:bldP spid="184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2400" y="666750"/>
            <a:ext cx="114871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b="1" spc="-13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Vruchttype</a:t>
            </a: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spc="-3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Droge vruchten </a:t>
            </a:r>
            <a:r>
              <a:rPr lang="nl-NL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b="1" spc="-3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Eenzadige</a:t>
            </a:r>
            <a:r>
              <a:rPr lang="nl-NL" sz="2000" b="1" spc="-3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 niet openspringen</a:t>
            </a:r>
            <a:r>
              <a:rPr lang="nl-NL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000" spc="-3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Graanvrucht</a:t>
            </a:r>
            <a:r>
              <a:rPr lang="nl-NL" sz="2000" spc="-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spc="-6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2000" spc="-6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caryopsis</a:t>
            </a:r>
            <a:r>
              <a:rPr lang="nl-NL" sz="2000" spc="-6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nl-NL" sz="2000" spc="-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Vruchtwand met de zaadhuid vergroeid en veelal omgeven door een schudblad (kafje)(grassen) </a:t>
            </a:r>
            <a:r>
              <a:rPr lang="nl-NL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•- </a:t>
            </a:r>
            <a:r>
              <a:rPr lang="nl-NL" sz="2000" spc="9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Dopvrucht</a:t>
            </a:r>
            <a:r>
              <a:rPr lang="nl-NL" sz="2000" spc="9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000" spc="-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Vruchtwand en zaadhuid niet vergroeid, ontstaan meestal uit 1hokkig vruchtbeginsel </a:t>
            </a:r>
            <a:r>
              <a:rPr lang="nl-NL" sz="2000" spc="-5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2000" spc="-5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zonnebloem,paardenbloem,boterbloem</a:t>
            </a:r>
            <a:r>
              <a:rPr lang="nl-NL" sz="2000" spc="-5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000" spc="-16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Noot</a:t>
            </a:r>
            <a:r>
              <a:rPr lang="nl-NL" sz="2000" spc="-16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000" spc="-3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Vruchtwand is 1 of </a:t>
            </a:r>
            <a:r>
              <a:rPr lang="nl-NL" sz="2000" spc="-3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meerhokkig</a:t>
            </a:r>
            <a:r>
              <a:rPr lang="nl-NL" sz="2000" spc="-3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(kastanje, beuk, eik, walnoot, hazelnoot</a:t>
            </a:r>
            <a:r>
              <a:rPr lang="nl-NL" sz="1167" spc="-3" dirty="0" smtClean="0">
                <a:effectLst/>
              </a:rPr>
              <a:t>)</a:t>
            </a:r>
            <a:endParaRPr lang="nl-NL" sz="1167" dirty="0">
              <a:effectLst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2399" y="3529072"/>
            <a:ext cx="115876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spc="-3" dirty="0" err="1">
                <a:latin typeface="Arial" panose="020B0604020202020204" pitchFamily="34" charset="0"/>
                <a:cs typeface="Arial" panose="020B0604020202020204" pitchFamily="34" charset="0"/>
              </a:rPr>
              <a:t>Meerzadig</a:t>
            </a:r>
            <a:r>
              <a:rPr lang="nl-NL" sz="2000" b="1" spc="-3" dirty="0">
                <a:latin typeface="Arial" panose="020B0604020202020204" pitchFamily="34" charset="0"/>
                <a:cs typeface="Arial" panose="020B0604020202020204" pitchFamily="34" charset="0"/>
              </a:rPr>
              <a:t> en openspringende vruchten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nl-NL" sz="2000" spc="-3" dirty="0" smtClean="0">
                <a:latin typeface="Arial" panose="020B0604020202020204" pitchFamily="34" charset="0"/>
                <a:cs typeface="Arial" panose="020B0604020202020204" pitchFamily="34" charset="0"/>
              </a:rPr>
              <a:t>Splitvrucht </a:t>
            </a:r>
            <a:r>
              <a:rPr lang="nl-NL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(kaasjeshuid</a:t>
            </a:r>
            <a:r>
              <a:rPr lang="nl-NL" sz="2000" spc="-7" dirty="0">
                <a:latin typeface="Arial" panose="020B0604020202020204" pitchFamily="34" charset="0"/>
                <a:cs typeface="Arial" panose="020B0604020202020204" pitchFamily="34" charset="0"/>
              </a:rPr>
              <a:t>) valt uit elkaar in </a:t>
            </a:r>
            <a:r>
              <a:rPr lang="nl-NL" sz="2000" spc="-7" dirty="0" err="1">
                <a:latin typeface="Arial" panose="020B0604020202020204" pitchFamily="34" charset="0"/>
                <a:cs typeface="Arial" panose="020B0604020202020204" pitchFamily="34" charset="0"/>
              </a:rPr>
              <a:t>éézadige</a:t>
            </a:r>
            <a:r>
              <a:rPr lang="nl-NL" sz="2000" spc="-7" dirty="0">
                <a:latin typeface="Arial" panose="020B0604020202020204" pitchFamily="34" charset="0"/>
                <a:cs typeface="Arial" panose="020B0604020202020204" pitchFamily="34" charset="0"/>
              </a:rPr>
              <a:t> delen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000" spc="-3" dirty="0" smtClean="0">
                <a:latin typeface="Arial" panose="020B0604020202020204" pitchFamily="34" charset="0"/>
                <a:cs typeface="Arial" panose="020B0604020202020204" pitchFamily="34" charset="0"/>
              </a:rPr>
              <a:t>Kluisvrucht (</a:t>
            </a:r>
            <a:r>
              <a:rPr lang="nl-NL" sz="2000" spc="-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ooivaarsbek</a:t>
            </a:r>
            <a:r>
              <a:rPr lang="nl-NL" sz="2000" spc="-3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000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Doosvrucht</a:t>
            </a:r>
            <a:r>
              <a:rPr lang="nl-NL" sz="2000" spc="-4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spc="-4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000" spc="-3" dirty="0" smtClean="0">
                <a:latin typeface="Arial" panose="020B0604020202020204" pitchFamily="34" charset="0"/>
                <a:cs typeface="Arial" panose="020B0604020202020204" pitchFamily="34" charset="0"/>
              </a:rPr>
              <a:t>Kokervrucht, </a:t>
            </a:r>
            <a:r>
              <a:rPr lang="nl-NL" sz="2000" spc="-3" dirty="0">
                <a:latin typeface="Arial" panose="020B0604020202020204" pitchFamily="34" charset="0"/>
                <a:cs typeface="Arial" panose="020B0604020202020204" pitchFamily="34" charset="0"/>
              </a:rPr>
              <a:t>een vruchtblad (ridderspoor)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nl-NL"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Peul</a:t>
            </a:r>
            <a:r>
              <a:rPr lang="nl-NL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000" spc="-5" dirty="0">
                <a:latin typeface="Arial" panose="020B0604020202020204" pitchFamily="34" charset="0"/>
                <a:cs typeface="Arial" panose="020B0604020202020204" pitchFamily="34" charset="0"/>
              </a:rPr>
              <a:t>twee vruchtbladen (erwt, boon)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nl-NL" sz="2000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Hauw</a:t>
            </a:r>
            <a:r>
              <a:rPr lang="nl-NL" sz="20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000" spc="-1" dirty="0">
                <a:latin typeface="Arial" panose="020B0604020202020204" pitchFamily="34" charset="0"/>
                <a:cs typeface="Arial" panose="020B0604020202020204" pitchFamily="34" charset="0"/>
              </a:rPr>
              <a:t>bestaat uit 2 vruchtbladen waarvan de lengte minstens drie </a:t>
            </a:r>
            <a:r>
              <a:rPr lang="nl-NL" sz="20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nl-NL" sz="2000" spc="-1" dirty="0">
                <a:latin typeface="Arial" panose="020B0604020202020204" pitchFamily="34" charset="0"/>
                <a:cs typeface="Arial" panose="020B0604020202020204" pitchFamily="34" charset="0"/>
              </a:rPr>
              <a:t>zo </a:t>
            </a:r>
            <a:r>
              <a:rPr lang="nl-NL" sz="20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lang </a:t>
            </a:r>
            <a:r>
              <a:rPr lang="nl-NL" sz="2000" spc="-1" dirty="0">
                <a:latin typeface="Arial" panose="020B0604020202020204" pitchFamily="34" charset="0"/>
                <a:cs typeface="Arial" panose="020B0604020202020204" pitchFamily="34" charset="0"/>
              </a:rPr>
              <a:t>is als de </a:t>
            </a:r>
            <a:r>
              <a:rPr lang="nl-NL" sz="20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breedte 	(</a:t>
            </a:r>
            <a:r>
              <a:rPr lang="nl-NL" sz="2000" spc="-1" dirty="0">
                <a:latin typeface="Arial" panose="020B0604020202020204" pitchFamily="34" charset="0"/>
                <a:cs typeface="Arial" panose="020B0604020202020204" pitchFamily="34" charset="0"/>
              </a:rPr>
              <a:t>raapzaad) </a:t>
            </a:r>
            <a:br>
              <a:rPr lang="nl-NL" sz="2000" spc="-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Echte doosvrucht</a:t>
            </a:r>
            <a:r>
              <a:rPr lang="nl-NL" sz="20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000" spc="-1" dirty="0" err="1">
                <a:latin typeface="Arial" panose="020B0604020202020204" pitchFamily="34" charset="0"/>
                <a:cs typeface="Arial" panose="020B0604020202020204" pitchFamily="34" charset="0"/>
              </a:rPr>
              <a:t>meerbladige</a:t>
            </a:r>
            <a:r>
              <a:rPr lang="nl-NL" sz="2000" spc="-1" dirty="0">
                <a:latin typeface="Arial" panose="020B0604020202020204" pitchFamily="34" charset="0"/>
                <a:cs typeface="Arial" panose="020B0604020202020204" pitchFamily="34" charset="0"/>
              </a:rPr>
              <a:t> vrucht</a:t>
            </a:r>
          </a:p>
        </p:txBody>
      </p:sp>
    </p:spTree>
    <p:extLst>
      <p:ext uri="{BB962C8B-B14F-4D97-AF65-F5344CB8AC3E}">
        <p14:creationId xmlns:p14="http://schemas.microsoft.com/office/powerpoint/2010/main" val="100753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Bloemen</a:t>
            </a:r>
            <a:endParaRPr lang="nl-NL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46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20415" y="-304801"/>
            <a:ext cx="1075208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pc="1" dirty="0" smtClean="0"/>
          </a:p>
          <a:p>
            <a:pPr algn="ctr"/>
            <a:endParaRPr lang="nl-NL" spc="1" dirty="0"/>
          </a:p>
          <a:p>
            <a:pPr algn="ctr"/>
            <a:endParaRPr lang="nl-NL" spc="1" dirty="0" smtClean="0"/>
          </a:p>
          <a:p>
            <a:pPr algn="ctr"/>
            <a:endParaRPr lang="nl-NL" sz="2000" spc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b="1" spc="1" dirty="0" smtClean="0">
                <a:latin typeface="Arial" panose="020B0604020202020204" pitchFamily="34" charset="0"/>
                <a:cs typeface="Arial" panose="020B0604020202020204" pitchFamily="34" charset="0"/>
              </a:rPr>
              <a:t>Vlezige </a:t>
            </a:r>
            <a:r>
              <a:rPr lang="nl-NL" sz="2000" b="1" spc="1" dirty="0">
                <a:latin typeface="Arial" panose="020B0604020202020204" pitchFamily="34" charset="0"/>
                <a:cs typeface="Arial" panose="020B0604020202020204" pitchFamily="34" charset="0"/>
              </a:rPr>
              <a:t>vruchten </a:t>
            </a:r>
            <a:r>
              <a:rPr lang="nl-NL" sz="2000" spc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spc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 spc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- Bes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zaden </a:t>
            </a:r>
            <a:r>
              <a:rPr lang="nl-NL" sz="2000" spc="-5" dirty="0">
                <a:latin typeface="Arial" panose="020B0604020202020204" pitchFamily="34" charset="0"/>
                <a:cs typeface="Arial" panose="020B0604020202020204" pitchFamily="34" charset="0"/>
              </a:rPr>
              <a:t>zitten vrij in het vruchtmoes (soms vloeibaar) </a:t>
            </a:r>
            <a:r>
              <a:rPr lang="nl-NL" sz="2000" spc="3" dirty="0">
                <a:latin typeface="Arial" panose="020B0604020202020204" pitchFamily="34" charset="0"/>
                <a:cs typeface="Arial" panose="020B0604020202020204" pitchFamily="34" charset="0"/>
              </a:rPr>
              <a:t>(tomaat, druif, banaan, meloen, komkommer) </a:t>
            </a:r>
            <a:endParaRPr lang="nl-NL" sz="2000" spc="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spc="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- Citrusvrucht</a:t>
            </a:r>
            <a:r>
              <a:rPr lang="nl-NL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000" spc="-5" dirty="0">
                <a:latin typeface="Arial" panose="020B0604020202020204" pitchFamily="34" charset="0"/>
                <a:cs typeface="Arial" panose="020B0604020202020204" pitchFamily="34" charset="0"/>
              </a:rPr>
              <a:t>leerachtige kleurige, etherische oliën bevattende dunne </a:t>
            </a:r>
            <a:r>
              <a:rPr lang="nl-NL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buitenlaag</a:t>
            </a:r>
            <a:r>
              <a:rPr lang="nl-NL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sponzige </a:t>
            </a:r>
            <a:r>
              <a:rPr lang="nl-NL" sz="2000" spc="-5" dirty="0">
                <a:latin typeface="Arial" panose="020B0604020202020204" pitchFamily="34" charset="0"/>
                <a:cs typeface="Arial" panose="020B0604020202020204" pitchFamily="34" charset="0"/>
              </a:rPr>
              <a:t>witte geurloze en smaakloze middenlaag </a:t>
            </a:r>
            <a:r>
              <a:rPr lang="nl-NL" sz="20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l-NL" sz="2000" spc="-1" dirty="0">
                <a:latin typeface="Arial" panose="020B0604020202020204" pitchFamily="34" charset="0"/>
                <a:cs typeface="Arial" panose="020B0604020202020204" pitchFamily="34" charset="0"/>
              </a:rPr>
              <a:t>de vliezige binnenlaag </a:t>
            </a:r>
            <a:r>
              <a:rPr lang="nl-NL" sz="20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bevat </a:t>
            </a:r>
            <a:r>
              <a:rPr lang="nl-NL" sz="2000" spc="-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20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sapzakjes</a:t>
            </a:r>
            <a:endParaRPr lang="nl-NL" sz="20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000" spc="-1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l-NL"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teenvruchten: </a:t>
            </a:r>
            <a:r>
              <a:rPr lang="nl-NL" sz="2000" spc="-3" dirty="0" smtClean="0">
                <a:latin typeface="Arial" panose="020B0604020202020204" pitchFamily="34" charset="0"/>
                <a:cs typeface="Arial" panose="020B0604020202020204" pitchFamily="34" charset="0"/>
              </a:rPr>
              <a:t>vlezig </a:t>
            </a:r>
            <a:r>
              <a:rPr lang="nl-NL" sz="2000" spc="-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mesocarp</a:t>
            </a:r>
            <a:r>
              <a:rPr lang="nl-NL" sz="2000" spc="-3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sz="2000" spc="-3" dirty="0">
                <a:latin typeface="Arial" panose="020B0604020202020204" pitchFamily="34" charset="0"/>
                <a:cs typeface="Arial" panose="020B0604020202020204" pitchFamily="34" charset="0"/>
              </a:rPr>
              <a:t>hard </a:t>
            </a:r>
            <a:r>
              <a:rPr lang="nl-NL" sz="2000" spc="-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endocarp</a:t>
            </a:r>
            <a:r>
              <a:rPr lang="nl-NL" sz="2000" spc="-3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sz="2000" spc="9" dirty="0">
                <a:latin typeface="Arial" panose="020B0604020202020204" pitchFamily="34" charset="0"/>
                <a:cs typeface="Arial" panose="020B0604020202020204" pitchFamily="34" charset="0"/>
              </a:rPr>
              <a:t>enkelvoudig (kers, perzik, pruim, </a:t>
            </a:r>
            <a:r>
              <a:rPr lang="nl-NL" sz="2000" spc="9" dirty="0" err="1">
                <a:latin typeface="Arial" panose="020B0604020202020204" pitchFamily="34" charset="0"/>
                <a:cs typeface="Arial" panose="020B0604020202020204" pitchFamily="34" charset="0"/>
              </a:rPr>
              <a:t>nectarin</a:t>
            </a:r>
            <a:r>
              <a:rPr lang="nl-NL" sz="2000" spc="9" dirty="0">
                <a:latin typeface="Arial" panose="020B0604020202020204" pitchFamily="34" charset="0"/>
                <a:cs typeface="Arial" panose="020B0604020202020204" pitchFamily="34" charset="0"/>
              </a:rPr>
              <a:t>, mango) </a:t>
            </a:r>
            <a:r>
              <a:rPr lang="nl-NL" sz="2000" spc="-13" dirty="0">
                <a:latin typeface="Arial" panose="020B0604020202020204" pitchFamily="34" charset="0"/>
                <a:cs typeface="Arial" panose="020B0604020202020204" pitchFamily="34" charset="0"/>
              </a:rPr>
              <a:t>samengesteld (vlier, hulst</a:t>
            </a:r>
            <a:r>
              <a:rPr lang="nl-NL" sz="2000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nl-NL" sz="2000" spc="-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spc="-3" dirty="0" smtClean="0">
                <a:latin typeface="Arial" panose="020B0604020202020204" pitchFamily="34" charset="0"/>
                <a:cs typeface="Arial" panose="020B0604020202020204" pitchFamily="34" charset="0"/>
              </a:rPr>
              <a:t>- Pitvruchten</a:t>
            </a:r>
            <a:r>
              <a:rPr lang="nl-NL" sz="20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00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endocarp</a:t>
            </a:r>
            <a:r>
              <a:rPr lang="nl-NL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spc="-7" dirty="0">
                <a:latin typeface="Arial" panose="020B0604020202020204" pitchFamily="34" charset="0"/>
                <a:cs typeface="Arial" panose="020B0604020202020204" pitchFamily="34" charset="0"/>
              </a:rPr>
              <a:t>rond de zaden is leerachtig (klokhuis), het </a:t>
            </a:r>
            <a:r>
              <a:rPr lang="nl-NL" sz="2000" spc="-7" dirty="0" err="1">
                <a:latin typeface="Arial" panose="020B0604020202020204" pitchFamily="34" charset="0"/>
                <a:cs typeface="Arial" panose="020B0604020202020204" pitchFamily="34" charset="0"/>
              </a:rPr>
              <a:t>mesocarp</a:t>
            </a:r>
            <a:r>
              <a:rPr lang="nl-NL" sz="2000" spc="-7" dirty="0">
                <a:latin typeface="Arial" panose="020B0604020202020204" pitchFamily="34" charset="0"/>
                <a:cs typeface="Arial" panose="020B0604020202020204" pitchFamily="34" charset="0"/>
              </a:rPr>
              <a:t> vormt het vruchtvlees en de schil </a:t>
            </a:r>
            <a:r>
              <a:rPr lang="nl-NL" sz="2000" spc="-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exocarp</a:t>
            </a:r>
            <a:r>
              <a:rPr lang="nl-NL" sz="2000" spc="-5" dirty="0">
                <a:latin typeface="Arial" panose="020B0604020202020204" pitchFamily="34" charset="0"/>
                <a:cs typeface="Arial" panose="020B0604020202020204" pitchFamily="34" charset="0"/>
              </a:rPr>
              <a:t>) is zeer dun. (appel, </a:t>
            </a:r>
            <a:r>
              <a:rPr lang="nl-NL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peer)</a:t>
            </a:r>
          </a:p>
          <a:p>
            <a:pPr marL="285750" indent="-285750">
              <a:buFontTx/>
              <a:buChar char="-"/>
            </a:pPr>
            <a:endParaRPr lang="nl-NL" sz="20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nl-NL" spc="-5" dirty="0" smtClean="0"/>
          </a:p>
          <a:p>
            <a:pPr marL="285750" indent="-285750">
              <a:buFontTx/>
              <a:buChar char="-"/>
            </a:pPr>
            <a:endParaRPr lang="nl-NL" spc="-5" dirty="0"/>
          </a:p>
          <a:p>
            <a:pPr marL="285750" indent="-285750">
              <a:buFontTx/>
              <a:buChar char="-"/>
            </a:pPr>
            <a:endParaRPr lang="nl-NL" spc="-5" dirty="0" smtClean="0"/>
          </a:p>
          <a:p>
            <a:pPr marL="285750" indent="-285750">
              <a:buFontTx/>
              <a:buChar char="-"/>
            </a:pPr>
            <a:endParaRPr lang="nl-NL" spc="-5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9064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3266"/>
            <a:ext cx="11462657" cy="687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48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2900" y="-1642901"/>
            <a:ext cx="11849100" cy="851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nl-NL" sz="28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l-NL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l-NL" sz="28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Fasen in de vruchtontwikkeling </a:t>
            </a:r>
            <a:endParaRPr lang="nl-NL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Eerste stadium</a:t>
            </a:r>
            <a:endParaRPr lang="nl-NL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Ontwikkelen  </a:t>
            </a:r>
            <a:r>
              <a:rPr lang="nl-NL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Zaadknop"/>
              </a:rPr>
              <a:t>zaadknoppen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Uitgroeien bloembodem.</a:t>
            </a:r>
            <a:b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zaadknoppen produceren het groeihormoon </a:t>
            </a:r>
            <a:r>
              <a:rPr lang="nl-NL" sz="2000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 tooltip="Cytokinine"/>
              </a:rPr>
              <a:t>cytokinine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.(celdeling)</a:t>
            </a:r>
            <a:endParaRPr lang="nl-NL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l-NL" sz="28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Tweede stadium</a:t>
            </a:r>
            <a:endParaRPr lang="nl-NL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Vrucht is al in grootte toegenomen. </a:t>
            </a:r>
            <a:b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 zaad gaat andere hormonen te produceren. </a:t>
            </a:r>
            <a:b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Afhankelijk van de soort zijn dit </a:t>
            </a:r>
            <a:r>
              <a:rPr lang="nl-NL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 tooltip="Gibberelline"/>
              </a:rPr>
              <a:t>gibberellinezuur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 tooltip="Auxine"/>
              </a:rPr>
              <a:t>auxine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(Vergroten van de cellen</a:t>
            </a:r>
            <a:r>
              <a:rPr lang="nl-NL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nl-NL" sz="28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l-NL" sz="28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Derde stadium</a:t>
            </a:r>
            <a:endParaRPr lang="nl-NL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vruchtbeginsel begint al echte vorm aan te nemen. </a:t>
            </a:r>
            <a:b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zaadjes binnen in het fruit zijn al echte zaden geworden en hebben een gedroogde </a:t>
            </a:r>
            <a:r>
              <a:rPr lang="nl-NL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 tooltip="Zaadmantel"/>
              </a:rPr>
              <a:t>zaadmantel</a:t>
            </a: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nl-NL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16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04157" y="342900"/>
            <a:ext cx="11234057" cy="316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Vierde stadium</a:t>
            </a:r>
            <a:endParaRPr lang="nl-NL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fruit volgroeid, maar de vrucht is nog steeds zuur, melig, groen en hard. </a:t>
            </a:r>
            <a:b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fruit is nog niet rijp. </a:t>
            </a:r>
            <a:endParaRPr lang="nl-NL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Vijfde stadium</a:t>
            </a:r>
            <a:endParaRPr lang="nl-NL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Ethyleen zorgt voor de verhoogde productie van bepaalde enzymen. </a:t>
            </a:r>
            <a:b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Zuur deeltjes worden afgebroken. </a:t>
            </a:r>
            <a:b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Zetmeel wordt omgezet in suikers. Water wordt opgenomen</a:t>
            </a: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7257" y="3503765"/>
            <a:ext cx="6678386" cy="30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38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601856"/>
            <a:ext cx="11930743" cy="578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33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20587" y="2220685"/>
            <a:ext cx="8866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Zaden</a:t>
            </a:r>
          </a:p>
        </p:txBody>
      </p:sp>
    </p:spTree>
    <p:extLst>
      <p:ext uri="{BB962C8B-B14F-4D97-AF65-F5344CB8AC3E}">
        <p14:creationId xmlns:p14="http://schemas.microsoft.com/office/powerpoint/2010/main" val="704045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71610"/>
            <a:ext cx="5367391" cy="32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38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9 bruine b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219200"/>
            <a:ext cx="661987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0" y="1524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zaadhuid</a:t>
            </a:r>
            <a:endParaRPr lang="nl-NL" altLang="nl-NL" sz="32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52600" y="19050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poortje</a:t>
            </a:r>
            <a:endParaRPr lang="nl-NL" altLang="nl-NL" sz="32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133600" y="22860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navel</a:t>
            </a:r>
            <a:endParaRPr lang="nl-NL" altLang="nl-NL" sz="32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296400" y="18288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zaadlob</a:t>
            </a:r>
            <a:endParaRPr lang="nl-NL" altLang="nl-NL" sz="32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9067800" y="24384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kiempje</a:t>
            </a:r>
            <a:endParaRPr lang="nl-NL" altLang="nl-NL" sz="32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9372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/>
              <a:t>De zaadhuid geeft bescherming</a:t>
            </a:r>
            <a:br>
              <a:rPr lang="pt-BR" altLang="nl-NL" sz="2800"/>
            </a:br>
            <a:r>
              <a:rPr lang="pt-BR" altLang="nl-NL" sz="2800"/>
              <a:t>De navel is de plek waarmee de boon heeft vastgezeten aan de peul</a:t>
            </a:r>
            <a:br>
              <a:rPr lang="pt-BR" altLang="nl-NL" sz="2800"/>
            </a:br>
            <a:r>
              <a:rPr lang="pt-BR" altLang="nl-NL" sz="2800"/>
              <a:t>Het poortje neemt water op en de kiem wordt “wakker”</a:t>
            </a:r>
            <a:br>
              <a:rPr lang="pt-BR" altLang="nl-NL" sz="2800"/>
            </a:br>
            <a:r>
              <a:rPr lang="pt-BR" altLang="nl-NL" sz="2800"/>
              <a:t>De zaadlobben bevatten reservevoedsel waarmee de kiem kan groeien</a:t>
            </a:r>
            <a:endParaRPr lang="nl-NL" altLang="nl-NL" sz="2800"/>
          </a:p>
        </p:txBody>
      </p:sp>
    </p:spTree>
    <p:extLst>
      <p:ext uri="{BB962C8B-B14F-4D97-AF65-F5344CB8AC3E}">
        <p14:creationId xmlns:p14="http://schemas.microsoft.com/office/powerpoint/2010/main" val="37378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  <p:bldP spid="2048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-685800"/>
            <a:ext cx="10335986" cy="77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73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0" y="816429"/>
            <a:ext cx="7133966" cy="604157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168244" y="1714501"/>
            <a:ext cx="403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Eenzaadlobbig</a:t>
            </a:r>
            <a:endParaRPr lang="nl-N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7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	</a:t>
            </a:r>
            <a:r>
              <a:rPr lang="nl-NL" altLang="nl-NL" sz="3200" dirty="0"/>
              <a:t>			Geslachtelijke </a:t>
            </a:r>
            <a:r>
              <a:rPr lang="nl-NL" altLang="nl-NL" sz="3200" dirty="0" err="1"/>
              <a:t>vrtpl</a:t>
            </a:r>
            <a:endParaRPr lang="nl-NL" altLang="nl-NL" sz="3200" dirty="0"/>
          </a:p>
          <a:p>
            <a:pPr eaLnBrk="1" hangingPunct="1">
              <a:spcBef>
                <a:spcPct val="50000"/>
              </a:spcBef>
            </a:pPr>
            <a:r>
              <a:rPr lang="nl-NL" altLang="nl-NL" sz="3200" dirty="0"/>
              <a:t>Voortplanting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3200" dirty="0"/>
              <a:t>				ongeslachtelijke </a:t>
            </a:r>
            <a:r>
              <a:rPr lang="nl-NL" altLang="nl-NL" sz="3200" dirty="0" err="1"/>
              <a:t>vrtpl</a:t>
            </a:r>
            <a:endParaRPr lang="nl-NL" altLang="nl-NL" sz="3200" dirty="0"/>
          </a:p>
        </p:txBody>
      </p:sp>
    </p:spTree>
    <p:extLst>
      <p:ext uri="{BB962C8B-B14F-4D97-AF65-F5344CB8AC3E}">
        <p14:creationId xmlns:p14="http://schemas.microsoft.com/office/powerpoint/2010/main" val="469382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501"/>
            <a:ext cx="7690759" cy="576806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327572" y="1567543"/>
            <a:ext cx="352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Tweezaadlobbig</a:t>
            </a:r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65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2" y="1010407"/>
            <a:ext cx="8229616" cy="483718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681843" y="641075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Fasen bij het kiemen van zaad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97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33350"/>
            <a:ext cx="10541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05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2 levenscyc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716280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962400" y="40386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bloei</a:t>
            </a:r>
            <a:endParaRPr lang="nl-NL" altLang="nl-NL" sz="32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077200" y="16764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ontkieming</a:t>
            </a:r>
            <a:endParaRPr lang="nl-NL" altLang="nl-NL" sz="320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981200" y="2667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sterven</a:t>
            </a:r>
            <a:endParaRPr lang="nl-NL" altLang="nl-NL" sz="32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124200" y="0"/>
            <a:ext cx="1981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/>
              <a:t>Vorming van zaden</a:t>
            </a:r>
            <a:endParaRPr lang="nl-NL" altLang="nl-NL" sz="2800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705100" y="6096000"/>
            <a:ext cx="678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 b="1"/>
              <a:t>Levenscyclus van de bruine boon</a:t>
            </a:r>
            <a:endParaRPr lang="nl-NL" altLang="nl-NL" sz="3200" b="1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848600" y="44958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groei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18830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57" grpId="0" autoUpdateAnimBg="0"/>
      <p:bldP spid="23558" grpId="0" autoUpdateAnimBg="0"/>
      <p:bldP spid="2356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iguur17"/>
          <p:cNvPicPr>
            <a:picLocks noChangeAspect="1" noChangeArrowheads="1"/>
          </p:cNvPicPr>
          <p:nvPr/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42875"/>
            <a:ext cx="485775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kstvak 2"/>
          <p:cNvSpPr txBox="1">
            <a:spLocks noChangeArrowheads="1"/>
          </p:cNvSpPr>
          <p:nvPr/>
        </p:nvSpPr>
        <p:spPr bwMode="auto">
          <a:xfrm>
            <a:off x="1809751" y="3571876"/>
            <a:ext cx="82153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Licht:		Dennenzaden bevatten bladgroen</a:t>
            </a:r>
          </a:p>
          <a:p>
            <a:pPr eaLnBrk="1" hangingPunct="1"/>
            <a:r>
              <a:rPr lang="nl-NL" altLang="nl-NL"/>
              <a:t>		Witte bonenzaden bevatten bladgroen</a:t>
            </a:r>
          </a:p>
          <a:p>
            <a:pPr eaLnBrk="1" hangingPunct="1"/>
            <a:r>
              <a:rPr lang="nl-NL" altLang="nl-NL"/>
              <a:t>Donker: 	Dennenzaden bevatten bladgroen</a:t>
            </a:r>
          </a:p>
          <a:p>
            <a:pPr eaLnBrk="1" hangingPunct="1"/>
            <a:r>
              <a:rPr lang="nl-NL" altLang="nl-NL"/>
              <a:t>		Witte bonenzaden bevatten geen bladgroen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>
                <a:sym typeface="Wingdings" panose="05000000000000000000" pitchFamily="2" charset="2"/>
              </a:rPr>
              <a:t> Witte bonenzaden hebben licht nodig om bladgroen te maken</a:t>
            </a:r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2451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8 versprei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76962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667000" y="5562600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Verspreiding van zaden door wind, dieren of door de plant zelf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139540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7 b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1"/>
            <a:ext cx="44767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0" y="20574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 dirty="0"/>
              <a:t>kroonblad</a:t>
            </a:r>
            <a:endParaRPr lang="nl-NL" altLang="nl-NL" sz="32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95600" y="24384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helmknop</a:t>
            </a:r>
            <a:endParaRPr lang="nl-NL" altLang="nl-NL" sz="320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76600" y="3138489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helmdraad</a:t>
            </a:r>
            <a:endParaRPr lang="nl-NL" altLang="nl-NL" sz="320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0" y="2849564"/>
            <a:ext cx="251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meeldraad</a:t>
            </a:r>
            <a:endParaRPr lang="nl-NL" altLang="nl-NL" sz="320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220200" y="19812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stempel</a:t>
            </a:r>
            <a:endParaRPr lang="nl-NL" altLang="nl-NL" sz="320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144000" y="27432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stijl</a:t>
            </a:r>
            <a:endParaRPr lang="nl-NL" altLang="nl-NL" sz="320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077200" y="4114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991600" y="32004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Stamper</a:t>
            </a:r>
            <a:endParaRPr lang="nl-NL" altLang="nl-NL" sz="32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458200" y="52578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bloemsteel</a:t>
            </a:r>
            <a:endParaRPr lang="nl-NL" altLang="nl-NL" sz="32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200400" y="44958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kelkblad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23756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utoUpdateAnimBg="0"/>
      <p:bldP spid="8199" grpId="0" autoUpdateAnimBg="0"/>
      <p:bldP spid="8200" grpId="0" autoUpdateAnimBg="0"/>
      <p:bldP spid="8201" grpId="0" autoUpdateAnimBg="0"/>
      <p:bldP spid="8202" grpId="0" autoUpdateAnimBg="0"/>
      <p:bldP spid="8203" grpId="0" autoUpdateAnimBg="0"/>
      <p:bldP spid="82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8 bloemgegesla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4" y="1524000"/>
            <a:ext cx="843438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57400" y="4114801"/>
            <a:ext cx="2667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Tweeslachtig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plant</a:t>
            </a:r>
            <a:endParaRPr lang="nl-NL" altLang="nl-NL" sz="32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3400" y="4191001"/>
            <a:ext cx="3505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Vrouwelijke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 plant</a:t>
            </a:r>
            <a:endParaRPr lang="nl-NL" altLang="nl-NL" sz="320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772400" y="4267200"/>
            <a:ext cx="220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Mannelijke plant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83455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1"/>
          <p:cNvSpPr txBox="1">
            <a:spLocks noChangeArrowheads="1"/>
          </p:cNvSpPr>
          <p:nvPr/>
        </p:nvSpPr>
        <p:spPr bwMode="auto">
          <a:xfrm>
            <a:off x="2166939" y="785813"/>
            <a:ext cx="750093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Éénhuizig : man en vrouw wonen in één huis</a:t>
            </a:r>
          </a:p>
          <a:p>
            <a:pPr eaLnBrk="1" hangingPunct="1"/>
            <a:r>
              <a:rPr lang="nl-NL" altLang="nl-NL"/>
              <a:t>		Bloemen zijn tweeslachtig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		Bloemen zijn éénslachtig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Tweehuizig man woont in een huis en vrouw woont in een huis</a:t>
            </a:r>
          </a:p>
          <a:p>
            <a:pPr eaLnBrk="1" hangingPunct="1"/>
            <a:r>
              <a:rPr lang="nl-NL" altLang="nl-NL"/>
              <a:t>Bloemen zijn altijd éénslachtig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</p:txBody>
      </p:sp>
      <p:pic>
        <p:nvPicPr>
          <p:cNvPr id="7171" name="Picture 2" descr="14 elzepro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6" y="2200275"/>
            <a:ext cx="10001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07 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000126"/>
            <a:ext cx="11572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97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3 appelbloes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600201"/>
            <a:ext cx="821055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0" y="11430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zelfbestuiving</a:t>
            </a:r>
            <a:endParaRPr lang="nl-NL" altLang="nl-NL" sz="32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24000" y="9906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zelfbestuiving</a:t>
            </a:r>
            <a:endParaRPr lang="nl-NL" altLang="nl-NL" sz="32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191000" y="10668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kruisbestuiving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237372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4 elzepro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4" y="-304800"/>
            <a:ext cx="3811587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33600" y="9144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Oud stamperkatje</a:t>
            </a:r>
            <a:endParaRPr lang="nl-NL" altLang="nl-NL" sz="32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81200" y="38100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meeldraadkatje</a:t>
            </a:r>
            <a:endParaRPr lang="nl-NL" altLang="nl-NL" sz="320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410200" y="29718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stamperkatje</a:t>
            </a:r>
            <a:endParaRPr lang="nl-NL" altLang="nl-NL" sz="32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743200" y="4495801"/>
            <a:ext cx="6705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De els heeft éénslachtige bloemen: vrouwelijke bloemen (stamperkatjes) en mannelijke bloemen (meeldraadkatjes)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1175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0 bestu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6" y="1295400"/>
            <a:ext cx="7205663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0" y="4572000"/>
            <a:ext cx="342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Meeldraad brengt stuifmeel op rug van het insect</a:t>
            </a:r>
            <a:endParaRPr lang="nl-NL" altLang="nl-NL" sz="32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934200" y="4572000"/>
            <a:ext cx="312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Stuifmeel komt op de stempel 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20328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224</Words>
  <Application>Microsoft Office PowerPoint</Application>
  <PresentationFormat>Breedbeeld</PresentationFormat>
  <Paragraphs>140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Kantoorthema</vt:lpstr>
      <vt:lpstr>Plantenfysiologie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Plantenfysiologie </dc:title>
  <dc:creator>Thijs Rutters</dc:creator>
  <cp:lastModifiedBy>Thijs Rutters</cp:lastModifiedBy>
  <cp:revision>9</cp:revision>
  <dcterms:created xsi:type="dcterms:W3CDTF">2017-09-26T13:54:22Z</dcterms:created>
  <dcterms:modified xsi:type="dcterms:W3CDTF">2017-09-26T15:22:09Z</dcterms:modified>
</cp:coreProperties>
</file>