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61" r:id="rId5"/>
    <p:sldId id="262" r:id="rId6"/>
    <p:sldId id="264" r:id="rId7"/>
    <p:sldId id="263" r:id="rId8"/>
    <p:sldId id="267" r:id="rId9"/>
    <p:sldId id="269" r:id="rId10"/>
    <p:sldId id="270" r:id="rId11"/>
    <p:sldId id="268" r:id="rId12"/>
    <p:sldId id="265" r:id="rId13"/>
    <p:sldId id="266" r:id="rId14"/>
    <p:sldId id="271" r:id="rId15"/>
    <p:sldId id="272" r:id="rId16"/>
    <p:sldId id="278" r:id="rId17"/>
    <p:sldId id="279" r:id="rId18"/>
    <p:sldId id="260" r:id="rId19"/>
    <p:sldId id="283" r:id="rId20"/>
    <p:sldId id="280" r:id="rId21"/>
    <p:sldId id="281" r:id="rId22"/>
    <p:sldId id="282" r:id="rId23"/>
    <p:sldId id="259" r:id="rId24"/>
    <p:sldId id="257" r:id="rId25"/>
    <p:sldId id="276" r:id="rId26"/>
    <p:sldId id="258" r:id="rId27"/>
    <p:sldId id="275" r:id="rId28"/>
    <p:sldId id="277" r:id="rId29"/>
    <p:sldId id="274" r:id="rId30"/>
    <p:sldId id="284" r:id="rId31"/>
    <p:sldId id="285" r:id="rId3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B64F-7069-466F-9385-CB3CA3994B34}" type="datetimeFigureOut">
              <a:rPr lang="nl-NL" smtClean="0"/>
              <a:t>20-9-2017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B91-3D00-4D43-B1D4-F24F967D8D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4415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B64F-7069-466F-9385-CB3CA3994B34}" type="datetimeFigureOut">
              <a:rPr lang="nl-NL" smtClean="0"/>
              <a:t>20-9-2017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B91-3D00-4D43-B1D4-F24F967D8D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0241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B64F-7069-466F-9385-CB3CA3994B34}" type="datetimeFigureOut">
              <a:rPr lang="nl-NL" smtClean="0"/>
              <a:t>20-9-2017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B91-3D00-4D43-B1D4-F24F967D8D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7126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6B467-86E9-4896-A4F4-F1057649BC9F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65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43EAC-AD4E-40D0-AE07-05FD50D187DF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35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B51A8-96F8-4797-8BEF-4038F9B8BCC0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9725C-55FB-4DFD-9C97-D5E3B810E65D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827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004A4-74FE-42F7-856F-4AE208003013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12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0A233-D6DB-4E8E-90F7-180A2FF6FCFE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966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89CC6-4E80-4142-BA9A-73DE8E53EF98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333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854BD-1F7A-4232-BA4D-9AB0982F4E2B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41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B64F-7069-466F-9385-CB3CA3994B34}" type="datetimeFigureOut">
              <a:rPr lang="nl-NL" smtClean="0"/>
              <a:t>20-9-2017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B91-3D00-4D43-B1D4-F24F967D8D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6684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D0E56-4C41-4BA8-8F75-9AE8E1D5D191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94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F305F-DA03-4662-937F-D5B8BEFAD608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249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94237-8BC4-4712-8E1A-C701638C7684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28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6B467-86E9-4896-A4F4-F1057649BC9F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14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43EAC-AD4E-40D0-AE07-05FD50D187DF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7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B51A8-96F8-4797-8BEF-4038F9B8BCC0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40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9725C-55FB-4DFD-9C97-D5E3B810E65D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737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004A4-74FE-42F7-856F-4AE208003013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98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0A233-D6DB-4E8E-90F7-180A2FF6FCFE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22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89CC6-4E80-4142-BA9A-73DE8E53EF98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256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B64F-7069-466F-9385-CB3CA3994B34}" type="datetimeFigureOut">
              <a:rPr lang="nl-NL" smtClean="0"/>
              <a:t>20-9-2017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B91-3D00-4D43-B1D4-F24F967D8D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23019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854BD-1F7A-4232-BA4D-9AB0982F4E2B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271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D0E56-4C41-4BA8-8F75-9AE8E1D5D191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4990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F305F-DA03-4662-937F-D5B8BEFAD608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854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94237-8BC4-4712-8E1A-C701638C7684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824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B64F-7069-466F-9385-CB3CA3994B34}" type="datetimeFigureOut">
              <a:rPr lang="nl-NL" smtClean="0"/>
              <a:t>20-9-2017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B91-3D00-4D43-B1D4-F24F967D8D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723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B64F-7069-466F-9385-CB3CA3994B34}" type="datetimeFigureOut">
              <a:rPr lang="nl-NL" smtClean="0"/>
              <a:t>20-9-2017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B91-3D00-4D43-B1D4-F24F967D8D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4694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B64F-7069-466F-9385-CB3CA3994B34}" type="datetimeFigureOut">
              <a:rPr lang="nl-NL" smtClean="0"/>
              <a:t>20-9-2017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B91-3D00-4D43-B1D4-F24F967D8D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404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B64F-7069-466F-9385-CB3CA3994B34}" type="datetimeFigureOut">
              <a:rPr lang="nl-NL" smtClean="0"/>
              <a:t>20-9-2017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B91-3D00-4D43-B1D4-F24F967D8D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5882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B64F-7069-466F-9385-CB3CA3994B34}" type="datetimeFigureOut">
              <a:rPr lang="nl-NL" smtClean="0"/>
              <a:t>20-9-2017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B91-3D00-4D43-B1D4-F24F967D8D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4123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2B64F-7069-466F-9385-CB3CA3994B34}" type="datetimeFigureOut">
              <a:rPr lang="nl-NL" smtClean="0"/>
              <a:t>20-9-2017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8DB91-3D00-4D43-B1D4-F24F967D8D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842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2B64F-7069-466F-9385-CB3CA3994B34}" type="datetimeFigureOut">
              <a:rPr lang="nl-NL" smtClean="0"/>
              <a:t>20-9-2017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8DB91-3D00-4D43-B1D4-F24F967D8D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6333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Klik om de opmaakprofielen van de modeltekst te bewerken</a:t>
            </a:r>
          </a:p>
          <a:p>
            <a:pPr lvl="1"/>
            <a:r>
              <a:rPr lang="en-US" altLang="nl-NL" smtClean="0"/>
              <a:t>Tweede niveau</a:t>
            </a:r>
          </a:p>
          <a:p>
            <a:pPr lvl="2"/>
            <a:r>
              <a:rPr lang="en-US" altLang="nl-NL" smtClean="0"/>
              <a:t>Derde niveau</a:t>
            </a:r>
          </a:p>
          <a:p>
            <a:pPr lvl="3"/>
            <a:r>
              <a:rPr lang="en-US" altLang="nl-NL" smtClean="0"/>
              <a:t>Vierde niveau</a:t>
            </a:r>
          </a:p>
          <a:p>
            <a:pPr lvl="4"/>
            <a:r>
              <a:rPr lang="en-US" alt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CF82F3-9F64-41F1-B356-ADDCDE8ADF44}" type="slidenum">
              <a:rPr lang="en-US" alt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77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Klik om de opmaakprofielen van de modeltekst te bewerken</a:t>
            </a:r>
          </a:p>
          <a:p>
            <a:pPr lvl="1"/>
            <a:r>
              <a:rPr lang="en-US" altLang="nl-NL" smtClean="0"/>
              <a:t>Tweede niveau</a:t>
            </a:r>
          </a:p>
          <a:p>
            <a:pPr lvl="2"/>
            <a:r>
              <a:rPr lang="en-US" altLang="nl-NL" smtClean="0"/>
              <a:t>Derde niveau</a:t>
            </a:r>
          </a:p>
          <a:p>
            <a:pPr lvl="3"/>
            <a:r>
              <a:rPr lang="en-US" altLang="nl-NL" smtClean="0"/>
              <a:t>Vierde niveau</a:t>
            </a:r>
          </a:p>
          <a:p>
            <a:pPr lvl="4"/>
            <a:r>
              <a:rPr lang="en-US" alt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CF82F3-9F64-41F1-B356-ADDCDE8ADF44}" type="slidenum">
              <a:rPr lang="en-US" alt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79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0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59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8.jpeg"/><Relationship Id="rId5" Type="http://schemas.openxmlformats.org/officeDocument/2006/relationships/image" Target="../media/image53.jpeg"/><Relationship Id="rId10" Type="http://schemas.openxmlformats.org/officeDocument/2006/relationships/image" Target="../media/image3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5" Type="http://schemas.openxmlformats.org/officeDocument/2006/relationships/image" Target="../media/image96.emf"/><Relationship Id="rId4" Type="http://schemas.openxmlformats.org/officeDocument/2006/relationships/image" Target="../media/image9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BJAiX9mnu4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BJAiX9mnu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gif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Afbeeldingsresultaat voor roos in kn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574" y="4620558"/>
            <a:ext cx="3285077" cy="242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sresultaat voor gerbera in do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568" y="-1"/>
            <a:ext cx="6227194" cy="284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04059" y="2846716"/>
            <a:ext cx="5081687" cy="1040264"/>
          </a:xfrm>
        </p:spPr>
        <p:txBody>
          <a:bodyPr>
            <a:normAutofit fontScale="90000"/>
          </a:bodyPr>
          <a:lstStyle/>
          <a:p>
            <a:r>
              <a:rPr lang="nl-NL" b="1" u="sng" dirty="0" smtClean="0"/>
              <a:t>Snijbloemenverzorging</a:t>
            </a:r>
            <a:br>
              <a:rPr lang="nl-NL" b="1" u="sng" dirty="0" smtClean="0"/>
            </a:b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4054417" cy="2846718"/>
          </a:xfrm>
          <a:prstGeom prst="rect">
            <a:avLst/>
          </a:prstGeom>
        </p:spPr>
      </p:pic>
      <p:pic>
        <p:nvPicPr>
          <p:cNvPr id="1028" name="Picture 4" descr="Afbeeldingsresultaat voor bloemen verzor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1449"/>
            <a:ext cx="4381500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5103" y="0"/>
            <a:ext cx="2426898" cy="4144395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8333927" y="0"/>
            <a:ext cx="1431176" cy="2846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34" name="Picture 10" descr="Afbeeldingsresultaat voor bos tulpen in papi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515" y="2500782"/>
            <a:ext cx="2455105" cy="184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fbeeldingsresultaat voor roos in kno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870369" y="4580193"/>
            <a:ext cx="2122889" cy="177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1688" y="3370381"/>
            <a:ext cx="2306189" cy="346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85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fbeeldingsresultaat voor tulpen verpakk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0678"/>
            <a:ext cx="2449901" cy="27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46981" y="531663"/>
            <a:ext cx="11161143" cy="5403311"/>
          </a:xfrm>
        </p:spPr>
        <p:txBody>
          <a:bodyPr>
            <a:normAutofit lnSpcReduction="10000"/>
          </a:bodyPr>
          <a:lstStyle/>
          <a:p>
            <a:r>
              <a:rPr lang="nl-NL" b="1" u="sng" dirty="0" smtClean="0"/>
              <a:t>Verdamping beperken: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 smtClean="0"/>
              <a:t>Als bloemen droog liggen gaat de verdamping door. Er is geen watertoevoer: 	</a:t>
            </a:r>
            <a:r>
              <a:rPr lang="nl-NL" dirty="0" smtClean="0">
                <a:sym typeface="Wingdings" panose="05000000000000000000" pitchFamily="2" charset="2"/>
              </a:rPr>
              <a:t> er komt lucht in de bloemsteel</a:t>
            </a:r>
          </a:p>
          <a:p>
            <a:pPr marL="457200" lvl="1" indent="0">
              <a:buNone/>
            </a:pPr>
            <a:r>
              <a:rPr lang="nl-NL" dirty="0" smtClean="0">
                <a:sym typeface="Wingdings" panose="05000000000000000000" pitchFamily="2" charset="2"/>
              </a:rPr>
              <a:t>	 vocht gaat wel uit de bloem, komt er niet in </a:t>
            </a:r>
            <a:r>
              <a:rPr lang="nl-NL" sz="1800" dirty="0" smtClean="0">
                <a:sym typeface="Wingdings" panose="05000000000000000000" pitchFamily="2" charset="2"/>
              </a:rPr>
              <a:t>(slap hangen)</a:t>
            </a:r>
            <a:endParaRPr lang="nl-NL" sz="1800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nl-NL" dirty="0" smtClean="0"/>
          </a:p>
          <a:p>
            <a:pPr marL="457200" lvl="1" indent="0">
              <a:buNone/>
            </a:pPr>
            <a:r>
              <a:rPr lang="nl-NL" dirty="0" smtClean="0"/>
              <a:t>Zo snel mogelijk:</a:t>
            </a:r>
          </a:p>
          <a:p>
            <a:pPr lvl="1">
              <a:buFontTx/>
              <a:buChar char="-"/>
            </a:pPr>
            <a:r>
              <a:rPr lang="nl-NL" dirty="0" smtClean="0"/>
              <a:t>Afsnijden en overtollig blad verwijderen</a:t>
            </a:r>
          </a:p>
          <a:p>
            <a:pPr lvl="1">
              <a:buFontTx/>
              <a:buChar char="-"/>
            </a:pPr>
            <a:r>
              <a:rPr lang="nl-NL" dirty="0" smtClean="0"/>
              <a:t>Op </a:t>
            </a:r>
            <a:r>
              <a:rPr lang="nl-NL" sz="1800" dirty="0" smtClean="0"/>
              <a:t>(lauwwarm) </a:t>
            </a:r>
            <a:r>
              <a:rPr lang="nl-NL" dirty="0" smtClean="0"/>
              <a:t>water zetten </a:t>
            </a:r>
            <a:r>
              <a:rPr lang="nl-NL" sz="1800" dirty="0" smtClean="0"/>
              <a:t>(met voeding)  </a:t>
            </a:r>
            <a:endParaRPr lang="nl-NL" sz="1800" dirty="0"/>
          </a:p>
          <a:p>
            <a:pPr lvl="1">
              <a:buFontTx/>
              <a:buChar char="-"/>
            </a:pPr>
            <a:r>
              <a:rPr lang="nl-NL" dirty="0" smtClean="0"/>
              <a:t>Op laten trekken ……….. Dit is: 	</a:t>
            </a:r>
            <a:r>
              <a:rPr lang="nl-NL" dirty="0" smtClean="0">
                <a:sym typeface="Wingdings" panose="05000000000000000000" pitchFamily="2" charset="2"/>
              </a:rPr>
              <a:t> omgevingstemperatuur laag houden </a:t>
            </a:r>
            <a:r>
              <a:rPr lang="nl-NL" sz="1800" dirty="0" smtClean="0">
                <a:sym typeface="Wingdings" panose="05000000000000000000" pitchFamily="2" charset="2"/>
              </a:rPr>
              <a:t>(koelcel/kelder)</a:t>
            </a:r>
          </a:p>
          <a:p>
            <a:pPr marL="457200" lvl="1" indent="0">
              <a:buNone/>
            </a:pPr>
            <a:r>
              <a:rPr lang="nl-NL" dirty="0">
                <a:sym typeface="Wingdings" panose="05000000000000000000" pitchFamily="2" charset="2"/>
              </a:rPr>
              <a:t>	</a:t>
            </a:r>
            <a:r>
              <a:rPr lang="nl-NL" dirty="0" smtClean="0">
                <a:sym typeface="Wingdings" panose="05000000000000000000" pitchFamily="2" charset="2"/>
              </a:rPr>
              <a:t>				 bloemen in papier rollen + in water plaatsen</a:t>
            </a:r>
          </a:p>
          <a:p>
            <a:pPr marL="457200" lvl="1" indent="0">
              <a:buNone/>
            </a:pPr>
            <a:endParaRPr lang="nl-NL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nl-NL" dirty="0" smtClean="0">
                <a:sym typeface="Wingdings" panose="05000000000000000000" pitchFamily="2" charset="2"/>
              </a:rPr>
              <a:t>						           </a:t>
            </a:r>
            <a:r>
              <a:rPr lang="nl-NL" b="1" u="sng" dirty="0" smtClean="0">
                <a:sym typeface="Wingdings" panose="05000000000000000000" pitchFamily="2" charset="2"/>
              </a:rPr>
              <a:t>Pas op:</a:t>
            </a:r>
            <a:r>
              <a:rPr lang="nl-NL" dirty="0">
                <a:sym typeface="Wingdings" panose="05000000000000000000" pitchFamily="2" charset="2"/>
              </a:rPr>
              <a:t>	</a:t>
            </a:r>
            <a:r>
              <a:rPr lang="nl-NL" dirty="0" smtClean="0">
                <a:sym typeface="Wingdings" panose="05000000000000000000" pitchFamily="2" charset="2"/>
              </a:rPr>
              <a:t>Het is wel goed bloemen </a:t>
            </a:r>
          </a:p>
          <a:p>
            <a:pPr marL="457200" lvl="1" indent="0">
              <a:buNone/>
            </a:pPr>
            <a:r>
              <a:rPr lang="nl-NL" dirty="0">
                <a:sym typeface="Wingdings" panose="05000000000000000000" pitchFamily="2" charset="2"/>
              </a:rPr>
              <a:t>	</a:t>
            </a:r>
            <a:r>
              <a:rPr lang="nl-NL" dirty="0" smtClean="0">
                <a:sym typeface="Wingdings" panose="05000000000000000000" pitchFamily="2" charset="2"/>
              </a:rPr>
              <a:t>							koel weg te zetten, </a:t>
            </a:r>
            <a:r>
              <a:rPr lang="nl-NL" u="sng" dirty="0" smtClean="0">
                <a:sym typeface="Wingdings" panose="05000000000000000000" pitchFamily="2" charset="2"/>
              </a:rPr>
              <a:t>NIET</a:t>
            </a:r>
            <a:r>
              <a:rPr lang="nl-NL" dirty="0" smtClean="0">
                <a:sym typeface="Wingdings" panose="05000000000000000000" pitchFamily="2" charset="2"/>
              </a:rPr>
              <a:t> op</a:t>
            </a:r>
          </a:p>
          <a:p>
            <a:pPr marL="457200" lvl="1" indent="0">
              <a:buNone/>
            </a:pPr>
            <a:r>
              <a:rPr lang="nl-NL" dirty="0">
                <a:sym typeface="Wingdings" panose="05000000000000000000" pitchFamily="2" charset="2"/>
              </a:rPr>
              <a:t>	</a:t>
            </a:r>
            <a:r>
              <a:rPr lang="nl-NL" dirty="0" smtClean="0">
                <a:sym typeface="Wingdings" panose="05000000000000000000" pitchFamily="2" charset="2"/>
              </a:rPr>
              <a:t>							de tocht !!!</a:t>
            </a:r>
            <a:endParaRPr lang="nl-NL" dirty="0"/>
          </a:p>
        </p:txBody>
      </p:sp>
      <p:sp>
        <p:nvSpPr>
          <p:cNvPr id="4" name="Gekromde PIJL-RECHTS 3"/>
          <p:cNvSpPr/>
          <p:nvPr/>
        </p:nvSpPr>
        <p:spPr>
          <a:xfrm>
            <a:off x="293298" y="1897811"/>
            <a:ext cx="707366" cy="95753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5124" name="Picture 4" descr="Afbeeldingsresultaat voor tulpen op vei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307" y="4458368"/>
            <a:ext cx="3287084" cy="239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2192069" y="4140678"/>
            <a:ext cx="318217" cy="2794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441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935" y="1"/>
            <a:ext cx="2160708" cy="307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Afbeeldingsresultaat voor snijbloemenvoed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100" y="4321835"/>
            <a:ext cx="2282429" cy="292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7867" y="271105"/>
            <a:ext cx="11281913" cy="4019910"/>
          </a:xfrm>
        </p:spPr>
        <p:txBody>
          <a:bodyPr/>
          <a:lstStyle/>
          <a:p>
            <a:r>
              <a:rPr lang="nl-NL" b="1" u="sng" dirty="0" smtClean="0"/>
              <a:t>Voeding geven is belangrijk:</a:t>
            </a:r>
            <a:r>
              <a:rPr lang="nl-NL" dirty="0" smtClean="0"/>
              <a:t>	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- voeding = suikers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- doorgeven van water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- gemakkelijk opnemen van water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- beter vasthouden van water </a:t>
            </a:r>
            <a:r>
              <a:rPr lang="nl-NL" sz="1800" dirty="0" smtClean="0"/>
              <a:t>(huidmondjes sluiten beter)</a:t>
            </a:r>
          </a:p>
          <a:p>
            <a:pPr marL="0" indent="0">
              <a:buNone/>
            </a:pPr>
            <a:r>
              <a:rPr lang="nl-NL" dirty="0" smtClean="0"/>
              <a:t>	- betere ontwikkeling + betere kwaliteit van de kleur van de bloem	</a:t>
            </a:r>
          </a:p>
          <a:p>
            <a:pPr marL="0" indent="0">
              <a:buNone/>
            </a:pPr>
            <a:r>
              <a:rPr lang="nl-NL" dirty="0" smtClean="0"/>
              <a:t>	</a:t>
            </a:r>
            <a:r>
              <a:rPr lang="nl-NL" sz="1800" dirty="0" smtClean="0"/>
              <a:t>(- soms minder gevoelig voor ethyleen)</a:t>
            </a:r>
            <a:endParaRPr lang="nl-NL" sz="1800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 descr="Afbeeldingsresultaat voor snijbloemenvoed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465"/>
            <a:ext cx="1405806" cy="277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snijbloemenvoed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06" y="4864767"/>
            <a:ext cx="2087293" cy="208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sresultaat voor snijbloemenvoed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736" y="3424247"/>
            <a:ext cx="2328680" cy="155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fbeeldingsresultaat voor snijbloemenvoed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778" y="5513064"/>
            <a:ext cx="1000365" cy="134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fbeeldingsresultaat voor snijbloemenvoedi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488" y="3907501"/>
            <a:ext cx="986655" cy="146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fbeeldingsresultaat voor snijbloemenvoedi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107" y="3907501"/>
            <a:ext cx="925602" cy="146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fbeeldingsresultaat voor snijbloemenvoed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29" y="5509814"/>
            <a:ext cx="933780" cy="134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fbeeldingsresultaat voor snijbloemenvoedi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294" y="4385833"/>
            <a:ext cx="2388243" cy="238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Afbeeldingsresultaat voor snijbloemenvoedi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198" y="5157012"/>
            <a:ext cx="1581840" cy="173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Afbeeldingsresultaat voor snijbloemenvoedi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529" y="4472879"/>
            <a:ext cx="1076908" cy="229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46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Afbeeldingsresultaat voor sigarettenro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15" y="-15148"/>
            <a:ext cx="2814975" cy="183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47737" y="609300"/>
            <a:ext cx="10515600" cy="5472322"/>
          </a:xfrm>
        </p:spPr>
        <p:txBody>
          <a:bodyPr/>
          <a:lstStyle/>
          <a:p>
            <a:r>
              <a:rPr lang="nl-NL" b="1" u="sng" dirty="0" smtClean="0"/>
              <a:t>Ethyleen</a:t>
            </a:r>
            <a:r>
              <a:rPr lang="nl-NL" dirty="0" smtClean="0"/>
              <a:t> = verouderingshormoon</a:t>
            </a:r>
          </a:p>
          <a:p>
            <a:pPr marL="457200" lvl="1" indent="0">
              <a:buNone/>
            </a:pPr>
            <a:r>
              <a:rPr lang="nl-NL" dirty="0" smtClean="0"/>
              <a:t>	Door ethyleen gaat de veroudering </a:t>
            </a:r>
            <a:r>
              <a:rPr lang="nl-NL" sz="1800" dirty="0" smtClean="0"/>
              <a:t>(rijping) </a:t>
            </a:r>
            <a:r>
              <a:rPr lang="nl-NL" dirty="0" smtClean="0"/>
              <a:t>sneller</a:t>
            </a:r>
          </a:p>
          <a:p>
            <a:pPr marL="457200" lvl="1" indent="0">
              <a:buNone/>
            </a:pPr>
            <a:endParaRPr lang="nl-NL" dirty="0" smtClean="0"/>
          </a:p>
          <a:p>
            <a:pPr marL="457200" lvl="1" indent="0">
              <a:buNone/>
            </a:pPr>
            <a:endParaRPr lang="nl-NL" dirty="0" smtClean="0"/>
          </a:p>
          <a:p>
            <a:pPr marL="457200" lvl="1" indent="0">
              <a:buNone/>
            </a:pPr>
            <a:r>
              <a:rPr lang="nl-NL" dirty="0" smtClean="0"/>
              <a:t>Ethyleen komt in de lucht door: 	- uitlaatgassen </a:t>
            </a:r>
            <a:r>
              <a:rPr lang="nl-NL" sz="1400" dirty="0" smtClean="0"/>
              <a:t>(auto’s, rookwaren, vliegtuigen)</a:t>
            </a:r>
          </a:p>
          <a:p>
            <a:pPr marL="457200" lvl="1" indent="0">
              <a:buNone/>
            </a:pPr>
            <a:r>
              <a:rPr lang="nl-NL" dirty="0" smtClean="0"/>
              <a:t>					- rijpend fruit </a:t>
            </a:r>
            <a:r>
              <a:rPr lang="nl-NL" sz="1400" dirty="0" smtClean="0"/>
              <a:t>(rottende groenten)</a:t>
            </a:r>
          </a:p>
          <a:p>
            <a:pPr marL="457200" lvl="1" indent="0">
              <a:buNone/>
            </a:pPr>
            <a:r>
              <a:rPr lang="nl-NL" dirty="0"/>
              <a:t>	</a:t>
            </a:r>
            <a:r>
              <a:rPr lang="nl-NL" dirty="0" smtClean="0"/>
              <a:t>				- rijpe bloemen</a:t>
            </a:r>
            <a:endParaRPr lang="nl-NL" dirty="0"/>
          </a:p>
          <a:p>
            <a:pPr lvl="1"/>
            <a:endParaRPr lang="nl-NL" dirty="0" smtClean="0"/>
          </a:p>
          <a:p>
            <a:pPr marL="457200" lvl="1" indent="0">
              <a:buNone/>
            </a:pPr>
            <a:r>
              <a:rPr lang="nl-NL" dirty="0" smtClean="0"/>
              <a:t>Schade aan de bloem door ethyleen:</a:t>
            </a:r>
          </a:p>
          <a:p>
            <a:pPr marL="457200" lvl="1" indent="0">
              <a:buNone/>
            </a:pPr>
            <a:r>
              <a:rPr lang="nl-NL" dirty="0"/>
              <a:t>	</a:t>
            </a:r>
            <a:r>
              <a:rPr lang="nl-NL" dirty="0" smtClean="0"/>
              <a:t>- geel blad</a:t>
            </a:r>
          </a:p>
          <a:p>
            <a:pPr marL="457200" lvl="1" indent="0">
              <a:buNone/>
            </a:pPr>
            <a:r>
              <a:rPr lang="nl-NL" dirty="0"/>
              <a:t>	</a:t>
            </a:r>
            <a:r>
              <a:rPr lang="nl-NL" dirty="0" smtClean="0"/>
              <a:t>- </a:t>
            </a:r>
            <a:r>
              <a:rPr lang="nl-NL" dirty="0"/>
              <a:t>lange dunne stengel </a:t>
            </a:r>
          </a:p>
          <a:p>
            <a:pPr marL="457200" lvl="1" indent="0">
              <a:buNone/>
            </a:pPr>
            <a:r>
              <a:rPr lang="nl-NL" dirty="0" smtClean="0"/>
              <a:t>	- krimp van de bloem (</a:t>
            </a:r>
            <a:r>
              <a:rPr lang="nl-NL" dirty="0" err="1" smtClean="0"/>
              <a:t>Dianthus</a:t>
            </a:r>
            <a:r>
              <a:rPr lang="nl-NL" dirty="0" smtClean="0"/>
              <a:t>)</a:t>
            </a:r>
          </a:p>
          <a:p>
            <a:pPr marL="457200" lvl="1" indent="0">
              <a:buNone/>
            </a:pPr>
            <a:r>
              <a:rPr lang="nl-NL" dirty="0"/>
              <a:t>	</a:t>
            </a:r>
            <a:r>
              <a:rPr lang="nl-NL" dirty="0" smtClean="0"/>
              <a:t>- verkleuring of afvallen van de bloemknop (</a:t>
            </a:r>
            <a:r>
              <a:rPr lang="nl-NL" dirty="0" err="1" smtClean="0"/>
              <a:t>Agapanthus</a:t>
            </a:r>
            <a:r>
              <a:rPr lang="nl-NL" dirty="0" smtClean="0"/>
              <a:t>)</a:t>
            </a:r>
          </a:p>
          <a:p>
            <a:pPr lvl="2">
              <a:buFontTx/>
              <a:buChar char="-"/>
            </a:pPr>
            <a:endParaRPr lang="nl-NL" dirty="0" smtClean="0"/>
          </a:p>
          <a:p>
            <a:pPr lvl="1"/>
            <a:endParaRPr lang="nl-NL" dirty="0" smtClean="0"/>
          </a:p>
        </p:txBody>
      </p:sp>
      <p:sp>
        <p:nvSpPr>
          <p:cNvPr id="2" name="Gekromde PIJL-RECHTS 1"/>
          <p:cNvSpPr/>
          <p:nvPr/>
        </p:nvSpPr>
        <p:spPr>
          <a:xfrm>
            <a:off x="143772" y="897149"/>
            <a:ext cx="822385" cy="474451"/>
          </a:xfrm>
          <a:prstGeom prst="curvedRightArrow">
            <a:avLst>
              <a:gd name="adj1" fmla="val 25000"/>
              <a:gd name="adj2" fmla="val 7924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3074" name="Picture 2" descr="Afbeeldingsresultaat voor ethyleensch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313" y="3203409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sresultaat voor geel blad alstroeme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313" y="5299628"/>
            <a:ext cx="2516397" cy="173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85823"/>
            <a:ext cx="1895475" cy="1362075"/>
          </a:xfrm>
          <a:prstGeom prst="rect">
            <a:avLst/>
          </a:prstGeom>
        </p:spPr>
      </p:pic>
      <p:pic>
        <p:nvPicPr>
          <p:cNvPr id="3078" name="Picture 6" descr="Afbeeldingsresultaat voor uitlaatgass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033" y="498921"/>
            <a:ext cx="2786033" cy="185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19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Afbeeldingsresultaat voor snijbloemenvoed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675" y="4970209"/>
            <a:ext cx="1982936" cy="19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beeldingsresultaat voor emmer warm water uit kra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6376"/>
            <a:ext cx="2570372" cy="151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sresultaat voor thermome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771" y="4970209"/>
            <a:ext cx="1389705" cy="188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3375206" y="4970209"/>
            <a:ext cx="136884" cy="1897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6143" y="101853"/>
            <a:ext cx="10515600" cy="1325563"/>
          </a:xfrm>
        </p:spPr>
        <p:txBody>
          <a:bodyPr/>
          <a:lstStyle/>
          <a:p>
            <a:r>
              <a:rPr lang="nl-NL" b="1" u="sng" dirty="0" smtClean="0"/>
              <a:t>Bloemen schoonmaken</a:t>
            </a:r>
            <a:r>
              <a:rPr lang="nl-NL" dirty="0" smtClean="0"/>
              <a:t>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12172" y="1529269"/>
            <a:ext cx="8340306" cy="4644186"/>
          </a:xfrm>
        </p:spPr>
        <p:txBody>
          <a:bodyPr/>
          <a:lstStyle/>
          <a:p>
            <a:r>
              <a:rPr lang="nl-NL" dirty="0" smtClean="0"/>
              <a:t>Te veel en beschadigd blad verwijderen </a:t>
            </a:r>
            <a:r>
              <a:rPr lang="nl-NL" sz="1800" dirty="0" smtClean="0"/>
              <a:t>(geen striptease !!) </a:t>
            </a:r>
          </a:p>
          <a:p>
            <a:endParaRPr lang="nl-NL" sz="1800" dirty="0" smtClean="0"/>
          </a:p>
          <a:p>
            <a:r>
              <a:rPr lang="nl-NL" dirty="0" smtClean="0"/>
              <a:t>Gebroken en/of beschadigde bloemen verwijderen</a:t>
            </a:r>
          </a:p>
          <a:p>
            <a:endParaRPr lang="nl-NL" dirty="0" smtClean="0"/>
          </a:p>
          <a:p>
            <a:r>
              <a:rPr lang="nl-NL" dirty="0" smtClean="0"/>
              <a:t>Schuin afsnijden met scherp mes</a:t>
            </a:r>
          </a:p>
          <a:p>
            <a:endParaRPr lang="nl-NL" dirty="0" smtClean="0"/>
          </a:p>
          <a:p>
            <a:r>
              <a:rPr lang="nl-NL" dirty="0" smtClean="0"/>
              <a:t>In </a:t>
            </a:r>
            <a:r>
              <a:rPr lang="nl-NL" sz="1800" dirty="0" smtClean="0"/>
              <a:t>(lauwwarm) </a:t>
            </a:r>
            <a:r>
              <a:rPr lang="nl-NL" dirty="0" smtClean="0"/>
              <a:t>water met voeding zetten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3602" y="4270705"/>
            <a:ext cx="2889809" cy="2587295"/>
          </a:xfrm>
          <a:prstGeom prst="rect">
            <a:avLst/>
          </a:prstGeom>
        </p:spPr>
      </p:pic>
      <p:pic>
        <p:nvPicPr>
          <p:cNvPr id="1036" name="Picture 12" descr="Afbeeldingsresultaat voor roos schoon mak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507" y="0"/>
            <a:ext cx="3013493" cy="362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19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141288"/>
            <a:ext cx="6248400" cy="1039812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Speciale behandelingen</a:t>
            </a:r>
            <a:endParaRPr lang="en-US" altLang="nl-NL" dirty="0" smtClean="0"/>
          </a:p>
        </p:txBody>
      </p:sp>
      <p:sp>
        <p:nvSpPr>
          <p:cNvPr id="4608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1"/>
            <a:ext cx="10972800" cy="505777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nl-NL" sz="2800" dirty="0"/>
              <a:t>Houtachtige stelen = heesters </a:t>
            </a:r>
            <a:r>
              <a:rPr lang="nl-NL" altLang="nl-NL" sz="2800" dirty="0">
                <a:sym typeface="Wingdings" panose="05000000000000000000" pitchFamily="2" charset="2"/>
              </a:rPr>
              <a:t> veel warm water, speciale voeding </a:t>
            </a:r>
            <a:r>
              <a:rPr lang="nl-NL" altLang="nl-NL" sz="2800" dirty="0" smtClean="0">
                <a:sym typeface="Wingdings" panose="05000000000000000000" pitchFamily="2" charset="2"/>
              </a:rPr>
              <a:t>i.v.m. </a:t>
            </a:r>
            <a:r>
              <a:rPr lang="nl-NL" altLang="nl-NL" sz="2800" dirty="0">
                <a:sym typeface="Wingdings" panose="05000000000000000000" pitchFamily="2" charset="2"/>
              </a:rPr>
              <a:t>verstopping</a:t>
            </a:r>
            <a:endParaRPr lang="nl-NL" altLang="nl-NL" sz="2800" dirty="0"/>
          </a:p>
          <a:p>
            <a:pPr eaLnBrk="1" hangingPunct="1">
              <a:lnSpc>
                <a:spcPct val="90000"/>
              </a:lnSpc>
            </a:pPr>
            <a:r>
              <a:rPr lang="nl-NL" altLang="nl-NL" sz="2800" dirty="0"/>
              <a:t>Behaarde stelen </a:t>
            </a:r>
            <a:r>
              <a:rPr lang="nl-NL" altLang="nl-NL" sz="2800" dirty="0">
                <a:sym typeface="Wingdings" panose="05000000000000000000" pitchFamily="2" charset="2"/>
              </a:rPr>
              <a:t> kleine laag water </a:t>
            </a:r>
            <a:r>
              <a:rPr lang="nl-NL" altLang="nl-NL" sz="2800" dirty="0" smtClean="0">
                <a:sym typeface="Wingdings" panose="05000000000000000000" pitchFamily="2" charset="2"/>
              </a:rPr>
              <a:t>i.v.m. </a:t>
            </a:r>
            <a:r>
              <a:rPr lang="nl-NL" altLang="nl-NL" sz="2800" dirty="0">
                <a:sym typeface="Wingdings" panose="05000000000000000000" pitchFamily="2" charset="2"/>
              </a:rPr>
              <a:t>rotting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800" dirty="0" smtClean="0">
                <a:sym typeface="Wingdings" panose="05000000000000000000" pitchFamily="2" charset="2"/>
              </a:rPr>
              <a:t>Bolbloemen </a:t>
            </a:r>
            <a:r>
              <a:rPr lang="nl-NL" altLang="nl-NL" sz="2800" dirty="0">
                <a:sym typeface="Wingdings" panose="05000000000000000000" pitchFamily="2" charset="2"/>
              </a:rPr>
              <a:t> kleine laag water </a:t>
            </a:r>
            <a:r>
              <a:rPr lang="nl-NL" altLang="nl-NL" sz="2800" dirty="0" smtClean="0">
                <a:sym typeface="Wingdings" panose="05000000000000000000" pitchFamily="2" charset="2"/>
              </a:rPr>
              <a:t>i.v.m. </a:t>
            </a:r>
            <a:r>
              <a:rPr lang="nl-NL" altLang="nl-NL" sz="2800" dirty="0">
                <a:sym typeface="Wingdings" panose="05000000000000000000" pitchFamily="2" charset="2"/>
              </a:rPr>
              <a:t>groeien </a:t>
            </a:r>
            <a:r>
              <a:rPr lang="nl-NL" altLang="nl-NL" sz="2000" dirty="0">
                <a:sym typeface="Wingdings" panose="05000000000000000000" pitchFamily="2" charset="2"/>
              </a:rPr>
              <a:t>(niveau wel in de gaten houden)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800" dirty="0">
                <a:sym typeface="Wingdings" panose="05000000000000000000" pitchFamily="2" charset="2"/>
              </a:rPr>
              <a:t>Mimosa in knop  Plastic zak om de </a:t>
            </a:r>
            <a:r>
              <a:rPr lang="nl-NL" altLang="nl-NL" sz="2800" dirty="0" smtClean="0">
                <a:sym typeface="Wingdings" panose="05000000000000000000" pitchFamily="2" charset="2"/>
              </a:rPr>
              <a:t>bloemen, 6-8 uur op warm water zetten</a:t>
            </a:r>
            <a:endParaRPr lang="nl-NL" altLang="nl-NL" sz="2800" dirty="0"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nl-NL" altLang="nl-NL" sz="2800" dirty="0" err="1">
                <a:sym typeface="Wingdings" panose="05000000000000000000" pitchFamily="2" charset="2"/>
              </a:rPr>
              <a:t>Narcisgiftig</a:t>
            </a:r>
            <a:r>
              <a:rPr lang="nl-NL" altLang="nl-NL" sz="2800" dirty="0">
                <a:sym typeface="Wingdings" panose="05000000000000000000" pitchFamily="2" charset="2"/>
              </a:rPr>
              <a:t> sap dus niet bij andere bloemen plaatsen (trucje: de stengel op de juiste lengte afsnijden en minimaal een uur in laten drogen)</a:t>
            </a:r>
          </a:p>
          <a:p>
            <a:pPr eaLnBrk="1" hangingPunct="1">
              <a:lnSpc>
                <a:spcPct val="90000"/>
              </a:lnSpc>
            </a:pPr>
            <a:endParaRPr lang="en-US" altLang="nl-NL" sz="2800" dirty="0"/>
          </a:p>
        </p:txBody>
      </p:sp>
    </p:spTree>
    <p:extLst>
      <p:ext uri="{BB962C8B-B14F-4D97-AF65-F5344CB8AC3E}">
        <p14:creationId xmlns:p14="http://schemas.microsoft.com/office/powerpoint/2010/main" val="1367088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003151437_370ad32e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300" y="0"/>
            <a:ext cx="35687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9725" y="93663"/>
            <a:ext cx="3657600" cy="1116012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Let op:</a:t>
            </a:r>
            <a:endParaRPr lang="en-US" altLang="nl-NL" dirty="0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1"/>
            <a:ext cx="11106150" cy="485774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nl-NL" sz="2800" dirty="0"/>
              <a:t>Geurende of ruiende bloemen nooit in een </a:t>
            </a:r>
            <a:endParaRPr lang="nl-NL" altLang="nl-NL" sz="28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nl-NL" altLang="nl-NL" sz="2800" dirty="0"/>
              <a:t>	</a:t>
            </a:r>
            <a:r>
              <a:rPr lang="nl-NL" altLang="nl-NL" sz="2800" dirty="0" smtClean="0"/>
              <a:t>tafelschikking </a:t>
            </a:r>
            <a:r>
              <a:rPr lang="nl-NL" altLang="nl-NL" sz="2800" dirty="0" smtClean="0">
                <a:sym typeface="Wingdings" panose="05000000000000000000" pitchFamily="2" charset="2"/>
              </a:rPr>
              <a:t> </a:t>
            </a:r>
            <a:r>
              <a:rPr lang="nl-NL" altLang="nl-NL" sz="2800" dirty="0" err="1" smtClean="0">
                <a:sym typeface="Wingdings" panose="05000000000000000000" pitchFamily="2" charset="2"/>
              </a:rPr>
              <a:t>Allium</a:t>
            </a:r>
            <a:r>
              <a:rPr lang="nl-NL" altLang="nl-NL" sz="2800" dirty="0">
                <a:sym typeface="Wingdings" panose="05000000000000000000" pitchFamily="2" charset="2"/>
              </a:rPr>
              <a:t>, </a:t>
            </a:r>
            <a:r>
              <a:rPr lang="nl-NL" altLang="nl-NL" sz="2800" dirty="0" err="1">
                <a:sym typeface="Wingdings" panose="05000000000000000000" pitchFamily="2" charset="2"/>
              </a:rPr>
              <a:t>Anethum</a:t>
            </a:r>
            <a:r>
              <a:rPr lang="nl-NL" altLang="nl-NL" sz="2800" dirty="0">
                <a:sym typeface="Wingdings" panose="05000000000000000000" pitchFamily="2" charset="2"/>
              </a:rPr>
              <a:t> enz.</a:t>
            </a:r>
            <a:endParaRPr lang="nl-NL" altLang="nl-NL" sz="2800" dirty="0"/>
          </a:p>
          <a:p>
            <a:pPr eaLnBrk="1" hangingPunct="1">
              <a:lnSpc>
                <a:spcPct val="90000"/>
              </a:lnSpc>
            </a:pPr>
            <a:r>
              <a:rPr lang="nl-NL" altLang="nl-NL" sz="2800" dirty="0"/>
              <a:t>Stuifmeel kan flinke vlekken </a:t>
            </a:r>
            <a:r>
              <a:rPr lang="nl-NL" altLang="nl-NL" sz="2800" dirty="0" smtClean="0"/>
              <a:t>geven </a:t>
            </a:r>
            <a:r>
              <a:rPr lang="nl-NL" altLang="nl-NL" sz="2800" dirty="0" smtClean="0">
                <a:sym typeface="Wingdings" panose="05000000000000000000" pitchFamily="2" charset="2"/>
              </a:rPr>
              <a:t> </a:t>
            </a:r>
            <a:r>
              <a:rPr lang="nl-NL" altLang="nl-NL" sz="2800" dirty="0" err="1" smtClean="0">
                <a:sym typeface="Wingdings" panose="05000000000000000000" pitchFamily="2" charset="2"/>
              </a:rPr>
              <a:t>Lilium</a:t>
            </a:r>
            <a:endParaRPr lang="nl-NL" altLang="nl-NL" sz="2800" dirty="0"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nl-NL" altLang="nl-NL" sz="2800" dirty="0" err="1">
                <a:sym typeface="Wingdings" panose="05000000000000000000" pitchFamily="2" charset="2"/>
              </a:rPr>
              <a:t>Clear</a:t>
            </a:r>
            <a:r>
              <a:rPr lang="nl-NL" altLang="nl-NL" sz="2800" dirty="0">
                <a:sym typeface="Wingdings" panose="05000000000000000000" pitchFamily="2" charset="2"/>
              </a:rPr>
              <a:t> life nooit op </a:t>
            </a:r>
            <a:r>
              <a:rPr lang="nl-NL" altLang="nl-NL" sz="2800" dirty="0" smtClean="0">
                <a:sym typeface="Wingdings" panose="05000000000000000000" pitchFamily="2" charset="2"/>
              </a:rPr>
              <a:t>donkere (rode) </a:t>
            </a:r>
            <a:r>
              <a:rPr lang="nl-NL" altLang="nl-NL" sz="2800" dirty="0">
                <a:sym typeface="Wingdings" panose="05000000000000000000" pitchFamily="2" charset="2"/>
              </a:rPr>
              <a:t>bloemen </a:t>
            </a:r>
            <a:r>
              <a:rPr lang="nl-NL" altLang="nl-NL" sz="2800" dirty="0" smtClean="0">
                <a:sym typeface="Wingdings" panose="05000000000000000000" pitchFamily="2" charset="2"/>
              </a:rPr>
              <a:t> kans </a:t>
            </a:r>
            <a:r>
              <a:rPr lang="nl-NL" altLang="nl-NL" sz="2800" dirty="0">
                <a:sym typeface="Wingdings" panose="05000000000000000000" pitchFamily="2" charset="2"/>
              </a:rPr>
              <a:t>op verkleuring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800" dirty="0">
                <a:sym typeface="Wingdings" panose="05000000000000000000" pitchFamily="2" charset="2"/>
              </a:rPr>
              <a:t>Tropische bloemen nooit in de koelcel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800" dirty="0">
                <a:sym typeface="Wingdings" panose="05000000000000000000" pitchFamily="2" charset="2"/>
              </a:rPr>
              <a:t>Waterniveau  op peil houden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800" dirty="0">
                <a:sym typeface="Wingdings" panose="05000000000000000000" pitchFamily="2" charset="2"/>
              </a:rPr>
              <a:t>Smet  niet te dicht op elkaar plaatsen 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800" dirty="0"/>
              <a:t>Overgang (</a:t>
            </a:r>
            <a:r>
              <a:rPr lang="nl-NL" altLang="nl-NL" sz="2800" dirty="0" smtClean="0"/>
              <a:t>vries)kou </a:t>
            </a:r>
            <a:r>
              <a:rPr lang="nl-NL" altLang="nl-NL" sz="2800" dirty="0"/>
              <a:t>naar warme huiskamer zo </a:t>
            </a:r>
            <a:r>
              <a:rPr lang="nl-NL" altLang="nl-NL" sz="2800" dirty="0" smtClean="0"/>
              <a:t>geleidelijk </a:t>
            </a:r>
            <a:r>
              <a:rPr lang="nl-NL" altLang="nl-NL" sz="2800" dirty="0"/>
              <a:t>mogelijk </a:t>
            </a:r>
            <a:r>
              <a:rPr lang="nl-NL" altLang="nl-NL" sz="2800" dirty="0" smtClean="0">
                <a:sym typeface="Wingdings" panose="05000000000000000000" pitchFamily="2" charset="2"/>
              </a:rPr>
              <a:t> bij </a:t>
            </a:r>
            <a:r>
              <a:rPr lang="nl-NL" altLang="nl-NL" sz="2800" dirty="0">
                <a:sym typeface="Wingdings" panose="05000000000000000000" pitchFamily="2" charset="2"/>
              </a:rPr>
              <a:t>vorst </a:t>
            </a:r>
            <a:r>
              <a:rPr lang="nl-NL" altLang="nl-NL" sz="2800" dirty="0" smtClean="0">
                <a:sym typeface="Wingdings" panose="05000000000000000000" pitchFamily="2" charset="2"/>
              </a:rPr>
              <a:t>extra in papier verpakken </a:t>
            </a:r>
            <a:r>
              <a:rPr lang="nl-NL" altLang="nl-NL" sz="2000" dirty="0" smtClean="0">
                <a:sym typeface="Wingdings" panose="05000000000000000000" pitchFamily="2" charset="2"/>
              </a:rPr>
              <a:t>(overgangsruimte- even </a:t>
            </a:r>
            <a:r>
              <a:rPr lang="nl-NL" altLang="nl-NL" sz="2000" dirty="0">
                <a:sym typeface="Wingdings" panose="05000000000000000000" pitchFamily="2" charset="2"/>
              </a:rPr>
              <a:t>in de garage)</a:t>
            </a:r>
            <a:endParaRPr lang="nl-NL" altLang="nl-NL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NL" altLang="nl-NL" sz="28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6380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fbeeldingsresultaat voor bloemen koelc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4518" cy="297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2915728" y="0"/>
            <a:ext cx="1069676" cy="2984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00600" y="50800"/>
            <a:ext cx="3181350" cy="1377950"/>
          </a:xfrm>
        </p:spPr>
        <p:txBody>
          <a:bodyPr/>
          <a:lstStyle/>
          <a:p>
            <a:r>
              <a:rPr lang="nl-NL" b="1" u="sng" dirty="0" smtClean="0"/>
              <a:t>Koelcel</a:t>
            </a:r>
            <a:r>
              <a:rPr lang="nl-NL" dirty="0" smtClean="0"/>
              <a:t>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93365" y="1936331"/>
            <a:ext cx="9276272" cy="4921669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nl-NL" dirty="0" smtClean="0"/>
              <a:t>Temperatuur 6-8 ‘C</a:t>
            </a:r>
          </a:p>
          <a:p>
            <a:pPr marL="514350" indent="-514350">
              <a:buAutoNum type="arabicPeriod"/>
            </a:pPr>
            <a:r>
              <a:rPr lang="nl-NL" dirty="0" smtClean="0"/>
              <a:t>Tijdsduur 1-2 dagen 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(alleen om een korte periode te overbruggen, 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u="sng" dirty="0" smtClean="0"/>
              <a:t>NOOIT</a:t>
            </a:r>
            <a:r>
              <a:rPr lang="nl-NL" dirty="0" smtClean="0"/>
              <a:t> om de houdbaarheid te verlengen)</a:t>
            </a:r>
          </a:p>
          <a:p>
            <a:pPr marL="0" indent="0">
              <a:buNone/>
            </a:pPr>
            <a:r>
              <a:rPr lang="nl-NL" dirty="0" smtClean="0"/>
              <a:t>3. </a:t>
            </a:r>
            <a:r>
              <a:rPr lang="nl-NL" dirty="0"/>
              <a:t> </a:t>
            </a:r>
            <a:r>
              <a:rPr lang="nl-NL" dirty="0" smtClean="0"/>
              <a:t> Geen tropische producten in koelcel </a:t>
            </a:r>
            <a:r>
              <a:rPr lang="nl-NL" sz="2000" dirty="0" smtClean="0"/>
              <a:t>(niet onder de 15’C) </a:t>
            </a:r>
          </a:p>
          <a:p>
            <a:pPr marL="0" indent="0">
              <a:buNone/>
            </a:pPr>
            <a:r>
              <a:rPr lang="nl-NL" sz="2000" dirty="0"/>
              <a:t>	</a:t>
            </a:r>
            <a:r>
              <a:rPr lang="nl-NL" sz="2000" dirty="0" smtClean="0"/>
              <a:t>Zoals Orchideeën, Anthurium, </a:t>
            </a:r>
            <a:r>
              <a:rPr lang="nl-NL" sz="2000" dirty="0" err="1" smtClean="0"/>
              <a:t>Eucharis</a:t>
            </a:r>
            <a:r>
              <a:rPr lang="nl-NL" sz="2000" dirty="0" smtClean="0"/>
              <a:t>, </a:t>
            </a:r>
            <a:r>
              <a:rPr lang="nl-NL" sz="2000" dirty="0" err="1" smtClean="0"/>
              <a:t>Strelitzia</a:t>
            </a:r>
            <a:r>
              <a:rPr lang="nl-NL" sz="2000" dirty="0"/>
              <a:t> </a:t>
            </a:r>
            <a:r>
              <a:rPr lang="nl-NL" sz="2000" dirty="0" err="1" smtClean="0"/>
              <a:t>ea</a:t>
            </a:r>
            <a:r>
              <a:rPr lang="nl-NL" sz="2000" dirty="0" smtClean="0"/>
              <a:t>.)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u="sng" dirty="0" smtClean="0"/>
              <a:t>Voordeel</a:t>
            </a:r>
            <a:r>
              <a:rPr lang="nl-NL" dirty="0" smtClean="0"/>
              <a:t>:  - bl</a:t>
            </a:r>
            <a:r>
              <a:rPr lang="nl-NL" dirty="0"/>
              <a:t>oemen zien er langer vers uit </a:t>
            </a:r>
            <a:r>
              <a:rPr lang="nl-NL" sz="2000" dirty="0"/>
              <a:t>(knop blijft gesloten)</a:t>
            </a:r>
          </a:p>
          <a:p>
            <a:pPr marL="0" indent="0">
              <a:buNone/>
            </a:pPr>
            <a:r>
              <a:rPr lang="nl-NL" u="sng" dirty="0" smtClean="0"/>
              <a:t>Nadeel</a:t>
            </a:r>
            <a:r>
              <a:rPr lang="nl-NL" dirty="0" smtClean="0"/>
              <a:t>:     - veroudering (rijping) van de bloem gaat </a:t>
            </a:r>
            <a:r>
              <a:rPr lang="nl-NL" u="sng" dirty="0" smtClean="0"/>
              <a:t>wel</a:t>
            </a:r>
            <a:r>
              <a:rPr lang="nl-NL" dirty="0" smtClean="0"/>
              <a:t> verder</a:t>
            </a:r>
          </a:p>
          <a:p>
            <a:pPr marL="0" indent="0">
              <a:buNone/>
            </a:pPr>
            <a:r>
              <a:rPr lang="nl-NL" dirty="0" smtClean="0"/>
              <a:t>		  </a:t>
            </a:r>
            <a:r>
              <a:rPr lang="nl-NL" sz="2000" dirty="0" smtClean="0"/>
              <a:t>(alleen een vertraging van het proces)</a:t>
            </a:r>
          </a:p>
        </p:txBody>
      </p:sp>
      <p:pic>
        <p:nvPicPr>
          <p:cNvPr id="1026" name="Picture 2" descr="Afbeeldingsresultaat voor koelcel bloem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132" y="0"/>
            <a:ext cx="2762868" cy="270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76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62" y="355567"/>
            <a:ext cx="5392011" cy="650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87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14301"/>
            <a:ext cx="10972800" cy="1143000"/>
          </a:xfrm>
        </p:spPr>
        <p:txBody>
          <a:bodyPr/>
          <a:lstStyle/>
          <a:p>
            <a:pPr eaLnBrk="1" hangingPunct="1"/>
            <a:r>
              <a:rPr lang="nl-NL" altLang="nl-NL" sz="4000" b="1" dirty="0"/>
              <a:t>Aanwijzingen voor de </a:t>
            </a:r>
            <a:r>
              <a:rPr lang="nl-NL" altLang="nl-NL" sz="4000" b="1" dirty="0" smtClean="0"/>
              <a:t>koeling</a:t>
            </a:r>
            <a:endParaRPr lang="en-US" altLang="nl-NL" sz="4000" b="1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28751"/>
            <a:ext cx="10972800" cy="5153024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nl-NL" altLang="nl-NL" sz="2800" dirty="0"/>
              <a:t>	In het algemeen mag je bloemen dus niet langer dan drie dagen koelen. Als je ze langer koelt loop je het risico dat de bloemen…</a:t>
            </a:r>
          </a:p>
          <a:p>
            <a:pPr eaLnBrk="1" hangingPunct="1"/>
            <a:r>
              <a:rPr lang="nl-NL" altLang="nl-NL" sz="2800" dirty="0"/>
              <a:t>niet meer opengaan, </a:t>
            </a:r>
          </a:p>
          <a:p>
            <a:pPr eaLnBrk="1" hangingPunct="1"/>
            <a:r>
              <a:rPr lang="nl-NL" altLang="nl-NL" sz="2800" dirty="0"/>
              <a:t>slap gaan hangen, </a:t>
            </a:r>
          </a:p>
          <a:p>
            <a:pPr eaLnBrk="1" hangingPunct="1"/>
            <a:r>
              <a:rPr lang="nl-NL" altLang="nl-NL" sz="2800" dirty="0"/>
              <a:t>ineens openklappen, </a:t>
            </a:r>
          </a:p>
          <a:p>
            <a:pPr eaLnBrk="1" hangingPunct="1"/>
            <a:r>
              <a:rPr lang="nl-NL" altLang="nl-NL" sz="2800" dirty="0"/>
              <a:t>heel snel verwelken </a:t>
            </a:r>
          </a:p>
          <a:p>
            <a:pPr eaLnBrk="1" hangingPunct="1">
              <a:buFontTx/>
              <a:buNone/>
            </a:pPr>
            <a:r>
              <a:rPr lang="nl-NL" altLang="nl-NL" sz="2800" dirty="0"/>
              <a:t>	</a:t>
            </a:r>
            <a:endParaRPr lang="nl-NL" altLang="nl-NL" sz="2800" dirty="0" smtClean="0"/>
          </a:p>
          <a:p>
            <a:pPr eaLnBrk="1" hangingPunct="1">
              <a:buFontTx/>
              <a:buNone/>
            </a:pPr>
            <a:r>
              <a:rPr lang="nl-NL" altLang="nl-NL" sz="2800" dirty="0" smtClean="0"/>
              <a:t>Dit komt door:</a:t>
            </a:r>
          </a:p>
          <a:p>
            <a:pPr eaLnBrk="1" hangingPunct="1">
              <a:buFontTx/>
              <a:buNone/>
            </a:pPr>
            <a:r>
              <a:rPr lang="nl-NL" altLang="nl-NL" sz="2800" dirty="0"/>
              <a:t>	</a:t>
            </a:r>
            <a:r>
              <a:rPr lang="nl-NL" altLang="nl-NL" sz="2800" dirty="0" smtClean="0"/>
              <a:t>… door </a:t>
            </a:r>
            <a:r>
              <a:rPr lang="nl-NL" altLang="nl-NL" sz="2800" dirty="0"/>
              <a:t>het ontstaan van schimmels- en bacteriegroei</a:t>
            </a:r>
            <a:r>
              <a:rPr lang="en-US" altLang="nl-NL" sz="2800" dirty="0"/>
              <a:t> </a:t>
            </a:r>
            <a:endParaRPr lang="en-US" altLang="nl-NL" sz="2800" dirty="0" smtClean="0"/>
          </a:p>
          <a:p>
            <a:pPr eaLnBrk="1" hangingPunct="1">
              <a:buFontTx/>
              <a:buNone/>
            </a:pPr>
            <a:r>
              <a:rPr lang="en-US" altLang="nl-NL" sz="2800" dirty="0"/>
              <a:t>	</a:t>
            </a:r>
            <a:r>
              <a:rPr lang="en-US" altLang="nl-NL" sz="2800" dirty="0" smtClean="0"/>
              <a:t>… </a:t>
            </a:r>
            <a:r>
              <a:rPr lang="en-US" altLang="nl-NL" sz="2800" dirty="0" err="1" smtClean="0"/>
              <a:t>omdat</a:t>
            </a:r>
            <a:r>
              <a:rPr lang="en-US" altLang="nl-NL" sz="2800" dirty="0" smtClean="0"/>
              <a:t> het </a:t>
            </a:r>
            <a:r>
              <a:rPr lang="en-US" altLang="nl-NL" sz="2800" dirty="0" err="1" smtClean="0"/>
              <a:t>verouderingsproces</a:t>
            </a:r>
            <a:r>
              <a:rPr lang="en-US" altLang="nl-NL" sz="2800" dirty="0" smtClean="0"/>
              <a:t> </a:t>
            </a:r>
            <a:r>
              <a:rPr lang="en-US" altLang="nl-NL" sz="2800" dirty="0" err="1" smtClean="0"/>
              <a:t>verder</a:t>
            </a:r>
            <a:r>
              <a:rPr lang="en-US" altLang="nl-NL" sz="2800" dirty="0" smtClean="0"/>
              <a:t> </a:t>
            </a:r>
            <a:r>
              <a:rPr lang="en-US" altLang="nl-NL" sz="2800" dirty="0" err="1" smtClean="0"/>
              <a:t>gegaan</a:t>
            </a:r>
            <a:r>
              <a:rPr lang="en-US" altLang="nl-NL" sz="2800" dirty="0" smtClean="0"/>
              <a:t> is</a:t>
            </a:r>
            <a:endParaRPr lang="en-US" altLang="nl-NL" sz="2800" dirty="0"/>
          </a:p>
        </p:txBody>
      </p:sp>
    </p:spTree>
    <p:extLst>
      <p:ext uri="{BB962C8B-B14F-4D97-AF65-F5344CB8AC3E}">
        <p14:creationId xmlns:p14="http://schemas.microsoft.com/office/powerpoint/2010/main" val="988427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Afbeelding 3" descr="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397" y="0"/>
            <a:ext cx="4700603" cy="3315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Afbeelding 2" descr="afbee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397" y="3543097"/>
            <a:ext cx="4700603" cy="331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tangle 6"/>
          <p:cNvSpPr>
            <a:spLocks noChangeArrowheads="1"/>
          </p:cNvSpPr>
          <p:nvPr/>
        </p:nvSpPr>
        <p:spPr bwMode="auto">
          <a:xfrm>
            <a:off x="1524001" y="12155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nl-NL" altLang="nl-NL" sz="1800">
              <a:solidFill>
                <a:srgbClr val="000000"/>
              </a:solidFill>
            </a:endParaRPr>
          </a:p>
        </p:txBody>
      </p:sp>
      <p:sp>
        <p:nvSpPr>
          <p:cNvPr id="54277" name="Rectangle 7"/>
          <p:cNvSpPr>
            <a:spLocks noChangeArrowheads="1"/>
          </p:cNvSpPr>
          <p:nvPr/>
        </p:nvSpPr>
        <p:spPr bwMode="auto">
          <a:xfrm>
            <a:off x="1524001" y="52731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nl-NL" altLang="nl-NL" sz="1800">
              <a:solidFill>
                <a:srgbClr val="000000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57575"/>
            <a:ext cx="3962400" cy="3400425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2524125" y="6467473"/>
            <a:ext cx="1438275" cy="381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386" name="Picture 2" descr="Afbeeldingsresultaat voor roosin kno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73277" cy="331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Afbeeldingsresultaat voor hangende ro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415659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664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50343" y="945731"/>
            <a:ext cx="10515600" cy="5851884"/>
          </a:xfrm>
        </p:spPr>
        <p:txBody>
          <a:bodyPr/>
          <a:lstStyle/>
          <a:p>
            <a:r>
              <a:rPr lang="nl-NL" b="1" u="sng" dirty="0" smtClean="0"/>
              <a:t>Water</a:t>
            </a:r>
            <a:r>
              <a:rPr lang="nl-NL" dirty="0" smtClean="0"/>
              <a:t> is belangrijk voor snijbloem omdat: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 smtClean="0"/>
              <a:t> De cellen </a:t>
            </a:r>
            <a:r>
              <a:rPr lang="nl-NL" dirty="0"/>
              <a:t>op </a:t>
            </a:r>
            <a:r>
              <a:rPr lang="nl-NL" dirty="0" smtClean="0"/>
              <a:t>spanning blijven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 smtClean="0"/>
              <a:t> water zorgt voor vervoer van voedingsstoffen</a:t>
            </a:r>
            <a:endParaRPr lang="nl-NL" dirty="0"/>
          </a:p>
          <a:p>
            <a:endParaRPr lang="nl-NL" dirty="0" smtClean="0"/>
          </a:p>
          <a:p>
            <a:pPr marL="457200" lvl="1" indent="0">
              <a:buNone/>
            </a:pPr>
            <a:r>
              <a:rPr lang="nl-NL" dirty="0" smtClean="0"/>
              <a:t>Let op …..</a:t>
            </a:r>
          </a:p>
          <a:p>
            <a:pPr marL="457200" lvl="1" indent="0">
              <a:buNone/>
            </a:pPr>
            <a:r>
              <a:rPr lang="nl-NL" u="sng" dirty="0" smtClean="0"/>
              <a:t>Verdamping</a:t>
            </a:r>
            <a:r>
              <a:rPr lang="nl-NL" dirty="0" smtClean="0"/>
              <a:t> moet je zo veel mogelijk beperken en </a:t>
            </a:r>
            <a:r>
              <a:rPr lang="nl-NL" u="sng" dirty="0" smtClean="0"/>
              <a:t>uitdrogen</a:t>
            </a:r>
            <a:r>
              <a:rPr lang="nl-NL" dirty="0" smtClean="0"/>
              <a:t> voorkomen !!</a:t>
            </a:r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b="1" u="sng" dirty="0" smtClean="0"/>
              <a:t>Voeding</a:t>
            </a:r>
            <a:r>
              <a:rPr lang="nl-NL" dirty="0" smtClean="0"/>
              <a:t> zorgt ervoor dat de bloem zich maximaal kan ontwikkelen.</a:t>
            </a:r>
            <a:endParaRPr lang="nl-NL" dirty="0"/>
          </a:p>
        </p:txBody>
      </p:sp>
      <p:sp>
        <p:nvSpPr>
          <p:cNvPr id="4" name="Gekromde PIJL-RECHTS 3"/>
          <p:cNvSpPr/>
          <p:nvPr/>
        </p:nvSpPr>
        <p:spPr>
          <a:xfrm>
            <a:off x="311989" y="2068978"/>
            <a:ext cx="740435" cy="113006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3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8585" y="2081782"/>
            <a:ext cx="10515600" cy="1325563"/>
          </a:xfrm>
        </p:spPr>
        <p:txBody>
          <a:bodyPr/>
          <a:lstStyle/>
          <a:p>
            <a:r>
              <a:rPr lang="nl-NL" dirty="0" smtClean="0"/>
              <a:t>Bloemen verzorgen niet alleen door de bloemist of de consument ……..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5094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Afbeeldingsresultaat voor bloemenwink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6" y="4359861"/>
            <a:ext cx="3840689" cy="288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kassenbou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445" y="1"/>
            <a:ext cx="5936766" cy="208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3966" y="389101"/>
            <a:ext cx="5181600" cy="646069"/>
          </a:xfrm>
        </p:spPr>
        <p:txBody>
          <a:bodyPr/>
          <a:lstStyle/>
          <a:p>
            <a:pPr marL="0" lvl="0" indent="0" algn="ctr">
              <a:buNone/>
            </a:pPr>
            <a:r>
              <a:rPr lang="nl-NL" u="sng" dirty="0">
                <a:solidFill>
                  <a:prstClr val="black"/>
                </a:solidFill>
              </a:rPr>
              <a:t>Van kweker tot consument</a:t>
            </a:r>
            <a:r>
              <a:rPr lang="nl-NL" u="sng" dirty="0" smtClean="0">
                <a:solidFill>
                  <a:prstClr val="black"/>
                </a:solidFill>
              </a:rPr>
              <a:t>:</a:t>
            </a:r>
            <a:endParaRPr lang="nl-NL" u="sng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>
          <a:xfrm>
            <a:off x="4787714" y="1312128"/>
            <a:ext cx="6474125" cy="5097299"/>
          </a:xfrm>
        </p:spPr>
        <p:txBody>
          <a:bodyPr/>
          <a:lstStyle/>
          <a:p>
            <a:pPr marL="0" lvl="0" indent="0">
              <a:buNone/>
            </a:pPr>
            <a:r>
              <a:rPr lang="nl-NL" dirty="0">
                <a:solidFill>
                  <a:prstClr val="black"/>
                </a:solidFill>
              </a:rPr>
              <a:t>Kweker</a:t>
            </a:r>
          </a:p>
          <a:p>
            <a:pPr marL="0" lvl="0" indent="0">
              <a:buNone/>
            </a:pPr>
            <a:endParaRPr lang="nl-NL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nl-NL" dirty="0">
                <a:solidFill>
                  <a:prstClr val="black"/>
                </a:solidFill>
              </a:rPr>
              <a:t>Veiling </a:t>
            </a:r>
            <a:r>
              <a:rPr lang="nl-NL" dirty="0" smtClean="0">
                <a:solidFill>
                  <a:prstClr val="black"/>
                </a:solidFill>
              </a:rPr>
              <a:t>  </a:t>
            </a:r>
            <a:r>
              <a:rPr lang="nl-NL" sz="1400" dirty="0" smtClean="0">
                <a:solidFill>
                  <a:prstClr val="black"/>
                </a:solidFill>
              </a:rPr>
              <a:t>(</a:t>
            </a:r>
            <a:r>
              <a:rPr lang="nl-NL" sz="1400" dirty="0" smtClean="0">
                <a:solidFill>
                  <a:schemeClr val="accent1"/>
                </a:solidFill>
              </a:rPr>
              <a:t>bemiddelingsbureau</a:t>
            </a:r>
            <a:r>
              <a:rPr lang="nl-NL" sz="1400" dirty="0" smtClean="0">
                <a:solidFill>
                  <a:prstClr val="black"/>
                </a:solidFill>
              </a:rPr>
              <a:t>)</a:t>
            </a:r>
            <a:endParaRPr lang="nl-NL" sz="14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nl-NL" dirty="0">
                <a:solidFill>
                  <a:prstClr val="black"/>
                </a:solidFill>
              </a:rPr>
              <a:t>			* </a:t>
            </a:r>
            <a:r>
              <a:rPr lang="nl-NL" dirty="0">
                <a:solidFill>
                  <a:schemeClr val="accent1"/>
                </a:solidFill>
              </a:rPr>
              <a:t>Cash &amp; Carry</a:t>
            </a:r>
          </a:p>
          <a:p>
            <a:pPr marL="0" lvl="0" indent="0">
              <a:buNone/>
            </a:pPr>
            <a:r>
              <a:rPr lang="nl-NL" dirty="0">
                <a:solidFill>
                  <a:prstClr val="black"/>
                </a:solidFill>
              </a:rPr>
              <a:t>Groothandel 	* </a:t>
            </a:r>
            <a:r>
              <a:rPr lang="nl-NL" dirty="0">
                <a:solidFill>
                  <a:schemeClr val="accent1"/>
                </a:solidFill>
              </a:rPr>
              <a:t>Commissionair</a:t>
            </a:r>
          </a:p>
          <a:p>
            <a:pPr marL="0" lvl="0" indent="0">
              <a:buNone/>
            </a:pPr>
            <a:r>
              <a:rPr lang="nl-NL" dirty="0">
                <a:solidFill>
                  <a:prstClr val="black"/>
                </a:solidFill>
              </a:rPr>
              <a:t>			* </a:t>
            </a:r>
            <a:r>
              <a:rPr lang="nl-NL" dirty="0">
                <a:solidFill>
                  <a:schemeClr val="accent1"/>
                </a:solidFill>
              </a:rPr>
              <a:t>Grossier (Lijnrijder</a:t>
            </a:r>
            <a:r>
              <a:rPr lang="nl-NL" dirty="0" smtClean="0">
                <a:solidFill>
                  <a:schemeClr val="accent1"/>
                </a:solidFill>
              </a:rPr>
              <a:t>)</a:t>
            </a:r>
          </a:p>
          <a:p>
            <a:pPr marL="0" lvl="0" indent="0">
              <a:buNone/>
            </a:pPr>
            <a:r>
              <a:rPr lang="nl-NL" dirty="0" smtClean="0">
                <a:solidFill>
                  <a:prstClr val="black"/>
                </a:solidFill>
              </a:rPr>
              <a:t>Detailhandel</a:t>
            </a:r>
          </a:p>
          <a:p>
            <a:pPr marL="0" lvl="0" indent="0">
              <a:buNone/>
            </a:pPr>
            <a:endParaRPr lang="nl-NL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nl-NL" dirty="0" smtClean="0">
                <a:solidFill>
                  <a:prstClr val="black"/>
                </a:solidFill>
              </a:rPr>
              <a:t>Consument</a:t>
            </a:r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PIJL-OMLAAG 6"/>
          <p:cNvSpPr/>
          <p:nvPr/>
        </p:nvSpPr>
        <p:spPr>
          <a:xfrm>
            <a:off x="5303309" y="1770759"/>
            <a:ext cx="362310" cy="504871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PIJL-OMLAAG 7"/>
          <p:cNvSpPr/>
          <p:nvPr/>
        </p:nvSpPr>
        <p:spPr>
          <a:xfrm>
            <a:off x="5355566" y="2856462"/>
            <a:ext cx="362310" cy="511672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-OMLAAG 8"/>
          <p:cNvSpPr/>
          <p:nvPr/>
        </p:nvSpPr>
        <p:spPr>
          <a:xfrm>
            <a:off x="5355566" y="3848294"/>
            <a:ext cx="362310" cy="511567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PIJL-OMLAAG 9"/>
          <p:cNvSpPr/>
          <p:nvPr/>
        </p:nvSpPr>
        <p:spPr>
          <a:xfrm>
            <a:off x="5355566" y="4947796"/>
            <a:ext cx="362310" cy="481867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2" name="Rechte verbindingslijn met pijl 11"/>
          <p:cNvCxnSpPr/>
          <p:nvPr/>
        </p:nvCxnSpPr>
        <p:spPr>
          <a:xfrm flipV="1">
            <a:off x="6828014" y="3067257"/>
            <a:ext cx="814990" cy="457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echte verbindingslijn met pijl 12"/>
          <p:cNvCxnSpPr/>
          <p:nvPr/>
        </p:nvCxnSpPr>
        <p:spPr>
          <a:xfrm>
            <a:off x="6820264" y="3655550"/>
            <a:ext cx="752656" cy="321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Rechte verbindingslijn met pijl 26"/>
          <p:cNvCxnSpPr/>
          <p:nvPr/>
        </p:nvCxnSpPr>
        <p:spPr>
          <a:xfrm flipV="1">
            <a:off x="6820264" y="3543626"/>
            <a:ext cx="752656" cy="35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914" y="1"/>
            <a:ext cx="2782086" cy="2087592"/>
          </a:xfrm>
          <a:prstGeom prst="rect">
            <a:avLst/>
          </a:prstGeom>
        </p:spPr>
      </p:pic>
      <p:pic>
        <p:nvPicPr>
          <p:cNvPr id="1028" name="Picture 4" descr="Afbeeldingsresultaat voor veiling bloem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6" y="1044709"/>
            <a:ext cx="3809308" cy="214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sresultaat voor bloemen cash &amp; car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6" y="3368134"/>
            <a:ext cx="3809308" cy="170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fbeeldingsresultaat voor lijnrijder bloem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140" y="4359861"/>
            <a:ext cx="3720860" cy="247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/>
          <p:cNvSpPr/>
          <p:nvPr/>
        </p:nvSpPr>
        <p:spPr>
          <a:xfrm>
            <a:off x="116816" y="4947796"/>
            <a:ext cx="3840689" cy="163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422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4" name="Picture 22" descr="Afbeeldingsresultaat voor rozenstrui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154" y="-1"/>
            <a:ext cx="4284998" cy="428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fbeeldingsresultaat voor bloemen kweken uit za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892" y="0"/>
            <a:ext cx="4528568" cy="215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/>
          <p:cNvSpPr/>
          <p:nvPr/>
        </p:nvSpPr>
        <p:spPr>
          <a:xfrm>
            <a:off x="2079362" y="2311186"/>
            <a:ext cx="6525885" cy="197381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inhoud 4"/>
          <p:cNvSpPr>
            <a:spLocks noGrp="1"/>
          </p:cNvSpPr>
          <p:nvPr>
            <p:ph sz="half" idx="1"/>
          </p:nvPr>
        </p:nvSpPr>
        <p:spPr>
          <a:xfrm>
            <a:off x="645637" y="2629661"/>
            <a:ext cx="2635810" cy="19266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l-NL" sz="20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nl-NL" b="0" i="0" u="sng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Kweker</a:t>
            </a:r>
            <a:r>
              <a:rPr lang="nl-NL" sz="20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endParaRPr lang="nl-NL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nl-NL" sz="2000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nl-NL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nl-NL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nl-NL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nl-NL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nl-NL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nl-NL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nl-NL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nl-NL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nl-NL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nl-NL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nl-NL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nl-NL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nl-NL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2111711" y="2484198"/>
            <a:ext cx="5749506" cy="169077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nl-NL" sz="2000" dirty="0" smtClean="0"/>
              <a:t>Iemand die bloemen, planten, groente en/of fruit telen / kweken voor de verkoop.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000" dirty="0" smtClean="0"/>
              <a:t>Het telen / kweken gebeurt in de kas of volle grond.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000" dirty="0" smtClean="0"/>
              <a:t>Planten/bloemen vanuit zaad, kleine planten of vaste planten en struiken</a:t>
            </a:r>
            <a:r>
              <a:rPr lang="nl-NL" sz="2000" dirty="0"/>
              <a:t>.</a:t>
            </a:r>
          </a:p>
        </p:txBody>
      </p:sp>
      <p:pic>
        <p:nvPicPr>
          <p:cNvPr id="3074" name="Picture 2" descr="Afbeeldingsresultaat voor kweker snijbloem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788" y="4466285"/>
            <a:ext cx="3565044" cy="238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Afbeeldingsresultaat voor bloemen kweken uit za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42" y="4762"/>
            <a:ext cx="28575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Afbeeldingsresultaat voor bloemen kweken uit za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39" y="0"/>
            <a:ext cx="1515221" cy="243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sresultaat voor kweker snijbloem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862" y="4475999"/>
            <a:ext cx="4541684" cy="238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Afbeeldingsresultaat voor gerberakwek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799" y="4440043"/>
            <a:ext cx="3655201" cy="240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85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Afbeeldingsresultaat voor voorbehandelingsmiddel kwek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8165"/>
            <a:ext cx="2735187" cy="32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fbeeldingsresultaat voor bloemen bossen mach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265654" y="31353"/>
            <a:ext cx="3926346" cy="294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fbeeldingsresultaat voor chrysantendo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912" y="2346385"/>
            <a:ext cx="3586328" cy="201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7815" y="0"/>
            <a:ext cx="10515600" cy="1325563"/>
          </a:xfrm>
        </p:spPr>
        <p:txBody>
          <a:bodyPr>
            <a:normAutofit/>
          </a:bodyPr>
          <a:lstStyle/>
          <a:p>
            <a:r>
              <a:rPr lang="nl-NL" sz="2800" u="sng" dirty="0" smtClean="0">
                <a:latin typeface="+mn-lt"/>
              </a:rPr>
              <a:t>Verzorging bij kweker:</a:t>
            </a:r>
            <a:endParaRPr lang="nl-NL" sz="2800" u="sng" dirty="0"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28230" y="1214102"/>
            <a:ext cx="8448683" cy="5317047"/>
          </a:xfrm>
        </p:spPr>
        <p:txBody>
          <a:bodyPr>
            <a:normAutofit lnSpcReduction="10000"/>
          </a:bodyPr>
          <a:lstStyle/>
          <a:p>
            <a:r>
              <a:rPr lang="nl-NL" dirty="0" smtClean="0"/>
              <a:t>Snijbloemen op gelijke lengte gebost + elastiek.</a:t>
            </a:r>
            <a:r>
              <a:rPr lang="nl-NL" dirty="0"/>
              <a:t> </a:t>
            </a:r>
            <a:endParaRPr lang="nl-NL" dirty="0" smtClean="0"/>
          </a:p>
          <a:p>
            <a:pPr lvl="1"/>
            <a:r>
              <a:rPr lang="nl-NL" dirty="0" smtClean="0"/>
              <a:t>soms gaan de bossen </a:t>
            </a:r>
            <a:r>
              <a:rPr lang="nl-NL" dirty="0"/>
              <a:t>in hoezen</a:t>
            </a:r>
            <a:r>
              <a:rPr lang="nl-NL" dirty="0" smtClean="0"/>
              <a:t>.</a:t>
            </a:r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 smtClean="0"/>
              <a:t>Zo snel mogelijk in water.</a:t>
            </a:r>
          </a:p>
          <a:p>
            <a:r>
              <a:rPr lang="nl-NL" dirty="0" smtClean="0"/>
              <a:t>Bossen in veilingfust (emmers</a:t>
            </a:r>
            <a:r>
              <a:rPr lang="nl-NL" dirty="0">
                <a:solidFill>
                  <a:prstClr val="black"/>
                </a:solidFill>
              </a:rPr>
              <a:t> of dozen</a:t>
            </a:r>
            <a:r>
              <a:rPr lang="nl-NL" dirty="0" smtClean="0"/>
              <a:t>)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                   Laagje water met voorbehandelingsmiddel.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4988" y="3872626"/>
            <a:ext cx="3117011" cy="2079030"/>
          </a:xfrm>
          <a:prstGeom prst="rect">
            <a:avLst/>
          </a:prstGeom>
        </p:spPr>
      </p:pic>
      <p:pic>
        <p:nvPicPr>
          <p:cNvPr id="5128" name="Picture 8" descr="Afbeeldingsresultaat voor voorbehandelingsmiddel kwek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288" y="3454647"/>
            <a:ext cx="3278523" cy="217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58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u="sng" dirty="0" smtClean="0"/>
              <a:t>Verzorging bij kweker</a:t>
            </a:r>
            <a:r>
              <a:rPr lang="nl-NL" dirty="0" smtClean="0"/>
              <a:t>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40144" y="1365031"/>
            <a:ext cx="10048336" cy="3006005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endParaRPr lang="nl-NL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</a:rPr>
              <a:t>Snijbloem wordt afgesneden van de plant dus: geen water en voeding meer. </a:t>
            </a:r>
            <a:endParaRPr lang="nl-NL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Materiaal wordt op water + voorbehandelingsmiddel gezet.</a:t>
            </a:r>
            <a:endParaRPr lang="nl-NL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</a:rPr>
              <a:t>De bloem veroudert dan snel, tenzij ze de juiste verzorging krijgt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nl-NL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Afsnijden </a:t>
            </a: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</a:rPr>
              <a:t>van de snijbloem moet op het juiste moment </a:t>
            </a:r>
            <a:endParaRPr lang="nl-NL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nl-NL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					= </a:t>
            </a:r>
            <a:r>
              <a:rPr lang="nl-NL" sz="2000" b="1" u="sng" dirty="0">
                <a:solidFill>
                  <a:srgbClr val="000000"/>
                </a:solidFill>
                <a:latin typeface="Arial" panose="020B0604020202020204" pitchFamily="34" charset="0"/>
              </a:rPr>
              <a:t>snijrijpheidsstadia</a:t>
            </a: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nl-NL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of oogstrijp</a:t>
            </a:r>
          </a:p>
          <a:p>
            <a:pPr marL="0" lvl="0" indent="0">
              <a:buNone/>
            </a:pPr>
            <a:endParaRPr lang="nl-NL" sz="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Te </a:t>
            </a:r>
            <a:r>
              <a:rPr lang="nl-NL" sz="1600" dirty="0">
                <a:solidFill>
                  <a:srgbClr val="000000"/>
                </a:solidFill>
                <a:latin typeface="Arial" panose="020B0604020202020204" pitchFamily="34" charset="0"/>
              </a:rPr>
              <a:t>vroeg </a:t>
            </a:r>
            <a:r>
              <a:rPr lang="nl-NL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(te rauw) </a:t>
            </a:r>
            <a:r>
              <a:rPr lang="nl-NL" sz="1600" dirty="0" smtClean="0">
                <a:solidFill>
                  <a:srgbClr val="000000"/>
                </a:solidFill>
                <a:latin typeface="Wingdings" panose="05000000000000000000" pitchFamily="2" charset="2"/>
              </a:rPr>
              <a:t> </a:t>
            </a:r>
            <a:r>
              <a:rPr lang="nl-NL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de </a:t>
            </a:r>
            <a:r>
              <a:rPr lang="nl-NL" sz="1600" dirty="0">
                <a:solidFill>
                  <a:srgbClr val="000000"/>
                </a:solidFill>
                <a:latin typeface="Arial" panose="020B0604020202020204" pitchFamily="34" charset="0"/>
              </a:rPr>
              <a:t>bloem komt niet </a:t>
            </a:r>
            <a:r>
              <a:rPr lang="nl-NL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open </a:t>
            </a:r>
            <a:r>
              <a:rPr lang="nl-NL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(slap hangen)  </a:t>
            </a:r>
            <a:r>
              <a:rPr lang="nl-NL" sz="1200" b="1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nl-NL" sz="1800" u="sng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Bent-</a:t>
            </a:r>
            <a:r>
              <a:rPr lang="nl-NL" sz="1800" u="sng" dirty="0" err="1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neck</a:t>
            </a:r>
            <a:r>
              <a:rPr lang="nl-NL" sz="1800" u="sng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nl-NL" sz="1800" dirty="0" smtClean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bij rozen</a:t>
            </a:r>
            <a:endParaRPr lang="nl-NL" sz="1800" u="sng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Te </a:t>
            </a:r>
            <a:r>
              <a:rPr lang="nl-NL" sz="1600" dirty="0">
                <a:solidFill>
                  <a:srgbClr val="000000"/>
                </a:solidFill>
                <a:latin typeface="Arial" panose="020B0604020202020204" pitchFamily="34" charset="0"/>
              </a:rPr>
              <a:t>laat </a:t>
            </a:r>
            <a:r>
              <a:rPr lang="nl-NL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(te ver open) </a:t>
            </a:r>
            <a:r>
              <a:rPr lang="nl-NL" sz="1600" dirty="0" smtClean="0">
                <a:solidFill>
                  <a:srgbClr val="000000"/>
                </a:solidFill>
                <a:latin typeface="Wingdings" panose="05000000000000000000" pitchFamily="2" charset="2"/>
              </a:rPr>
              <a:t> </a:t>
            </a:r>
            <a:r>
              <a:rPr lang="nl-NL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de </a:t>
            </a:r>
            <a:r>
              <a:rPr lang="nl-NL" sz="1600" dirty="0">
                <a:solidFill>
                  <a:srgbClr val="000000"/>
                </a:solidFill>
                <a:latin typeface="Arial" panose="020B0604020202020204" pitchFamily="34" charset="0"/>
              </a:rPr>
              <a:t>bloem verwelkt te snel bij de consument</a:t>
            </a:r>
          </a:p>
          <a:p>
            <a:pPr marL="0" lvl="0" indent="0">
              <a:buNone/>
            </a:pPr>
            <a:endParaRPr lang="nl-NL" dirty="0">
              <a:solidFill>
                <a:prstClr val="black"/>
              </a:solidFill>
            </a:endParaRPr>
          </a:p>
        </p:txBody>
      </p:sp>
      <p:pic>
        <p:nvPicPr>
          <p:cNvPr id="1026" name="Picture 2" descr="Afbeeldingsresultaat voor oogststadium frees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02" y="5067493"/>
            <a:ext cx="2170382" cy="16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ranonkel bloem uitgebloe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873" y="4538033"/>
            <a:ext cx="22288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roos bloem op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312" y="4531071"/>
            <a:ext cx="1721487" cy="221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sresultaat voor roos uitgebloe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799" y="4531071"/>
            <a:ext cx="2321984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fbeeldingsresultaat voor tul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475" y="4925683"/>
            <a:ext cx="2463526" cy="184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Afbeeldingsresultaat voor slaphangende ro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8475" y="3007683"/>
            <a:ext cx="2619375" cy="1743075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9692113" y="2895382"/>
            <a:ext cx="355804" cy="1863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50" name="Picture 2" descr="Afbeeldingsresultaat voor snijbloemenvoedi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846" y="-248202"/>
            <a:ext cx="3237004" cy="323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20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2386638" y="2683067"/>
            <a:ext cx="6731481" cy="174314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9574" y="2683067"/>
            <a:ext cx="2681377" cy="1222135"/>
          </a:xfrm>
        </p:spPr>
        <p:txBody>
          <a:bodyPr/>
          <a:lstStyle/>
          <a:p>
            <a:pPr lvl="0">
              <a:spcBef>
                <a:spcPts val="1000"/>
              </a:spcBef>
            </a:pPr>
            <a:r>
              <a:rPr lang="nl-NL" sz="2800" u="sng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Veiling</a:t>
            </a: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:	</a:t>
            </a:r>
            <a:b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endParaRPr lang="nl-NL" dirty="0"/>
          </a:p>
        </p:txBody>
      </p:sp>
      <p:sp>
        <p:nvSpPr>
          <p:cNvPr id="5" name="Tijdelijke aanduiding voor inhoud 5"/>
          <p:cNvSpPr txBox="1">
            <a:spLocks noGrp="1"/>
          </p:cNvSpPr>
          <p:nvPr>
            <p:ph sz="half" idx="1"/>
          </p:nvPr>
        </p:nvSpPr>
        <p:spPr>
          <a:xfrm>
            <a:off x="2467870" y="2683067"/>
            <a:ext cx="5252049" cy="1918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nl-NL" sz="2000" dirty="0" smtClean="0"/>
              <a:t>Bloemen en planten worden door de kweker naar de veiling gebracht.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000" dirty="0" smtClean="0"/>
              <a:t>Waar bloemen en planten </a:t>
            </a:r>
            <a:r>
              <a:rPr lang="nl-NL" sz="2000" u="sng" dirty="0" smtClean="0"/>
              <a:t>in grote partijen </a:t>
            </a:r>
            <a:r>
              <a:rPr lang="nl-NL" sz="2000" dirty="0" smtClean="0"/>
              <a:t>gekocht kunnen worden door de groothandel en detailhandel.</a:t>
            </a:r>
          </a:p>
        </p:txBody>
      </p:sp>
      <p:pic>
        <p:nvPicPr>
          <p:cNvPr id="7" name="Picture 16" descr="Afbeeldingsresultaat voor bloemenveil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21364" cy="257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Afbeeldingsresultaat voor bloemenveil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771" y="-1"/>
            <a:ext cx="4451229" cy="333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" descr="Afbeeldingsresultaat voor bloemen keuren op veil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3481" y="4304581"/>
            <a:ext cx="3595739" cy="2696804"/>
          </a:xfrm>
          <a:prstGeom prst="rect">
            <a:avLst/>
          </a:prstGeom>
        </p:spPr>
      </p:pic>
      <p:pic>
        <p:nvPicPr>
          <p:cNvPr id="4100" name="Picture 4" descr="Afbeeldingsresultaat voor bloemenveil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097" y="4304581"/>
            <a:ext cx="4562575" cy="256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66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8321" y="0"/>
            <a:ext cx="3455574" cy="5185913"/>
          </a:xfrm>
          <a:prstGeom prst="rect">
            <a:avLst/>
          </a:prstGeom>
        </p:spPr>
      </p:pic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271731" y="462650"/>
            <a:ext cx="9941944" cy="6395349"/>
          </a:xfrm>
        </p:spPr>
        <p:txBody>
          <a:bodyPr/>
          <a:lstStyle/>
          <a:p>
            <a:pPr marL="0" indent="0">
              <a:buNone/>
            </a:pPr>
            <a:r>
              <a:rPr lang="nl-NL" u="sng" dirty="0" smtClean="0"/>
              <a:t>Verzorging op de veiling:</a:t>
            </a:r>
          </a:p>
          <a:p>
            <a:endParaRPr lang="nl-NL" dirty="0" smtClean="0"/>
          </a:p>
          <a:p>
            <a:r>
              <a:rPr lang="nl-NL" dirty="0" smtClean="0"/>
              <a:t>Vaste regels voor de aanvoer van snijbloemen en planten.</a:t>
            </a: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Vaste fusten.</a:t>
            </a:r>
          </a:p>
          <a:p>
            <a:endParaRPr lang="nl-NL" dirty="0"/>
          </a:p>
          <a:p>
            <a:r>
              <a:rPr lang="nl-NL" dirty="0" smtClean="0"/>
              <a:t>Keuring van de producten door 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keurmeesters.</a:t>
            </a:r>
          </a:p>
          <a:p>
            <a:pPr marL="0" indent="0">
              <a:buNone/>
            </a:pPr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Uitbloeiruimte voor testen van houdbaarheid van producten.</a:t>
            </a:r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6146" name="Picture 2" descr="Afbeeldingsresultaat voor keurmeester vei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51" y="3183855"/>
            <a:ext cx="4266407" cy="284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74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1889186" y="693942"/>
            <a:ext cx="5667554" cy="185706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2159987" y="5827490"/>
            <a:ext cx="5836698" cy="77879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4097547" y="3114589"/>
            <a:ext cx="5201729" cy="81224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890" y="293298"/>
            <a:ext cx="3621657" cy="6469811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nl-NL" sz="2000" u="sng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Bloemengroothandel</a:t>
            </a: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: </a:t>
            </a:r>
            <a:b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nl-NL" sz="20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nl-NL" sz="20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nl-NL" sz="20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nl-NL" sz="20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nl-NL" sz="20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nl-NL" sz="20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nl-NL" sz="20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nl-NL" sz="20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nl-NL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Detailhandel</a:t>
            </a:r>
            <a:r>
              <a:rPr lang="nl-NL" sz="2000" dirty="0" smtClean="0"/>
              <a:t>:</a:t>
            </a:r>
            <a:br>
              <a:rPr lang="nl-NL" sz="2000" dirty="0" smtClean="0"/>
            </a:br>
            <a:r>
              <a:rPr lang="nl-NL" sz="2000" dirty="0"/>
              <a:t/>
            </a:r>
            <a:br>
              <a:rPr lang="nl-NL" sz="2000" dirty="0"/>
            </a:br>
            <a:r>
              <a:rPr lang="nl-NL" sz="2000" dirty="0" smtClean="0"/>
              <a:t/>
            </a:r>
            <a:br>
              <a:rPr lang="nl-NL" sz="2000" dirty="0" smtClean="0"/>
            </a:br>
            <a:r>
              <a:rPr lang="nl-NL" sz="2000" dirty="0" smtClean="0"/>
              <a:t/>
            </a:r>
            <a:br>
              <a:rPr lang="nl-NL" sz="2000" dirty="0" smtClean="0"/>
            </a:br>
            <a:r>
              <a:rPr lang="nl-NL" sz="2000" dirty="0" smtClean="0"/>
              <a:t/>
            </a:r>
            <a:br>
              <a:rPr lang="nl-NL" sz="2000" dirty="0" smtClean="0"/>
            </a:br>
            <a:r>
              <a:rPr lang="nl-NL" sz="2000" dirty="0"/>
              <a:t/>
            </a:r>
            <a:br>
              <a:rPr lang="nl-NL" sz="2000" dirty="0"/>
            </a:br>
            <a:r>
              <a:rPr lang="nl-NL" sz="2000" dirty="0"/>
              <a:t/>
            </a:r>
            <a:br>
              <a:rPr lang="nl-NL" sz="2000" dirty="0"/>
            </a:br>
            <a:r>
              <a:rPr lang="nl-NL" sz="2000" dirty="0" smtClean="0"/>
              <a:t/>
            </a:r>
            <a:br>
              <a:rPr lang="nl-NL" sz="2000" dirty="0" smtClean="0"/>
            </a:br>
            <a:r>
              <a:rPr lang="nl-NL" sz="2000" dirty="0"/>
              <a:t/>
            </a:r>
            <a:br>
              <a:rPr lang="nl-NL" sz="2000" dirty="0"/>
            </a:br>
            <a:r>
              <a:rPr lang="nl-NL" sz="2000" dirty="0"/>
              <a:t/>
            </a:r>
            <a:br>
              <a:rPr lang="nl-NL" sz="2000" dirty="0"/>
            </a:br>
            <a:r>
              <a:rPr lang="nl-NL" sz="2000" dirty="0" smtClean="0"/>
              <a:t/>
            </a:r>
            <a:br>
              <a:rPr lang="nl-NL" sz="2000" dirty="0" smtClean="0"/>
            </a:br>
            <a:r>
              <a:rPr lang="nl-NL" sz="2000" dirty="0"/>
              <a:t/>
            </a:r>
            <a:br>
              <a:rPr lang="nl-NL" sz="2000" dirty="0"/>
            </a:br>
            <a:r>
              <a:rPr lang="nl-NL" sz="2000" u="sng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Consument</a:t>
            </a:r>
            <a:r>
              <a:rPr lang="nl-NL" sz="20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195063" y="5955500"/>
            <a:ext cx="6162855" cy="793631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prstClr val="black"/>
                </a:solidFill>
              </a:rPr>
              <a:t>Iemand die in een winkel producten </a:t>
            </a:r>
            <a:r>
              <a:rPr lang="nl-NL" sz="2000" dirty="0" smtClean="0">
                <a:solidFill>
                  <a:prstClr val="black"/>
                </a:solidFill>
              </a:rPr>
              <a:t>koopt (de klant).</a:t>
            </a:r>
            <a:endParaRPr lang="nl-NL" sz="2000" dirty="0">
              <a:solidFill>
                <a:prstClr val="black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168242" y="3328753"/>
            <a:ext cx="6300877" cy="56071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nl-NL" sz="2000" dirty="0" smtClean="0"/>
              <a:t>Winkel waar iedereen iets kan kopen.</a:t>
            </a:r>
            <a:endParaRPr lang="nl-NL" sz="2000" dirty="0"/>
          </a:p>
        </p:txBody>
      </p:sp>
      <p:pic>
        <p:nvPicPr>
          <p:cNvPr id="2050" name="Picture 2" descr="Afbeeldingsresultaat voor winkelstraat met bloemenwink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85" y="3261214"/>
            <a:ext cx="3296957" cy="238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131" y="4038826"/>
            <a:ext cx="4229819" cy="2819174"/>
          </a:xfrm>
          <a:prstGeom prst="rect">
            <a:avLst/>
          </a:prstGeom>
        </p:spPr>
      </p:pic>
      <p:sp>
        <p:nvSpPr>
          <p:cNvPr id="9" name="Tijdelijke aanduiding voor inhoud 5"/>
          <p:cNvSpPr txBox="1">
            <a:spLocks/>
          </p:cNvSpPr>
          <p:nvPr/>
        </p:nvSpPr>
        <p:spPr>
          <a:xfrm>
            <a:off x="1990695" y="773290"/>
            <a:ext cx="5721319" cy="1594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nl-NL" sz="2000" dirty="0"/>
              <a:t>Waar bloemen </a:t>
            </a:r>
            <a:r>
              <a:rPr lang="nl-NL" sz="2000" dirty="0" smtClean="0"/>
              <a:t>gekocht </a:t>
            </a:r>
            <a:r>
              <a:rPr lang="nl-NL" sz="2000" dirty="0"/>
              <a:t>kunnen </a:t>
            </a:r>
            <a:r>
              <a:rPr lang="nl-NL" sz="2000" dirty="0" smtClean="0"/>
              <a:t>worden </a:t>
            </a:r>
            <a:r>
              <a:rPr lang="nl-NL" sz="2000" u="sng" dirty="0" smtClean="0"/>
              <a:t>door de detailhandel.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000" dirty="0" smtClean="0"/>
              <a:t>Bij cash &amp; </a:t>
            </a:r>
            <a:r>
              <a:rPr lang="nl-NL" sz="2000" dirty="0" err="1" smtClean="0"/>
              <a:t>carry</a:t>
            </a:r>
            <a:r>
              <a:rPr lang="nl-NL" sz="2000" dirty="0" smtClean="0"/>
              <a:t>: producten in fusten op water.</a:t>
            </a:r>
          </a:p>
          <a:p>
            <a:pPr marL="0" indent="0">
              <a:buNone/>
            </a:pPr>
            <a:r>
              <a:rPr lang="nl-NL" sz="2000" dirty="0"/>
              <a:t> </a:t>
            </a:r>
            <a:r>
              <a:rPr lang="nl-NL" sz="2000" dirty="0" smtClean="0"/>
              <a:t>   Bij grossier; vaak liggend (droog) in vrachtwagen.</a:t>
            </a:r>
            <a:endParaRPr lang="nl-NL" sz="2000" dirty="0"/>
          </a:p>
          <a:p>
            <a:pPr>
              <a:buFont typeface="Wingdings" panose="05000000000000000000" pitchFamily="2" charset="2"/>
              <a:buChar char="ü"/>
            </a:pPr>
            <a:endParaRPr lang="nl-NL" sz="2000" dirty="0" smtClean="0"/>
          </a:p>
        </p:txBody>
      </p:sp>
      <p:pic>
        <p:nvPicPr>
          <p:cNvPr id="2052" name="Picture 4" descr="Afbeeldingsresultaat voor bloemengroothand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658" y="45910"/>
            <a:ext cx="4731342" cy="272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11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hlinkClick r:id="rId2"/>
              </a:rPr>
              <a:t>https</a:t>
            </a:r>
            <a:r>
              <a:rPr lang="fr-FR" dirty="0">
                <a:hlinkClick r:id="rId2"/>
              </a:rPr>
              <a:t>://</a:t>
            </a:r>
            <a:r>
              <a:rPr lang="fr-FR" dirty="0" smtClean="0">
                <a:hlinkClick r:id="rId2"/>
              </a:rPr>
              <a:t>www.youtube.com/watch?v=VBJAiX9mnu4</a:t>
            </a:r>
            <a:endParaRPr lang="fr-FR" dirty="0" smtClean="0"/>
          </a:p>
          <a:p>
            <a:r>
              <a:rPr lang="fr-FR" dirty="0"/>
              <a:t>C</a:t>
            </a:r>
            <a:r>
              <a:rPr lang="fr-FR" dirty="0" smtClean="0"/>
              <a:t>oulisses </a:t>
            </a:r>
            <a:r>
              <a:rPr lang="fr-FR" dirty="0"/>
              <a:t>du million de fleurs du défilé Dior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4362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VBJAiX9mnu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365125"/>
            <a:ext cx="10934740" cy="615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89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782" y="5080195"/>
            <a:ext cx="2676525" cy="1714500"/>
          </a:xfrm>
          <a:prstGeom prst="rect">
            <a:avLst/>
          </a:prstGeom>
        </p:spPr>
      </p:pic>
      <p:pic>
        <p:nvPicPr>
          <p:cNvPr id="2050" name="Picture 2" descr="Afbeeldingsresultaat voor anj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569" y="1253881"/>
            <a:ext cx="2509987" cy="344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09648" y="237163"/>
            <a:ext cx="9421481" cy="5480949"/>
          </a:xfrm>
        </p:spPr>
        <p:txBody>
          <a:bodyPr>
            <a:normAutofit/>
          </a:bodyPr>
          <a:lstStyle/>
          <a:p>
            <a:r>
              <a:rPr lang="nl-NL" b="1" u="sng" dirty="0" smtClean="0"/>
              <a:t>Zo veel mogelijk water voor iedere bloem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nl-NL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 smtClean="0"/>
              <a:t>Een Anjer </a:t>
            </a:r>
            <a:r>
              <a:rPr lang="nl-NL" sz="1400" dirty="0" smtClean="0"/>
              <a:t>(</a:t>
            </a:r>
            <a:r>
              <a:rPr lang="nl-NL" sz="1400" dirty="0" err="1" smtClean="0"/>
              <a:t>Dianthus</a:t>
            </a:r>
            <a:r>
              <a:rPr lang="nl-NL" sz="1400" dirty="0" smtClean="0"/>
              <a:t>) </a:t>
            </a:r>
            <a:r>
              <a:rPr lang="nl-NL" dirty="0" smtClean="0"/>
              <a:t>verdampt meer dan </a:t>
            </a:r>
            <a:r>
              <a:rPr lang="nl-NL" dirty="0" err="1" smtClean="0"/>
              <a:t>Cymbidium</a:t>
            </a:r>
            <a:r>
              <a:rPr lang="nl-NL" dirty="0" smtClean="0"/>
              <a:t> </a:t>
            </a:r>
            <a:r>
              <a:rPr lang="nl-NL" sz="1400" dirty="0" smtClean="0"/>
              <a:t>(orchidee) </a:t>
            </a:r>
            <a:r>
              <a:rPr lang="nl-NL" dirty="0" smtClean="0"/>
              <a:t>en heeft meer water nodig.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pPr marL="0" indent="0">
              <a:buNone/>
            </a:pPr>
            <a:endParaRPr lang="nl-NL" sz="800" dirty="0" smtClean="0"/>
          </a:p>
          <a:p>
            <a:pPr marL="0" indent="0">
              <a:buNone/>
            </a:pPr>
            <a:endParaRPr lang="nl-NL" sz="800" dirty="0"/>
          </a:p>
          <a:p>
            <a:pPr marL="0" indent="0">
              <a:buNone/>
            </a:pPr>
            <a:endParaRPr lang="nl-NL" sz="800" dirty="0" smtClean="0"/>
          </a:p>
          <a:p>
            <a:pPr marL="0" indent="0">
              <a:buNone/>
            </a:pPr>
            <a:endParaRPr lang="nl-NL" sz="8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 smtClean="0"/>
              <a:t>Schuin afsnijden </a:t>
            </a:r>
            <a:r>
              <a:rPr lang="nl-NL" dirty="0"/>
              <a:t>met scherp mes </a:t>
            </a:r>
            <a:r>
              <a:rPr lang="nl-NL" dirty="0" smtClean="0"/>
              <a:t>	</a:t>
            </a:r>
            <a:r>
              <a:rPr lang="nl-NL" dirty="0" smtClean="0">
                <a:sym typeface="Wingdings" panose="05000000000000000000" pitchFamily="2" charset="2"/>
              </a:rPr>
              <a:t> verse schone snijwond</a:t>
            </a:r>
          </a:p>
          <a:p>
            <a:pPr marL="457200" lvl="1" indent="0">
              <a:buNone/>
            </a:pPr>
            <a:r>
              <a:rPr lang="nl-NL" dirty="0">
                <a:sym typeface="Wingdings" panose="05000000000000000000" pitchFamily="2" charset="2"/>
              </a:rPr>
              <a:t>	</a:t>
            </a:r>
            <a:r>
              <a:rPr lang="nl-NL" dirty="0" smtClean="0">
                <a:sym typeface="Wingdings" panose="05000000000000000000" pitchFamily="2" charset="2"/>
              </a:rPr>
              <a:t>					 gladde wond, geen rafels</a:t>
            </a:r>
          </a:p>
          <a:p>
            <a:pPr marL="457200" lvl="1" indent="0">
              <a:buNone/>
            </a:pPr>
            <a:endParaRPr lang="nl-NL" dirty="0"/>
          </a:p>
        </p:txBody>
      </p:sp>
      <p:pic>
        <p:nvPicPr>
          <p:cNvPr id="2052" name="Picture 4" descr="Afbeeldingsresultaat voor cymbid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425" y="1647578"/>
            <a:ext cx="3749705" cy="281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36" y="2668826"/>
            <a:ext cx="3064023" cy="203257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73" y="5016170"/>
            <a:ext cx="1717358" cy="1350124"/>
          </a:xfrm>
          <a:prstGeom prst="rect">
            <a:avLst/>
          </a:prstGeom>
        </p:spPr>
      </p:pic>
      <p:sp>
        <p:nvSpPr>
          <p:cNvPr id="6" name="AutoShape 6" descr="Afbeeldingsresultaat voor bloem  afsnijd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7970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Afbeeldingsresultaat voor bloemen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729304"/>
            <a:ext cx="3717987" cy="371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sresultaat voor bloemen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826"/>
            <a:ext cx="4468484" cy="211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Afbeeldingsresultaat voor bloemenm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80" y="4156503"/>
            <a:ext cx="2640709" cy="264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fbeeldingsresultaat voor bloemenm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0431" y="1848984"/>
            <a:ext cx="2445880" cy="326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fbeeldingsresultaat voor bloem  afsnijd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257" y="3088253"/>
            <a:ext cx="3769743" cy="376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fbeeldingsresultaat voor bloemenm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6814" y="4080291"/>
            <a:ext cx="2380889" cy="31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41382" y="-225656"/>
            <a:ext cx="10859221" cy="2482287"/>
          </a:xfrm>
        </p:spPr>
        <p:txBody>
          <a:bodyPr>
            <a:normAutofit/>
          </a:bodyPr>
          <a:lstStyle/>
          <a:p>
            <a:r>
              <a:rPr lang="nl-NL" sz="2400" dirty="0" smtClean="0"/>
              <a:t>Bloemen schuin afsnijden:		- Schuin; hoek van 45 graden</a:t>
            </a:r>
            <a:br>
              <a:rPr lang="nl-NL" sz="2400" dirty="0" smtClean="0"/>
            </a:br>
            <a:r>
              <a:rPr lang="nl-NL" sz="2400" dirty="0"/>
              <a:t>	</a:t>
            </a:r>
            <a:r>
              <a:rPr lang="nl-NL" sz="2400" dirty="0" smtClean="0"/>
              <a:t>				- NIET duwen met de duim, maar trekken met de 					  hele hand</a:t>
            </a:r>
            <a:br>
              <a:rPr lang="nl-NL" sz="2400" dirty="0" smtClean="0"/>
            </a:br>
            <a:r>
              <a:rPr lang="nl-NL" sz="2400" dirty="0" smtClean="0"/>
              <a:t>					- Scherp mes </a:t>
            </a:r>
            <a:r>
              <a:rPr lang="nl-NL" sz="2400" dirty="0" smtClean="0"/>
              <a:t> of scherpe snoeischaar </a:t>
            </a:r>
            <a:r>
              <a:rPr lang="nl-NL" sz="2400" dirty="0" smtClean="0"/>
              <a:t/>
            </a:r>
            <a:br>
              <a:rPr lang="nl-NL" sz="2400" dirty="0" smtClean="0"/>
            </a:br>
            <a:r>
              <a:rPr lang="nl-NL" sz="2400" dirty="0"/>
              <a:t>	</a:t>
            </a:r>
            <a:r>
              <a:rPr lang="nl-NL" sz="2400" dirty="0" smtClean="0"/>
              <a:t>				- Gladde wond, geen </a:t>
            </a:r>
            <a:r>
              <a:rPr lang="nl-NL" sz="2400" dirty="0" smtClean="0"/>
              <a:t>rafels</a:t>
            </a:r>
            <a:br>
              <a:rPr lang="nl-NL" sz="2400" dirty="0" smtClean="0"/>
            </a:br>
            <a:endParaRPr lang="nl-NL" sz="24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596" y="3988334"/>
            <a:ext cx="3166654" cy="255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64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Afbeeldingsresultaat voor chlo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656" y="2325235"/>
            <a:ext cx="1614097" cy="121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Afbeeldingsresultaat voor chlo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465" y="1846903"/>
            <a:ext cx="1362762" cy="136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0562" y="643806"/>
            <a:ext cx="10515600" cy="4351338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nl-NL" dirty="0" smtClean="0"/>
              <a:t>Goede wateropname door </a:t>
            </a:r>
            <a:r>
              <a:rPr lang="nl-NL" u="sng" dirty="0" smtClean="0"/>
              <a:t>schoon</a:t>
            </a:r>
            <a:r>
              <a:rPr lang="nl-NL" dirty="0" smtClean="0"/>
              <a:t> water en schone vaas.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nl-NL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nl-NL" u="sng" dirty="0" smtClean="0"/>
              <a:t>Bacteriën</a:t>
            </a:r>
            <a:r>
              <a:rPr lang="nl-NL" dirty="0" smtClean="0"/>
              <a:t> zorgen voor </a:t>
            </a:r>
            <a:r>
              <a:rPr lang="nl-NL" u="sng" dirty="0" smtClean="0"/>
              <a:t>verstopping</a:t>
            </a:r>
            <a:r>
              <a:rPr lang="nl-NL" dirty="0" smtClean="0"/>
              <a:t> in de bloemsteel </a:t>
            </a:r>
            <a:r>
              <a:rPr lang="nl-NL" sz="1800" dirty="0" smtClean="0"/>
              <a:t>(vaatverstopping) </a:t>
            </a:r>
            <a:r>
              <a:rPr lang="nl-NL" dirty="0" smtClean="0"/>
              <a:t>dus minder goede water opname.</a:t>
            </a:r>
          </a:p>
          <a:p>
            <a:pPr marL="457200" lvl="1" indent="0">
              <a:buNone/>
            </a:pPr>
            <a:r>
              <a:rPr lang="nl-NL" dirty="0"/>
              <a:t>	</a:t>
            </a:r>
            <a:r>
              <a:rPr lang="nl-NL" dirty="0" smtClean="0">
                <a:sym typeface="Wingdings" panose="05000000000000000000" pitchFamily="2" charset="2"/>
              </a:rPr>
              <a:t> geen blad in het water</a:t>
            </a:r>
          </a:p>
          <a:p>
            <a:pPr marL="457200" lvl="1" indent="0">
              <a:buNone/>
            </a:pPr>
            <a:r>
              <a:rPr lang="nl-NL" dirty="0">
                <a:sym typeface="Wingdings" panose="05000000000000000000" pitchFamily="2" charset="2"/>
              </a:rPr>
              <a:t>	</a:t>
            </a:r>
            <a:r>
              <a:rPr lang="nl-NL" dirty="0" smtClean="0">
                <a:sym typeface="Wingdings" panose="05000000000000000000" pitchFamily="2" charset="2"/>
              </a:rPr>
              <a:t> zo min mogelijk beschadiging bloemsteel</a:t>
            </a:r>
          </a:p>
          <a:p>
            <a:pPr marL="457200" lvl="1" indent="0">
              <a:buNone/>
            </a:pPr>
            <a:r>
              <a:rPr lang="nl-NL" dirty="0">
                <a:sym typeface="Wingdings" panose="05000000000000000000" pitchFamily="2" charset="2"/>
              </a:rPr>
              <a:t>	</a:t>
            </a:r>
            <a:r>
              <a:rPr lang="nl-NL" dirty="0" smtClean="0">
                <a:sym typeface="Wingdings" panose="05000000000000000000" pitchFamily="2" charset="2"/>
              </a:rPr>
              <a:t> bacteriegroei remmend middel </a:t>
            </a:r>
            <a:r>
              <a:rPr lang="nl-NL" sz="1800" dirty="0" smtClean="0">
                <a:sym typeface="Wingdings" panose="05000000000000000000" pitchFamily="2" charset="2"/>
              </a:rPr>
              <a:t>(in houdbaarheidsmiddel) </a:t>
            </a:r>
            <a:r>
              <a:rPr lang="nl-NL" dirty="0" smtClean="0">
                <a:sym typeface="Wingdings" panose="05000000000000000000" pitchFamily="2" charset="2"/>
              </a:rPr>
              <a:t>in water </a:t>
            </a:r>
            <a:r>
              <a:rPr lang="nl-NL" sz="1800" dirty="0" smtClean="0">
                <a:sym typeface="Wingdings" panose="05000000000000000000" pitchFamily="2" charset="2"/>
              </a:rPr>
              <a:t>(ev. drup chloor)</a:t>
            </a:r>
            <a:endParaRPr lang="nl-NL" sz="1800" dirty="0"/>
          </a:p>
          <a:p>
            <a:pPr marL="457200" lvl="1" indent="0">
              <a:buNone/>
            </a:pPr>
            <a:endParaRPr lang="nl-NL" dirty="0"/>
          </a:p>
        </p:txBody>
      </p:sp>
      <p:pic>
        <p:nvPicPr>
          <p:cNvPr id="4098" name="Picture 2" descr="Afbeeldingsresultaat voor bacteriën in w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8596"/>
            <a:ext cx="3925019" cy="293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fbeeldingsresultaat voor bacteriën in wa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474" y="3918596"/>
            <a:ext cx="4880983" cy="293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fbeeldingsresultaat voor bacteriën in wa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645" y="3918596"/>
            <a:ext cx="3686355" cy="293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3236474" y="3918596"/>
            <a:ext cx="509254" cy="2939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104" name="Picture 8" descr="Afbeeldingsresultaat voor snijbloemenvoed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636" y="1935621"/>
            <a:ext cx="771119" cy="103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912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2486"/>
            <a:ext cx="10515600" cy="4351338"/>
          </a:xfrm>
        </p:spPr>
        <p:txBody>
          <a:bodyPr/>
          <a:lstStyle/>
          <a:p>
            <a:r>
              <a:rPr lang="nl-NL" dirty="0" smtClean="0"/>
              <a:t>Extra aandacht voor watertoevoer voor:</a:t>
            </a:r>
          </a:p>
          <a:p>
            <a:endParaRPr lang="nl-NL" dirty="0" smtClean="0"/>
          </a:p>
          <a:p>
            <a:pPr marL="0" indent="0">
              <a:buNone/>
            </a:pPr>
            <a:r>
              <a:rPr lang="nl-NL" u="sng" dirty="0" smtClean="0"/>
              <a:t>Gerbera</a:t>
            </a:r>
            <a:r>
              <a:rPr lang="nl-NL" dirty="0" smtClean="0"/>
              <a:t>: 	- bij kweker in rekken gehangen in water + 				 	  voorbehandelingsmiddel / chloor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- in speciale dozen verpakt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- bij bloemist in rekken hangend op laten trekken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- In vaas in klein laagje water </a:t>
            </a:r>
            <a:r>
              <a:rPr lang="nl-NL" sz="1800" dirty="0" smtClean="0">
                <a:sym typeface="Wingdings" panose="05000000000000000000" pitchFamily="2" charset="2"/>
              </a:rPr>
              <a:t> behaarde stengels / vuil</a:t>
            </a:r>
          </a:p>
          <a:p>
            <a:pPr marL="0" indent="0">
              <a:buNone/>
            </a:pPr>
            <a:r>
              <a:rPr lang="nl-NL" dirty="0">
                <a:sym typeface="Wingdings" panose="05000000000000000000" pitchFamily="2" charset="2"/>
              </a:rPr>
              <a:t>	</a:t>
            </a:r>
            <a:r>
              <a:rPr lang="nl-NL" dirty="0" smtClean="0">
                <a:sym typeface="Wingdings" panose="05000000000000000000" pitchFamily="2" charset="2"/>
              </a:rPr>
              <a:t>					       </a:t>
            </a:r>
            <a:r>
              <a:rPr lang="nl-NL" sz="1800" dirty="0" smtClean="0">
                <a:sym typeface="Wingdings" panose="05000000000000000000" pitchFamily="2" charset="2"/>
              </a:rPr>
              <a:t> water ‘kruipt’ omhoog</a:t>
            </a:r>
            <a:endParaRPr lang="nl-NL" sz="1800" dirty="0"/>
          </a:p>
        </p:txBody>
      </p:sp>
      <p:pic>
        <p:nvPicPr>
          <p:cNvPr id="7170" name="Picture 2" descr="Afbeeldingsresultaat voor gerbera in do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349" y="4200737"/>
            <a:ext cx="5812764" cy="265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fbeeldingsresultaat voor gerbera in do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8" y="4003015"/>
            <a:ext cx="5503653" cy="275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883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27594" y="399864"/>
            <a:ext cx="10515600" cy="63546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u="sng" dirty="0" smtClean="0"/>
              <a:t>Heesters</a:t>
            </a:r>
            <a:r>
              <a:rPr lang="nl-NL" dirty="0" smtClean="0"/>
              <a:t>:	- houtige steel </a:t>
            </a:r>
            <a:r>
              <a:rPr lang="nl-NL" sz="1800" dirty="0" smtClean="0">
                <a:sym typeface="Wingdings" panose="05000000000000000000" pitchFamily="2" charset="2"/>
              </a:rPr>
              <a:t> gaat moeilijk water doorheen</a:t>
            </a:r>
            <a:r>
              <a:rPr lang="nl-NL" dirty="0" smtClean="0"/>
              <a:t>	 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- verdampen vaak veel </a:t>
            </a:r>
            <a:r>
              <a:rPr lang="nl-NL" sz="1800" dirty="0" smtClean="0"/>
              <a:t>(snel slap hangen)</a:t>
            </a:r>
          </a:p>
          <a:p>
            <a:pPr marL="0" indent="0">
              <a:buNone/>
            </a:pPr>
            <a:r>
              <a:rPr lang="nl-NL" dirty="0" smtClean="0"/>
              <a:t> 		- bijvoorbeeld; Sering,  </a:t>
            </a:r>
            <a:r>
              <a:rPr lang="nl-NL" dirty="0" smtClean="0"/>
              <a:t>Sneeuwbal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sz="800" dirty="0" smtClean="0"/>
          </a:p>
          <a:p>
            <a:pPr marL="0" indent="0">
              <a:buNone/>
            </a:pPr>
            <a:r>
              <a:rPr lang="nl-NL" dirty="0" smtClean="0"/>
              <a:t>	  Goed schuin afsnijden van de bloemsteel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  Op warm water met speciale heestervoeding zetten</a:t>
            </a:r>
            <a:endParaRPr lang="nl-NL" dirty="0"/>
          </a:p>
        </p:txBody>
      </p:sp>
      <p:pic>
        <p:nvPicPr>
          <p:cNvPr id="8194" name="Picture 2" descr="Afbeeldingsresultaat voor Ser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793" y="1884274"/>
            <a:ext cx="1836415" cy="27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fbeeldingsresultaat voor Ser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665" y="1884274"/>
            <a:ext cx="2235971" cy="224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fbeeldingsresultaat voor viburnum opulus rose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357" y="4808"/>
            <a:ext cx="3178246" cy="212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Afbeeldingsresultaat voor viburnum opulus rose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479" y="1884274"/>
            <a:ext cx="1861113" cy="278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Afbeeldingsresultaat voor chrysal heest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396" y="4287672"/>
            <a:ext cx="1372798" cy="251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109" y="4472032"/>
            <a:ext cx="1164566" cy="2385968"/>
          </a:xfrm>
          <a:prstGeom prst="rect">
            <a:avLst/>
          </a:prstGeom>
        </p:spPr>
      </p:pic>
      <p:sp>
        <p:nvSpPr>
          <p:cNvPr id="7" name="Gebogen PIJL-OMHOOG 6"/>
          <p:cNvSpPr/>
          <p:nvPr/>
        </p:nvSpPr>
        <p:spPr>
          <a:xfrm rot="5400000">
            <a:off x="-773301" y="2698530"/>
            <a:ext cx="4179498" cy="54375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317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7500" y="31144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u="sng" dirty="0" smtClean="0"/>
              <a:t>Mimosa</a:t>
            </a:r>
            <a:r>
              <a:rPr lang="nl-NL" dirty="0" smtClean="0"/>
              <a:t>:	- bij kweker in zak met speciale voeding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- 6/8 uur in warm water in zak laten optrekken</a:t>
            </a:r>
          </a:p>
          <a:p>
            <a:pPr marL="0" indent="0">
              <a:buNone/>
            </a:pPr>
            <a:endParaRPr lang="nl-NL" sz="800" dirty="0" smtClean="0"/>
          </a:p>
          <a:p>
            <a:pPr marL="0" indent="0">
              <a:buNone/>
            </a:pPr>
            <a:endParaRPr lang="nl-NL" sz="800" dirty="0"/>
          </a:p>
          <a:p>
            <a:pPr marL="0" indent="0">
              <a:buNone/>
            </a:pPr>
            <a:endParaRPr lang="nl-NL" sz="800" dirty="0"/>
          </a:p>
          <a:p>
            <a:pPr marL="0" indent="0">
              <a:buNone/>
            </a:pPr>
            <a:r>
              <a:rPr lang="nl-NL" u="sng" dirty="0" err="1" smtClean="0"/>
              <a:t>Euphorbia’s</a:t>
            </a:r>
            <a:r>
              <a:rPr lang="nl-NL" dirty="0" smtClean="0"/>
              <a:t>:		- schuin afsnijden en ‘bloeden’ </a:t>
            </a:r>
            <a:r>
              <a:rPr lang="nl-NL" sz="1800" dirty="0" smtClean="0"/>
              <a:t>(wit melksap) </a:t>
            </a:r>
            <a:r>
              <a:rPr lang="nl-NL" dirty="0" smtClean="0"/>
              <a:t>stoppen in 			  warm water (</a:t>
            </a:r>
            <a:r>
              <a:rPr lang="nl-NL" dirty="0"/>
              <a:t>pas op allergie)</a:t>
            </a:r>
            <a:endParaRPr lang="nl-NL" dirty="0" smtClean="0"/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	</a:t>
            </a:r>
            <a:endParaRPr lang="nl-NL" dirty="0"/>
          </a:p>
        </p:txBody>
      </p:sp>
      <p:pic>
        <p:nvPicPr>
          <p:cNvPr id="9218" name="Picture 2" descr="Afbeeldingsresultaat voor mimo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375" y="0"/>
            <a:ext cx="3140625" cy="209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fbeeldingsresultaat voor euphorbia fulg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0" y="2769079"/>
            <a:ext cx="3041316" cy="408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Afbeeldingsresultaat voor euphorbia fulge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708" y="2996960"/>
            <a:ext cx="4317949" cy="380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Afbeeldingsresultaat voor euphorbia melks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044" y="4731363"/>
            <a:ext cx="3189956" cy="212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2044" y="2546934"/>
            <a:ext cx="2824771" cy="211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0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215" y="0"/>
            <a:ext cx="1835809" cy="2197408"/>
          </a:xfrm>
          <a:prstGeom prst="rect">
            <a:avLst/>
          </a:prstGeom>
        </p:spPr>
      </p:pic>
      <p:pic>
        <p:nvPicPr>
          <p:cNvPr id="10246" name="Picture 6" descr="Afbeeldingsresultaat voor gladio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774" y="2760452"/>
            <a:ext cx="3725922" cy="40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Afbeeldingsresultaat voor anem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799" y="3149720"/>
            <a:ext cx="3047042" cy="370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419520"/>
            <a:ext cx="10515600" cy="2884397"/>
          </a:xfrm>
        </p:spPr>
        <p:txBody>
          <a:bodyPr/>
          <a:lstStyle/>
          <a:p>
            <a:pPr marL="0" indent="0">
              <a:buNone/>
            </a:pPr>
            <a:r>
              <a:rPr lang="nl-NL" u="sng" dirty="0" smtClean="0"/>
              <a:t>Bolbloemen</a:t>
            </a:r>
            <a:r>
              <a:rPr lang="nl-NL" dirty="0" smtClean="0"/>
              <a:t>:	- onderste witte deel van de bloemsteel af snijden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	- optrekken van de bloemen na binnenkomst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	- Narci</a:t>
            </a:r>
            <a:r>
              <a:rPr lang="nl-NL" dirty="0"/>
              <a:t>s</a:t>
            </a:r>
            <a:r>
              <a:rPr lang="nl-NL" dirty="0" smtClean="0"/>
              <a:t> niet gelijk met andere bloemen afsnijden en 			  in één vaas water zetten. </a:t>
            </a:r>
            <a:r>
              <a:rPr lang="nl-NL" dirty="0"/>
              <a:t>	</a:t>
            </a:r>
            <a:r>
              <a:rPr lang="nl-NL" dirty="0" smtClean="0"/>
              <a:t>		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	- Speciale voeding voor b</a:t>
            </a:r>
            <a:r>
              <a:rPr lang="nl-NL" dirty="0"/>
              <a:t>olbloemen </a:t>
            </a:r>
            <a:r>
              <a:rPr lang="nl-NL" dirty="0" smtClean="0"/>
              <a:t>gebruiken.</a:t>
            </a: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42" name="Picture 2" descr="Afbeeldingsresultaat voor tul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09" y="3071526"/>
            <a:ext cx="2377656" cy="317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fbeeldingsresultaat voor narci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795" y="4656630"/>
            <a:ext cx="3302879" cy="220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Afbeeldingsresultaat voor hyacint snijbloe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072" y="3019245"/>
            <a:ext cx="3087868" cy="38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11746542" y="4696266"/>
            <a:ext cx="445458" cy="484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8426" y="4763047"/>
            <a:ext cx="445047" cy="481626"/>
          </a:xfrm>
          <a:prstGeom prst="rect">
            <a:avLst/>
          </a:prstGeom>
        </p:spPr>
      </p:pic>
      <p:pic>
        <p:nvPicPr>
          <p:cNvPr id="10254" name="Picture 14" descr="Afbeeldingsresultaat voor bloembo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85" y="980457"/>
            <a:ext cx="2639383" cy="176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23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2021</TotalTime>
  <Words>559</Words>
  <Application>Microsoft Office PowerPoint</Application>
  <PresentationFormat>Breedbeeld</PresentationFormat>
  <Paragraphs>213</Paragraphs>
  <Slides>29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Wingdings</vt:lpstr>
      <vt:lpstr>Kantoorthema</vt:lpstr>
      <vt:lpstr>Standaardontwerp</vt:lpstr>
      <vt:lpstr>1_Standaardontwerp</vt:lpstr>
      <vt:lpstr>Snijbloemenverzorging </vt:lpstr>
      <vt:lpstr>PowerPoint-presentatie</vt:lpstr>
      <vt:lpstr>PowerPoint-presentatie</vt:lpstr>
      <vt:lpstr>Bloemen schuin afsnijden:  - Schuin; hoek van 45 graden      - NIET duwen met de duim, maar trekken met de        hele hand      - Scherp mes  of scherpe snoeischaar       - Gladde wond, geen rafels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Bloemen schoonmaken:</vt:lpstr>
      <vt:lpstr>Speciale behandelingen</vt:lpstr>
      <vt:lpstr>Let op:</vt:lpstr>
      <vt:lpstr>Koelcel:</vt:lpstr>
      <vt:lpstr>PowerPoint-presentatie</vt:lpstr>
      <vt:lpstr>Aanwijzingen voor de koeling</vt:lpstr>
      <vt:lpstr>PowerPoint-presentatie</vt:lpstr>
      <vt:lpstr>Bloemen verzorgen niet alleen door de bloemist of de consument ……..</vt:lpstr>
      <vt:lpstr>PowerPoint-presentatie</vt:lpstr>
      <vt:lpstr>PowerPoint-presentatie</vt:lpstr>
      <vt:lpstr>Verzorging bij kweker:</vt:lpstr>
      <vt:lpstr>Verzorging bij kweker:</vt:lpstr>
      <vt:lpstr>Veiling:  </vt:lpstr>
      <vt:lpstr>PowerPoint-presentatie</vt:lpstr>
      <vt:lpstr>Bloemengroothandel:         Detailhandel:            Consument: </vt:lpstr>
      <vt:lpstr>PowerPoint-presentatie</vt:lpstr>
      <vt:lpstr>PowerPoint-presentatie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Snijbloemenverzorging</dc:title>
  <dc:creator>Jacintha Westerink</dc:creator>
  <cp:lastModifiedBy>Coby van Otterdijk</cp:lastModifiedBy>
  <cp:revision>67</cp:revision>
  <dcterms:created xsi:type="dcterms:W3CDTF">2016-09-17T15:23:51Z</dcterms:created>
  <dcterms:modified xsi:type="dcterms:W3CDTF">2017-09-20T14:36:40Z</dcterms:modified>
</cp:coreProperties>
</file>