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58" r:id="rId3"/>
    <p:sldId id="364" r:id="rId4"/>
    <p:sldId id="365" r:id="rId5"/>
    <p:sldId id="366" r:id="rId6"/>
    <p:sldId id="349" r:id="rId7"/>
    <p:sldId id="342" r:id="rId8"/>
    <p:sldId id="329" r:id="rId9"/>
    <p:sldId id="361" r:id="rId10"/>
    <p:sldId id="330" r:id="rId11"/>
    <p:sldId id="322" r:id="rId12"/>
    <p:sldId id="352" r:id="rId13"/>
    <p:sldId id="353" r:id="rId14"/>
    <p:sldId id="354" r:id="rId15"/>
    <p:sldId id="355" r:id="rId16"/>
    <p:sldId id="356" r:id="rId17"/>
    <p:sldId id="362" r:id="rId18"/>
    <p:sldId id="367" r:id="rId19"/>
    <p:sldId id="368" r:id="rId20"/>
    <p:sldId id="369" r:id="rId21"/>
    <p:sldId id="370" r:id="rId22"/>
    <p:sldId id="371" r:id="rId23"/>
    <p:sldId id="372" r:id="rId24"/>
    <p:sldId id="363" r:id="rId25"/>
    <p:sldId id="328" r:id="rId26"/>
    <p:sldId id="359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4" autoAdjust="0"/>
    <p:restoredTop sz="94637"/>
  </p:normalViewPr>
  <p:slideViewPr>
    <p:cSldViewPr>
      <p:cViewPr varScale="1">
        <p:scale>
          <a:sx n="93" d="100"/>
          <a:sy n="93" d="100"/>
        </p:scale>
        <p:origin x="118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D6BF3-72AA-3041-8909-6310A6209035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5072D-05CF-6B40-9473-37EC3153A1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5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 kunt hier toelichten: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dirty="0" smtClean="0"/>
              <a:t>De leerlingen hebben in totaal €166,40</a:t>
            </a:r>
            <a:r>
              <a:rPr lang="nl-NL" baseline="0" dirty="0" smtClean="0"/>
              <a:t> aan inkoopkosten gemaakt.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baseline="0" dirty="0" smtClean="0"/>
              <a:t>Tot nu toe hebben ze 8 producten verkocht voor €7,50 per stuk.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baseline="0" dirty="0" smtClean="0"/>
              <a:t>In totaal is dat €60,00 aan inkomsten.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baseline="0" dirty="0" smtClean="0"/>
              <a:t>Hun verlies op dit moment is €106,40. Op dit moment maken de leerlingen dus meer kosten dan inkomsten.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988E5-185D-4765-9B7A-4CCDFAE5E13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51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72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23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6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94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47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70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10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4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73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4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BC730-506C-401A-AE3F-586BE44B507F}" type="datetimeFigureOut">
              <a:rPr lang="nl-NL" smtClean="0"/>
              <a:pPr/>
              <a:t>18-09-17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6AADC-0AED-48F2-8663-36B0771D6B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79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gd1HexwjeM" TargetMode="External"/><Relationship Id="rId3" Type="http://schemas.openxmlformats.org/officeDocument/2006/relationships/hyperlink" Target="https://www.youtube.com/watch?v=0UE3CNu_rt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971600" y="476672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 CENA" pitchFamily="2" charset="0"/>
              </a:rPr>
              <a:t>Welkom op dag </a:t>
            </a:r>
            <a:r>
              <a:rPr lang="en-US" sz="6000" dirty="0" smtClean="0">
                <a:latin typeface="AR CENA" pitchFamily="2" charset="0"/>
              </a:rPr>
              <a:t>2 </a:t>
            </a:r>
            <a:r>
              <a:rPr lang="en-US" sz="6000" dirty="0">
                <a:latin typeface="AR CENA" pitchFamily="2" charset="0"/>
              </a:rPr>
              <a:t>van   Jong </a:t>
            </a:r>
            <a:r>
              <a:rPr lang="en-US" sz="6000" dirty="0" err="1">
                <a:latin typeface="AR CENA" pitchFamily="2" charset="0"/>
              </a:rPr>
              <a:t>Ondernemen</a:t>
            </a:r>
            <a:endParaRPr lang="nl-NL" sz="6000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1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nl-NL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018"/>
            <a:ext cx="9001000" cy="645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87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187624" y="332656"/>
            <a:ext cx="48965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                slogans</a:t>
            </a:r>
          </a:p>
          <a:p>
            <a:endParaRPr lang="nl-NL" dirty="0"/>
          </a:p>
          <a:p>
            <a:pPr marL="342900" indent="-342900">
              <a:buAutoNum type="arabicParenR"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83608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1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Guerilla</a:t>
            </a:r>
            <a:r>
              <a:rPr lang="nl-NL" dirty="0"/>
              <a:t> Marketing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14" y="1744481"/>
            <a:ext cx="6314230" cy="42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3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Guerilla</a:t>
            </a:r>
            <a:r>
              <a:rPr lang="nl-NL" dirty="0"/>
              <a:t> Marketing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8806"/>
            <a:ext cx="6480720" cy="48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30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Guerilla</a:t>
            </a:r>
            <a:r>
              <a:rPr lang="nl-NL" dirty="0"/>
              <a:t> Marketing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18870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8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Guerilla</a:t>
            </a:r>
            <a:r>
              <a:rPr lang="nl-NL" dirty="0"/>
              <a:t> Marketing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611661" cy="498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92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Guerilla</a:t>
            </a:r>
            <a:r>
              <a:rPr lang="nl-NL" dirty="0"/>
              <a:t> Marketing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717893" cy="3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26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Guerilla</a:t>
            </a:r>
            <a:r>
              <a:rPr lang="nl-NL" dirty="0"/>
              <a:t> Marketing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 tooltip="Heineken"/>
              </a:rPr>
              <a:t>Heineken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Televisieprogramma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72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346527" cy="1143000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Financiële afhandeling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5782170" cy="5456766"/>
          </a:xfrm>
        </p:spPr>
      </p:pic>
      <p:pic>
        <p:nvPicPr>
          <p:cNvPr id="4" name="Afbeelding 3"/>
          <p:cNvPicPr/>
          <p:nvPr/>
        </p:nvPicPr>
        <p:blipFill>
          <a:blip r:embed="rId3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46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346527" cy="1143000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Break-afzet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Formule</a:t>
            </a:r>
            <a:endParaRPr lang="en-GB" dirty="0" smtClean="0"/>
          </a:p>
          <a:p>
            <a:endParaRPr lang="en-GB" dirty="0"/>
          </a:p>
          <a:p>
            <a:r>
              <a:rPr lang="en-GB" sz="2400" b="1" dirty="0" err="1" smtClean="0"/>
              <a:t>Constante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kosten</a:t>
            </a:r>
            <a:r>
              <a:rPr lang="en-GB" sz="2400" b="1" dirty="0" smtClean="0"/>
              <a:t> / (</a:t>
            </a:r>
            <a:r>
              <a:rPr lang="en-GB" sz="2400" b="1" dirty="0" err="1" smtClean="0"/>
              <a:t>prijs</a:t>
            </a:r>
            <a:r>
              <a:rPr lang="en-GB" sz="2400" b="1" dirty="0" smtClean="0"/>
              <a:t> </a:t>
            </a:r>
            <a:r>
              <a:rPr lang="mr-IN" sz="2400" b="1" dirty="0" smtClean="0"/>
              <a:t>–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variabele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kosten</a:t>
            </a:r>
            <a:r>
              <a:rPr lang="en-GB" sz="2400" b="1" dirty="0" smtClean="0"/>
              <a:t>)</a:t>
            </a:r>
          </a:p>
          <a:p>
            <a:endParaRPr lang="en-GB" sz="2400" dirty="0"/>
          </a:p>
          <a:p>
            <a:r>
              <a:rPr lang="en-GB" sz="2400" dirty="0" err="1" smtClean="0">
                <a:solidFill>
                  <a:srgbClr val="7030A0"/>
                </a:solidFill>
              </a:rPr>
              <a:t>Constante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kosten</a:t>
            </a:r>
            <a:r>
              <a:rPr lang="en-GB" sz="2400" dirty="0" smtClean="0">
                <a:solidFill>
                  <a:srgbClr val="7030A0"/>
                </a:solidFill>
              </a:rPr>
              <a:t> = 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Je </a:t>
            </a:r>
            <a:r>
              <a:rPr lang="en-GB" sz="2400" dirty="0" err="1" smtClean="0">
                <a:solidFill>
                  <a:srgbClr val="7030A0"/>
                </a:solidFill>
              </a:rPr>
              <a:t>inkoopwaarde</a:t>
            </a:r>
            <a:endParaRPr lang="en-GB" sz="2400" dirty="0" smtClean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err="1" smtClean="0">
                <a:solidFill>
                  <a:srgbClr val="7030A0"/>
                </a:solidFill>
              </a:rPr>
              <a:t>Variabele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kosten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heb</a:t>
            </a:r>
            <a:r>
              <a:rPr lang="en-GB" sz="2400" dirty="0" smtClean="0">
                <a:solidFill>
                  <a:srgbClr val="7030A0"/>
                </a:solidFill>
              </a:rPr>
              <a:t> je in </a:t>
            </a:r>
            <a:r>
              <a:rPr lang="en-GB" sz="2400" dirty="0" err="1" smtClean="0">
                <a:solidFill>
                  <a:srgbClr val="7030A0"/>
                </a:solidFill>
              </a:rPr>
              <a:t>dit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voorbeeld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niet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971600" y="476672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 CENA" pitchFamily="2" charset="0"/>
              </a:rPr>
              <a:t>Wat </a:t>
            </a:r>
            <a:r>
              <a:rPr lang="en-US" sz="2800" b="1" dirty="0" err="1">
                <a:latin typeface="AR CENA" pitchFamily="2" charset="0"/>
              </a:rPr>
              <a:t>gaan</a:t>
            </a:r>
            <a:r>
              <a:rPr lang="en-US" sz="2800" b="1" dirty="0">
                <a:latin typeface="AR CENA" pitchFamily="2" charset="0"/>
              </a:rPr>
              <a:t> we </a:t>
            </a:r>
            <a:r>
              <a:rPr lang="en-US" sz="2800" b="1" dirty="0" err="1">
                <a:latin typeface="AR CENA" pitchFamily="2" charset="0"/>
              </a:rPr>
              <a:t>vandaag</a:t>
            </a:r>
            <a:r>
              <a:rPr lang="en-US" sz="2800" b="1" dirty="0">
                <a:latin typeface="AR CENA" pitchFamily="2" charset="0"/>
              </a:rPr>
              <a:t> </a:t>
            </a:r>
            <a:r>
              <a:rPr lang="en-US" sz="2800" b="1" dirty="0" err="1">
                <a:latin typeface="AR CENA" pitchFamily="2" charset="0"/>
              </a:rPr>
              <a:t>doen</a:t>
            </a:r>
            <a:r>
              <a:rPr lang="en-US" sz="2800" b="1" dirty="0">
                <a:latin typeface="AR CENA" pitchFamily="2" charset="0"/>
              </a:rPr>
              <a:t>?</a:t>
            </a:r>
          </a:p>
          <a:p>
            <a:pPr algn="ctr"/>
            <a:endParaRPr lang="en-US" sz="2800" dirty="0">
              <a:latin typeface="AR CENA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 CENA" pitchFamily="2" charset="0"/>
              </a:rPr>
              <a:t>Definitieve</a:t>
            </a:r>
            <a:r>
              <a:rPr lang="en-US" sz="2800" dirty="0">
                <a:latin typeface="AR CENA" pitchFamily="2" charset="0"/>
              </a:rPr>
              <a:t> </a:t>
            </a:r>
            <a:r>
              <a:rPr lang="en-US" sz="2800" dirty="0" err="1">
                <a:latin typeface="AR CENA" pitchFamily="2" charset="0"/>
              </a:rPr>
              <a:t>productkeuze</a:t>
            </a:r>
            <a:endParaRPr lang="en-US" sz="2800" dirty="0">
              <a:latin typeface="AR CENA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 CENA" pitchFamily="2" charset="0"/>
              </a:rPr>
              <a:t>Marketing </a:t>
            </a:r>
            <a:r>
              <a:rPr lang="en-US" sz="2800" dirty="0" err="1">
                <a:latin typeface="AR CENA" pitchFamily="2" charset="0"/>
              </a:rPr>
              <a:t>strategie</a:t>
            </a:r>
            <a:endParaRPr lang="en-US" sz="2800" dirty="0">
              <a:latin typeface="AR CENA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 CENA" pitchFamily="2" charset="0"/>
              </a:rPr>
              <a:t>Bedrijfsnaam</a:t>
            </a:r>
            <a:endParaRPr lang="en-US" sz="2800" dirty="0">
              <a:latin typeface="AR CENA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 CENA" pitchFamily="2" charset="0"/>
              </a:rPr>
              <a:t>Logo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 CENA" pitchFamily="2" charset="0"/>
              </a:rPr>
              <a:t>Slogan</a:t>
            </a:r>
          </a:p>
          <a:p>
            <a:r>
              <a:rPr lang="en-US" sz="2800" dirty="0">
                <a:latin typeface="AR CENA" pitchFamily="2" charset="0"/>
              </a:rPr>
              <a:t>-   (Start </a:t>
            </a:r>
            <a:r>
              <a:rPr lang="en-US" sz="2800" dirty="0" err="1">
                <a:latin typeface="AR CENA" pitchFamily="2" charset="0"/>
              </a:rPr>
              <a:t>reclamefilm</a:t>
            </a:r>
            <a:r>
              <a:rPr lang="en-US" sz="2800" dirty="0">
                <a:latin typeface="AR CENA" pitchFamily="2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 CENA" pitchFamily="2" charset="0"/>
              </a:rPr>
              <a:t>Product </a:t>
            </a:r>
            <a:r>
              <a:rPr lang="en-US" sz="2800" dirty="0" err="1">
                <a:latin typeface="AR CENA" pitchFamily="2" charset="0"/>
              </a:rPr>
              <a:t>pitchen</a:t>
            </a:r>
            <a:endParaRPr lang="nl-NL" sz="2800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7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346527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Break-even afzet (in tweetallen)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788850" cy="3524417"/>
          </a:xfrm>
        </p:spPr>
      </p:pic>
    </p:spTree>
    <p:extLst>
      <p:ext uri="{BB962C8B-B14F-4D97-AF65-F5344CB8AC3E}">
        <p14:creationId xmlns:p14="http://schemas.microsoft.com/office/powerpoint/2010/main" val="20882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346527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Break-even afzet (in tweetallen)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8797"/>
            <a:ext cx="8712285" cy="4113889"/>
          </a:xfrm>
        </p:spPr>
      </p:pic>
    </p:spTree>
    <p:extLst>
      <p:ext uri="{BB962C8B-B14F-4D97-AF65-F5344CB8AC3E}">
        <p14:creationId xmlns:p14="http://schemas.microsoft.com/office/powerpoint/2010/main" val="10151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346527" cy="1143000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Financiële </a:t>
            </a:r>
            <a:r>
              <a:rPr lang="nl-NL" dirty="0" smtClean="0">
                <a:solidFill>
                  <a:srgbClr val="0070C0"/>
                </a:solidFill>
              </a:rPr>
              <a:t>planning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Omzet</a:t>
            </a:r>
            <a:r>
              <a:rPr lang="en-GB" dirty="0" smtClean="0"/>
              <a:t> (</a:t>
            </a:r>
            <a:r>
              <a:rPr lang="en-GB" dirty="0" err="1" smtClean="0"/>
              <a:t>prijs</a:t>
            </a:r>
            <a:r>
              <a:rPr lang="en-GB" dirty="0" smtClean="0"/>
              <a:t> x </a:t>
            </a:r>
            <a:r>
              <a:rPr lang="en-GB" dirty="0" err="1" smtClean="0"/>
              <a:t>afzet</a:t>
            </a:r>
            <a:r>
              <a:rPr lang="en-GB" dirty="0" smtClean="0"/>
              <a:t>)</a:t>
            </a:r>
          </a:p>
          <a:p>
            <a:r>
              <a:rPr lang="en-GB" dirty="0" smtClean="0"/>
              <a:t>- </a:t>
            </a:r>
            <a:r>
              <a:rPr lang="en-GB" dirty="0" err="1" smtClean="0"/>
              <a:t>inkoopkosten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= </a:t>
            </a:r>
            <a:r>
              <a:rPr lang="en-GB" dirty="0" err="1" smtClean="0"/>
              <a:t>Brutowinst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Bedrijfskosten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= </a:t>
            </a:r>
            <a:r>
              <a:rPr lang="en-GB" dirty="0" err="1" smtClean="0">
                <a:solidFill>
                  <a:srgbClr val="7030A0"/>
                </a:solidFill>
              </a:rPr>
              <a:t>nettowinst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6527" cy="1143000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Wie doet wat?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Maximaal 2 </a:t>
            </a:r>
            <a:r>
              <a:rPr lang="nl-NL" sz="2400" dirty="0" err="1" smtClean="0"/>
              <a:t>laptops</a:t>
            </a:r>
            <a:r>
              <a:rPr lang="nl-NL" sz="2400" dirty="0" smtClean="0"/>
              <a:t> per groepje</a:t>
            </a:r>
          </a:p>
          <a:p>
            <a:r>
              <a:rPr lang="nl-NL" sz="2400" dirty="0" smtClean="0"/>
              <a:t>Werkbladen</a:t>
            </a:r>
          </a:p>
          <a:p>
            <a:r>
              <a:rPr lang="nl-NL" sz="2400" dirty="0" smtClean="0"/>
              <a:t>Inkoopproces</a:t>
            </a:r>
          </a:p>
          <a:p>
            <a:r>
              <a:rPr lang="nl-NL" sz="2400" dirty="0" smtClean="0"/>
              <a:t>Inkoopcontract</a:t>
            </a:r>
          </a:p>
          <a:p>
            <a:r>
              <a:rPr lang="nl-NL" sz="2400" dirty="0" smtClean="0"/>
              <a:t>Marketingstrategie</a:t>
            </a:r>
          </a:p>
          <a:p>
            <a:endParaRPr lang="nl-NL" sz="2400" dirty="0" smtClean="0"/>
          </a:p>
          <a:p>
            <a:r>
              <a:rPr lang="nl-NL" sz="2400" b="1" dirty="0" smtClean="0">
                <a:solidFill>
                  <a:srgbClr val="7030A0"/>
                </a:solidFill>
              </a:rPr>
              <a:t>Als iets af is laat je dit aan de docent zien!</a:t>
            </a:r>
          </a:p>
          <a:p>
            <a:endParaRPr lang="nl-NL" sz="2400" dirty="0" smtClean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4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       Pitch om 15:30 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r>
              <a:rPr lang="nl-NL" sz="4500" dirty="0"/>
              <a:t>Maximaal 1 minuut</a:t>
            </a:r>
          </a:p>
          <a:p>
            <a:r>
              <a:rPr lang="nl-NL" sz="4500" dirty="0"/>
              <a:t>Iedereen stelt zichzelf voor + de functie</a:t>
            </a:r>
          </a:p>
          <a:p>
            <a:r>
              <a:rPr lang="nl-NL" sz="4500" dirty="0"/>
              <a:t>Productbeschrijving</a:t>
            </a:r>
          </a:p>
          <a:p>
            <a:r>
              <a:rPr lang="nl-NL" sz="4500" dirty="0"/>
              <a:t>Waarom dit product?</a:t>
            </a:r>
          </a:p>
          <a:p>
            <a:r>
              <a:rPr lang="nl-NL" sz="4500" dirty="0"/>
              <a:t>Doelgroep</a:t>
            </a:r>
          </a:p>
          <a:p>
            <a:r>
              <a:rPr lang="nl-NL" sz="4500" dirty="0"/>
              <a:t>Inkoopprijs</a:t>
            </a:r>
          </a:p>
          <a:p>
            <a:r>
              <a:rPr lang="nl-NL" sz="4500" dirty="0"/>
              <a:t>Verkoopprijs</a:t>
            </a:r>
          </a:p>
          <a:p>
            <a:r>
              <a:rPr lang="nl-NL" sz="4500" dirty="0"/>
              <a:t>Verwachte winst</a:t>
            </a:r>
          </a:p>
          <a:p>
            <a:r>
              <a:rPr lang="nl-NL" sz="4500" dirty="0"/>
              <a:t>Waarom moet iedereen het kopen?</a:t>
            </a:r>
          </a:p>
          <a:p>
            <a:r>
              <a:rPr lang="nl-NL" sz="4500" dirty="0"/>
              <a:t>Logo</a:t>
            </a:r>
          </a:p>
          <a:p>
            <a:r>
              <a:rPr lang="nl-NL" sz="4500" dirty="0"/>
              <a:t>Bedrijfsnaam</a:t>
            </a:r>
          </a:p>
          <a:p>
            <a:r>
              <a:rPr lang="nl-NL" sz="4500" dirty="0"/>
              <a:t>Slogan</a:t>
            </a:r>
          </a:p>
          <a:p>
            <a:pPr marL="0" indent="0">
              <a:buNone/>
            </a:pPr>
            <a:endParaRPr lang="nl-NL" sz="4500" dirty="0"/>
          </a:p>
          <a:p>
            <a:r>
              <a:rPr lang="nl-NL" sz="4500" dirty="0"/>
              <a:t>Wees creatief en overtuigend!!!</a:t>
            </a:r>
          </a:p>
          <a:p>
            <a:r>
              <a:rPr lang="nl-NL" sz="4500" dirty="0"/>
              <a:t>De economiedocent koopt van de winnaar 2 stuks!!</a:t>
            </a:r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750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b="1" dirty="0"/>
              <a:t>                   Bedrijfsvergadering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dirty="0"/>
              <a:t>Maak eerst een taakverdeling:</a:t>
            </a:r>
          </a:p>
          <a:p>
            <a:r>
              <a:rPr lang="nl-NL" sz="2000" dirty="0"/>
              <a:t>Invullen werkblad 1 </a:t>
            </a:r>
          </a:p>
          <a:p>
            <a:r>
              <a:rPr lang="nl-NL" sz="2000" dirty="0"/>
              <a:t>Contract inkopen inleveren</a:t>
            </a:r>
          </a:p>
          <a:p>
            <a:r>
              <a:rPr lang="nl-NL" sz="2000" dirty="0"/>
              <a:t>Invullen werkblad 2 </a:t>
            </a:r>
          </a:p>
          <a:p>
            <a:r>
              <a:rPr lang="nl-NL" sz="2000" dirty="0"/>
              <a:t>Logo maken</a:t>
            </a:r>
          </a:p>
          <a:p>
            <a:r>
              <a:rPr lang="nl-NL" sz="2000" dirty="0"/>
              <a:t>Bedrijfsnaam bedenken</a:t>
            </a:r>
          </a:p>
          <a:p>
            <a:r>
              <a:rPr lang="nl-NL" sz="2000" dirty="0"/>
              <a:t>Slogan maken</a:t>
            </a:r>
          </a:p>
          <a:p>
            <a:r>
              <a:rPr lang="nl-NL" sz="2000" dirty="0"/>
              <a:t>Nieuwe voorpagina mapje (logo/bedrijfsnaam/slogan)</a:t>
            </a:r>
          </a:p>
          <a:p>
            <a:r>
              <a:rPr lang="nl-NL" sz="2000" dirty="0"/>
              <a:t>Pitch voorbereiden</a:t>
            </a:r>
          </a:p>
          <a:p>
            <a:pPr marL="0" indent="0">
              <a:buNone/>
            </a:pPr>
            <a:r>
              <a:rPr lang="nl-NL" sz="2000" dirty="0"/>
              <a:t>Alles klaar?</a:t>
            </a:r>
          </a:p>
          <a:p>
            <a:r>
              <a:rPr lang="nl-NL" sz="2000" dirty="0"/>
              <a:t>Facebook/</a:t>
            </a:r>
            <a:r>
              <a:rPr lang="nl-NL" sz="2000" dirty="0" err="1"/>
              <a:t>snapshat</a:t>
            </a:r>
            <a:r>
              <a:rPr lang="nl-NL" sz="2000" dirty="0"/>
              <a:t>/</a:t>
            </a:r>
            <a:r>
              <a:rPr lang="nl-NL" sz="2000" dirty="0" err="1"/>
              <a:t>etc</a:t>
            </a:r>
            <a:endParaRPr lang="nl-NL" sz="2000" dirty="0"/>
          </a:p>
          <a:p>
            <a:r>
              <a:rPr lang="nl-NL" sz="2000" dirty="0"/>
              <a:t>Reclamefilm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Zorg dat alles in je mapje komt! Hier krijg je een cijfer op!!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697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b="1" dirty="0"/>
              <a:t>                          Einde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000" dirty="0"/>
              <a:t>Zit werkblad 1 in je mapje?</a:t>
            </a:r>
          </a:p>
          <a:p>
            <a:pPr>
              <a:buFontTx/>
              <a:buChar char="-"/>
            </a:pPr>
            <a:r>
              <a:rPr lang="nl-NL" sz="2000" dirty="0"/>
              <a:t>Zit werkblad 2 in je mapje?</a:t>
            </a:r>
          </a:p>
          <a:p>
            <a:pPr>
              <a:buFontTx/>
              <a:buChar char="-"/>
            </a:pPr>
            <a:r>
              <a:rPr lang="nl-NL" sz="2000" dirty="0"/>
              <a:t>Slogan/logo/bedrijfsnaam bekend?</a:t>
            </a:r>
          </a:p>
          <a:p>
            <a:pPr>
              <a:buFontTx/>
              <a:buChar char="-"/>
            </a:pPr>
            <a:endParaRPr lang="nl-NL" sz="2000" dirty="0"/>
          </a:p>
          <a:p>
            <a:pPr>
              <a:buFontTx/>
              <a:buChar char="-"/>
            </a:pPr>
            <a:endParaRPr lang="nl-NL" sz="2000" dirty="0"/>
          </a:p>
          <a:p>
            <a:pPr marL="0" indent="0">
              <a:buNone/>
            </a:pPr>
            <a:r>
              <a:rPr lang="nl-NL" sz="2400" b="1" dirty="0"/>
              <a:t>Volgende les: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Uitdelen producten!</a:t>
            </a: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04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6527" cy="1143000"/>
          </a:xfrm>
        </p:spPr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Beoordelling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92500" lnSpcReduction="10000"/>
          </a:bodyPr>
          <a:lstStyle/>
          <a:p>
            <a:r>
              <a:rPr lang="nl-NL" sz="2000" dirty="0" smtClean="0"/>
              <a:t>Cijfer op je rapport</a:t>
            </a:r>
            <a:endParaRPr lang="nl-NL" sz="2000" b="1" dirty="0" smtClean="0"/>
          </a:p>
          <a:p>
            <a:endParaRPr lang="nl-NL" sz="2000" dirty="0"/>
          </a:p>
          <a:p>
            <a:r>
              <a:rPr lang="nl-NL" sz="2000" dirty="0" smtClean="0"/>
              <a:t>- </a:t>
            </a:r>
            <a:r>
              <a:rPr lang="nl-NL" sz="2000" b="1" dirty="0" smtClean="0"/>
              <a:t>Presentatie</a:t>
            </a:r>
          </a:p>
          <a:p>
            <a:pPr marL="0" indent="0">
              <a:buNone/>
            </a:pPr>
            <a:r>
              <a:rPr lang="nl-NL" sz="2000" b="1" dirty="0"/>
              <a:t>	</a:t>
            </a:r>
            <a:r>
              <a:rPr lang="nl-NL" sz="2000" dirty="0" smtClean="0"/>
              <a:t>- Extra: Reclamefilmpje / logo / slogan / etc.</a:t>
            </a:r>
          </a:p>
          <a:p>
            <a:pPr marL="0" indent="0">
              <a:buNone/>
            </a:pPr>
            <a:r>
              <a:rPr lang="nl-NL" sz="2000" dirty="0" smtClean="0"/>
              <a:t>50% van je cijfer</a:t>
            </a:r>
          </a:p>
          <a:p>
            <a:pPr marL="914400" lvl="2" indent="0">
              <a:buNone/>
            </a:pPr>
            <a:endParaRPr lang="nl-NL" sz="1200" b="1" dirty="0" smtClean="0"/>
          </a:p>
          <a:p>
            <a:pPr marL="0" indent="0">
              <a:buNone/>
            </a:pPr>
            <a:r>
              <a:rPr lang="nl-NL" sz="2000" dirty="0" smtClean="0"/>
              <a:t>      - </a:t>
            </a:r>
            <a:r>
              <a:rPr lang="nl-NL" sz="2000" b="1" dirty="0" smtClean="0"/>
              <a:t>Mapje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- Volledigheid ingevulde werkbladen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- </a:t>
            </a:r>
            <a:r>
              <a:rPr lang="nl-NL" sz="2000" dirty="0" smtClean="0">
                <a:solidFill>
                  <a:srgbClr val="FF0000"/>
                </a:solidFill>
              </a:rPr>
              <a:t>Inkoopfactuur op tijd betaald (15-03	laatste les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- Juiste financiële cijfers (</a:t>
            </a:r>
            <a:r>
              <a:rPr lang="nl-NL" sz="2000" b="1" dirty="0" smtClean="0"/>
              <a:t>belangrijk!!)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- Verkoopresultaat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   - </a:t>
            </a:r>
            <a:r>
              <a:rPr lang="nl-NL" sz="2000" b="1" dirty="0" smtClean="0"/>
              <a:t>Samenwerking</a:t>
            </a:r>
          </a:p>
          <a:p>
            <a:pPr marL="0" indent="0">
              <a:buNone/>
            </a:pPr>
            <a:r>
              <a:rPr lang="nl-NL" sz="2000" b="1" dirty="0" smtClean="0"/>
              <a:t>- Financiële afhandeling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4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346527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Wat gaan we komende weken doen: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sz="2000" b="1" i="1" dirty="0" smtClean="0">
                <a:solidFill>
                  <a:srgbClr val="7030A0"/>
                </a:solidFill>
              </a:rPr>
              <a:t>Volgende les</a:t>
            </a:r>
            <a:r>
              <a:rPr lang="nl-NL" sz="2000" b="1" i="1" dirty="0" smtClean="0">
                <a:solidFill>
                  <a:srgbClr val="7030A0"/>
                </a:solidFill>
              </a:rPr>
              <a:t>: 3 oktober!!!</a:t>
            </a:r>
          </a:p>
          <a:p>
            <a:r>
              <a:rPr lang="nl-NL" sz="2000" b="1" i="1" dirty="0" smtClean="0"/>
              <a:t>Producten worden uitgedeeld</a:t>
            </a:r>
            <a:endParaRPr lang="nl-NL" sz="1600" i="1" dirty="0" smtClean="0"/>
          </a:p>
          <a:p>
            <a:pPr marL="457200" lvl="1" indent="0">
              <a:buNone/>
            </a:pPr>
            <a:r>
              <a:rPr lang="nl-NL" sz="1600" i="1" dirty="0" smtClean="0"/>
              <a:t>Financiële planning</a:t>
            </a:r>
          </a:p>
          <a:p>
            <a:pPr marL="457200" lvl="1" indent="0">
              <a:buNone/>
            </a:pPr>
            <a:r>
              <a:rPr lang="nl-NL" sz="1600" i="1" dirty="0" smtClean="0"/>
              <a:t>Verkopen van producten met behulp van je marketingstrategie</a:t>
            </a:r>
          </a:p>
          <a:p>
            <a:pPr marL="457200" lvl="1" indent="0">
              <a:buNone/>
            </a:pPr>
            <a:endParaRPr lang="nl-NL" sz="1600" i="1" dirty="0" smtClean="0"/>
          </a:p>
          <a:p>
            <a:pPr marL="457200" lvl="1" indent="0">
              <a:buNone/>
            </a:pPr>
            <a:r>
              <a:rPr lang="nl-NL" sz="1600" b="1" i="1" dirty="0" smtClean="0"/>
              <a:t>10 oktober</a:t>
            </a:r>
            <a:endParaRPr lang="nl-NL" sz="1600" b="1" i="1" dirty="0" smtClean="0"/>
          </a:p>
          <a:p>
            <a:r>
              <a:rPr lang="nl-NL" sz="2000" i="1" dirty="0" smtClean="0"/>
              <a:t>Financiële </a:t>
            </a:r>
            <a:r>
              <a:rPr lang="nl-NL" sz="2000" i="1" dirty="0" smtClean="0"/>
              <a:t>planning!!!</a:t>
            </a:r>
            <a:endParaRPr lang="nl-NL" sz="2000" i="1" dirty="0" smtClean="0"/>
          </a:p>
          <a:p>
            <a:pPr lvl="1"/>
            <a:r>
              <a:rPr lang="nl-NL" sz="1600" i="1" dirty="0" smtClean="0"/>
              <a:t>Maak een envelop voor de inkoopfactuur</a:t>
            </a:r>
          </a:p>
          <a:p>
            <a:pPr lvl="1"/>
            <a:r>
              <a:rPr lang="nl-NL" sz="1600" i="1" dirty="0" smtClean="0"/>
              <a:t>Neem producten </a:t>
            </a:r>
            <a:r>
              <a:rPr lang="nl-NL" sz="1600" i="1" dirty="0"/>
              <a:t>die je over hebt neem je weer mee terug</a:t>
            </a:r>
          </a:p>
          <a:p>
            <a:pPr lvl="1"/>
            <a:r>
              <a:rPr lang="nl-NL" sz="1600" i="1" dirty="0"/>
              <a:t>Definitieve resultatenrekening</a:t>
            </a:r>
          </a:p>
          <a:p>
            <a:pPr lvl="1"/>
            <a:r>
              <a:rPr lang="nl-NL" sz="1600" i="1" dirty="0" smtClean="0"/>
              <a:t>een </a:t>
            </a:r>
            <a:r>
              <a:rPr lang="nl-NL" sz="1600" i="1" dirty="0" smtClean="0"/>
              <a:t>envelop voor je winst</a:t>
            </a:r>
          </a:p>
          <a:p>
            <a:endParaRPr lang="nl-NL" sz="2000" b="1" dirty="0" smtClean="0">
              <a:solidFill>
                <a:srgbClr val="7030A0"/>
              </a:solidFill>
            </a:endParaRPr>
          </a:p>
          <a:p>
            <a:r>
              <a:rPr lang="nl-NL" sz="2000" b="1" dirty="0" smtClean="0">
                <a:solidFill>
                  <a:srgbClr val="7030A0"/>
                </a:solidFill>
              </a:rPr>
              <a:t>Laatste les (na de proefwerkweek)</a:t>
            </a:r>
          </a:p>
          <a:p>
            <a:r>
              <a:rPr lang="nl-NL" sz="2000" dirty="0" smtClean="0"/>
              <a:t>Presentaties</a:t>
            </a:r>
          </a:p>
          <a:p>
            <a:pPr lvl="1"/>
            <a:r>
              <a:rPr lang="nl-NL" sz="1600" dirty="0" smtClean="0"/>
              <a:t>Elk groepje presenteert haar resultaten (gezamenlijk)</a:t>
            </a:r>
          </a:p>
          <a:p>
            <a:pPr lvl="1"/>
            <a:r>
              <a:rPr lang="nl-NL" sz="1600" dirty="0" smtClean="0"/>
              <a:t>Afsluiting van het JO programma</a:t>
            </a:r>
          </a:p>
          <a:p>
            <a:endParaRPr lang="nl-NL" sz="2000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3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6527" cy="1143000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IBC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66018"/>
            <a:ext cx="627504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l-NL" sz="2000" dirty="0" smtClean="0"/>
              <a:t>C&amp;M / E&amp;M / IBC/ N&amp;G / N&amp;T</a:t>
            </a:r>
          </a:p>
          <a:p>
            <a:pPr>
              <a:buFontTx/>
              <a:buChar char="-"/>
            </a:pPr>
            <a:r>
              <a:rPr lang="nl-NL" sz="2000" dirty="0" smtClean="0"/>
              <a:t>Vier dagen gewoon les, 1 dag IBC (goede resultaten)</a:t>
            </a:r>
          </a:p>
          <a:p>
            <a:pPr>
              <a:buFontTx/>
              <a:buChar char="-"/>
            </a:pPr>
            <a:r>
              <a:rPr lang="nl-NL" sz="2000" dirty="0" smtClean="0"/>
              <a:t>Havo-4 + havo-5 (t/m februari)</a:t>
            </a:r>
          </a:p>
          <a:p>
            <a:pPr>
              <a:buFontTx/>
              <a:buChar char="-"/>
            </a:pPr>
            <a:r>
              <a:rPr lang="nl-NL" sz="2000" dirty="0" smtClean="0"/>
              <a:t>Rode draad: eigen bedrijf opzetten (PWS)</a:t>
            </a:r>
          </a:p>
          <a:p>
            <a:pPr>
              <a:buFontTx/>
              <a:buChar char="-"/>
            </a:pPr>
            <a:r>
              <a:rPr lang="nl-NL" sz="2000" dirty="0" smtClean="0"/>
              <a:t>Maar ook: inspirerende ondernemers, etiquette, bedrijven bezoeken, internationalisering, hbo, </a:t>
            </a:r>
            <a:r>
              <a:rPr lang="nl-NL" sz="2000" dirty="0" err="1" smtClean="0"/>
              <a:t>etc</a:t>
            </a:r>
            <a:r>
              <a:rPr lang="nl-NL" sz="2000" dirty="0" smtClean="0"/>
              <a:t>, </a:t>
            </a:r>
            <a:r>
              <a:rPr lang="nl-NL" sz="2000" dirty="0" err="1" smtClean="0"/>
              <a:t>etc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Voorbeelden: Gazelle, Apple, </a:t>
            </a:r>
            <a:r>
              <a:rPr lang="nl-NL" sz="2000" dirty="0" err="1" smtClean="0"/>
              <a:t>Promobears</a:t>
            </a:r>
            <a:r>
              <a:rPr lang="nl-NL" sz="2000" dirty="0" smtClean="0"/>
              <a:t>, Rabobank, </a:t>
            </a:r>
            <a:r>
              <a:rPr lang="nl-NL" sz="2000" dirty="0" err="1" smtClean="0"/>
              <a:t>Hunting</a:t>
            </a:r>
            <a:r>
              <a:rPr lang="nl-NL" sz="2000" dirty="0" smtClean="0"/>
              <a:t> </a:t>
            </a:r>
            <a:r>
              <a:rPr lang="nl-NL" sz="2000" dirty="0" err="1" smtClean="0"/>
              <a:t>Lodge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Aandeelhoudersvergadering, Lening bank</a:t>
            </a:r>
          </a:p>
          <a:p>
            <a:pPr>
              <a:buFontTx/>
              <a:buChar char="-"/>
            </a:pPr>
            <a:r>
              <a:rPr lang="nl-NL" sz="2000" dirty="0" smtClean="0"/>
              <a:t>Waarom? Eén dag wat anders! Officieel certificaat (op je CV). Ook gezellig!</a:t>
            </a:r>
          </a:p>
          <a:p>
            <a:pPr>
              <a:buFontTx/>
              <a:buChar char="-"/>
            </a:pPr>
            <a:r>
              <a:rPr lang="nl-NL" sz="2000" dirty="0" smtClean="0"/>
              <a:t>Samenwerken, presenteren, communicatie, veel hbo-vaardigheden</a:t>
            </a:r>
          </a:p>
          <a:p>
            <a:pPr>
              <a:buFontTx/>
              <a:buChar char="-"/>
            </a:pPr>
            <a:r>
              <a:rPr lang="nl-NL" sz="2000" dirty="0" smtClean="0"/>
              <a:t>M.boer@arentheemcollege.nl</a:t>
            </a:r>
          </a:p>
          <a:p>
            <a:pPr>
              <a:buFontTx/>
              <a:buChar char="-"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0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pPr algn="l"/>
            <a:r>
              <a:rPr lang="nl-NL" dirty="0"/>
              <a:t>             Productkeuze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Yes.lavistarelatiegeschenken.nl</a:t>
            </a:r>
          </a:p>
          <a:p>
            <a:r>
              <a:rPr lang="nl-NL" sz="2400" dirty="0"/>
              <a:t>Startkapitaal: €50</a:t>
            </a:r>
          </a:p>
          <a:p>
            <a:r>
              <a:rPr lang="nl-NL" sz="2400" dirty="0"/>
              <a:t>Maak de keuze in goed overleg</a:t>
            </a:r>
          </a:p>
          <a:p>
            <a:r>
              <a:rPr lang="nl-NL" sz="2400" dirty="0"/>
              <a:t>1 product of meerdere? (moet wel samenhang zijn)</a:t>
            </a:r>
          </a:p>
          <a:p>
            <a:r>
              <a:rPr lang="nl-NL" sz="2400" dirty="0"/>
              <a:t>Denk aan BTW!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Vul straks samen werkblad 1 in (voor in mapje) en vul het inkoopcontract in (om in te leveren)</a:t>
            </a:r>
            <a:r>
              <a:rPr lang="nl-NL" sz="2400" dirty="0"/>
              <a:t>!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3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6382" y="170892"/>
            <a:ext cx="8229600" cy="1143000"/>
          </a:xfrm>
        </p:spPr>
        <p:txBody>
          <a:bodyPr/>
          <a:lstStyle/>
          <a:p>
            <a:r>
              <a:rPr lang="nl-NL" dirty="0"/>
              <a:t>Marketing strategie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7" y="0"/>
            <a:ext cx="2341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67544" y="1313892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Reclamefilmpje?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Facebook?</a:t>
            </a:r>
          </a:p>
          <a:p>
            <a:pPr marL="285750" indent="-285750">
              <a:buFontTx/>
              <a:buChar char="-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Snapshat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Poster?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Visitekaartje?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Liedje?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1560" y="443711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Vul straks samen werkblad 2 in en doe in mapje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560" y="543943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Maar voor je bezig kunt met je marketing strategie moet je eerst……….</a:t>
            </a:r>
          </a:p>
        </p:txBody>
      </p:sp>
    </p:spTree>
    <p:extLst>
      <p:ext uri="{BB962C8B-B14F-4D97-AF65-F5344CB8AC3E}">
        <p14:creationId xmlns:p14="http://schemas.microsoft.com/office/powerpoint/2010/main" val="35549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2816"/>
            <a:ext cx="5626968" cy="4353347"/>
          </a:xfrm>
        </p:spPr>
        <p:txBody>
          <a:bodyPr/>
          <a:lstStyle/>
          <a:p>
            <a:r>
              <a:rPr lang="nl-NL" sz="2400" dirty="0"/>
              <a:t>Een bedrijfsnaam hebben</a:t>
            </a:r>
          </a:p>
          <a:p>
            <a:r>
              <a:rPr lang="nl-NL" sz="2400" dirty="0"/>
              <a:t>Een logo hebben</a:t>
            </a:r>
          </a:p>
          <a:p>
            <a:r>
              <a:rPr lang="nl-NL" sz="2400" dirty="0"/>
              <a:t>Een slogan hebben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En denk hierbij aan de stijl die je wilt uitstralen!</a:t>
            </a:r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6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 l="64132" t="7647" r="4628" b="22353"/>
          <a:stretch>
            <a:fillRect/>
          </a:stretch>
        </p:blipFill>
        <p:spPr bwMode="auto">
          <a:xfrm>
            <a:off x="6803727" y="0"/>
            <a:ext cx="2340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971600" y="4046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                      Soorten logo’s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27" y="1712788"/>
            <a:ext cx="2562225" cy="9048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369" y="2020639"/>
            <a:ext cx="1373155" cy="11940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344" y="3429000"/>
            <a:ext cx="1657350" cy="1371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3140968"/>
            <a:ext cx="1339781" cy="123440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1767" y="4443858"/>
            <a:ext cx="18002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953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598</Words>
  <Application>Microsoft Macintosh PowerPoint</Application>
  <PresentationFormat>Diavoorstelling (4:3)</PresentationFormat>
  <Paragraphs>164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 CENA</vt:lpstr>
      <vt:lpstr>Arial</vt:lpstr>
      <vt:lpstr>Calibri</vt:lpstr>
      <vt:lpstr>Mangal</vt:lpstr>
      <vt:lpstr>Wingdings</vt:lpstr>
      <vt:lpstr>Kantoorthema</vt:lpstr>
      <vt:lpstr>PowerPoint-presentatie</vt:lpstr>
      <vt:lpstr>PowerPoint-presentatie</vt:lpstr>
      <vt:lpstr>Beoordelling</vt:lpstr>
      <vt:lpstr>Wat gaan we komende weken doen:</vt:lpstr>
      <vt:lpstr>IBC</vt:lpstr>
      <vt:lpstr>             Productkeuze</vt:lpstr>
      <vt:lpstr>Marketing strategie</vt:lpstr>
      <vt:lpstr>PowerPoint-presentatie</vt:lpstr>
      <vt:lpstr>PowerPoint-presentatie</vt:lpstr>
      <vt:lpstr>PowerPoint-presentatie</vt:lpstr>
      <vt:lpstr>PowerPoint-presentatie</vt:lpstr>
      <vt:lpstr>Guerilla Marketing</vt:lpstr>
      <vt:lpstr>Guerilla Marketing</vt:lpstr>
      <vt:lpstr>Guerilla Marketing</vt:lpstr>
      <vt:lpstr>Guerilla Marketing</vt:lpstr>
      <vt:lpstr>Guerilla Marketing</vt:lpstr>
      <vt:lpstr>Guerilla Marketing</vt:lpstr>
      <vt:lpstr>Financiële afhandeling</vt:lpstr>
      <vt:lpstr>Break-afzet</vt:lpstr>
      <vt:lpstr>Break-even afzet (in tweetallen)</vt:lpstr>
      <vt:lpstr>Break-even afzet (in tweetallen)</vt:lpstr>
      <vt:lpstr>Financiële planning</vt:lpstr>
      <vt:lpstr>Wie doet wat?</vt:lpstr>
      <vt:lpstr>       Pitch om 15:30 uur</vt:lpstr>
      <vt:lpstr>                   Bedrijfsvergadering</vt:lpstr>
      <vt:lpstr>                          Einde les</vt:lpstr>
    </vt:vector>
  </TitlesOfParts>
  <Company>Arentheem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Boer M</dc:creator>
  <cp:lastModifiedBy>Robbie Jütten</cp:lastModifiedBy>
  <cp:revision>62</cp:revision>
  <dcterms:created xsi:type="dcterms:W3CDTF">2013-08-27T09:56:47Z</dcterms:created>
  <dcterms:modified xsi:type="dcterms:W3CDTF">2017-09-18T21:48:17Z</dcterms:modified>
</cp:coreProperties>
</file>