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  <p:sldMasterId id="2147483676" r:id="rId3"/>
    <p:sldMasterId id="2147483709" r:id="rId4"/>
  </p:sldMasterIdLst>
  <p:notesMasterIdLst>
    <p:notesMasterId r:id="rId34"/>
  </p:notesMasterIdLst>
  <p:sldIdLst>
    <p:sldId id="261" r:id="rId5"/>
    <p:sldId id="271" r:id="rId6"/>
    <p:sldId id="272" r:id="rId7"/>
    <p:sldId id="278" r:id="rId8"/>
    <p:sldId id="273" r:id="rId9"/>
    <p:sldId id="274" r:id="rId10"/>
    <p:sldId id="275" r:id="rId11"/>
    <p:sldId id="276" r:id="rId12"/>
    <p:sldId id="277" r:id="rId13"/>
    <p:sldId id="279" r:id="rId14"/>
    <p:sldId id="267" r:id="rId15"/>
    <p:sldId id="270" r:id="rId16"/>
    <p:sldId id="262" r:id="rId17"/>
    <p:sldId id="268" r:id="rId18"/>
    <p:sldId id="280" r:id="rId19"/>
    <p:sldId id="269" r:id="rId20"/>
    <p:sldId id="281" r:id="rId21"/>
    <p:sldId id="282" r:id="rId22"/>
    <p:sldId id="283" r:id="rId23"/>
    <p:sldId id="287" r:id="rId24"/>
    <p:sldId id="288" r:id="rId25"/>
    <p:sldId id="297" r:id="rId26"/>
    <p:sldId id="305" r:id="rId27"/>
    <p:sldId id="306" r:id="rId28"/>
    <p:sldId id="307" r:id="rId29"/>
    <p:sldId id="292" r:id="rId30"/>
    <p:sldId id="293" r:id="rId31"/>
    <p:sldId id="294" r:id="rId32"/>
    <p:sldId id="295" r:id="rId33"/>
  </p:sldIdLst>
  <p:sldSz cx="13004800" cy="9753600"/>
  <p:notesSz cx="6858000" cy="9144000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 Botter" initials="H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E5"/>
    <a:srgbClr val="00947D"/>
    <a:srgbClr val="78B324"/>
    <a:srgbClr val="ACD5F0"/>
    <a:srgbClr val="E5F2FA"/>
    <a:srgbClr val="E0EED4"/>
    <a:srgbClr val="53A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2" autoAdjust="0"/>
    <p:restoredTop sz="87424" autoAdjust="0"/>
  </p:normalViewPr>
  <p:slideViewPr>
    <p:cSldViewPr showGuides="1">
      <p:cViewPr>
        <p:scale>
          <a:sx n="71" d="100"/>
          <a:sy n="71" d="100"/>
        </p:scale>
        <p:origin x="-264" y="-4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B4B64-A914-4877-B035-041B8E32CC31}" type="datetimeFigureOut">
              <a:rPr lang="nl-NL" smtClean="0"/>
              <a:t>12-9-2017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166EC-CF6D-4E41-864E-8DE33963F4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79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3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66EC-CF6D-4E41-864E-8DE33963F42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488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66EC-CF6D-4E41-864E-8DE33963F42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18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78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71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10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66EC-CF6D-4E41-864E-8DE33963F42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450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66EC-CF6D-4E41-864E-8DE33963F42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396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8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2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7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3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88198-B34F-CA4F-B747-3B3BBCC3864E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91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66EC-CF6D-4E41-864E-8DE33963F42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69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166EC-CF6D-4E41-864E-8DE33963F42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x t/m x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Themanaam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5961666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69283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7037711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7981193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x t/m x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Themanaam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1666636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x t/m x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Themanaam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380111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x t/m x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Themanaam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121198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x t/m x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Themanaam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4039147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x t/m x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Themanaam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83040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528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8" y="240867"/>
            <a:ext cx="8571773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57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620428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5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 userDrawn="1">
          <p15:clr>
            <a:srgbClr val="FBAE40"/>
          </p15:clr>
        </p15:guide>
        <p15:guide id="2" pos="7894" userDrawn="1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351" userDrawn="1">
          <p15:clr>
            <a:srgbClr val="FBAE40"/>
          </p15:clr>
        </p15:guide>
        <p15:guide id="5" pos="553" userDrawn="1">
          <p15:clr>
            <a:srgbClr val="FBAE40"/>
          </p15:clr>
        </p15:guide>
        <p15:guide id="6" orient="horz" pos="567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2016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 userDrawn="1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 title="Achtergrondfoto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000"/>
            <a:ext cx="13096133" cy="8748646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rgbClr val="CCE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 title="Hoofdstuktitel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00947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2016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 title="Achtergrondfoto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 title="Achtergrondfoto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 title="Achtergrondfoto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400" dirty="0">
              <a:solidFill>
                <a:srgbClr val="E7E6E6">
                  <a:lumMod val="25000"/>
                </a:srgb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1 t/m 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4.1 Rivieren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LEEFOMGEVING Wateroverlast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 Vwo H4</a:t>
            </a:r>
          </a:p>
        </p:txBody>
      </p:sp>
    </p:spTree>
    <p:extLst>
      <p:ext uri="{BB962C8B-B14F-4D97-AF65-F5344CB8AC3E}">
        <p14:creationId xmlns:p14="http://schemas.microsoft.com/office/powerpoint/2010/main" val="277698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1" y="1929300"/>
            <a:ext cx="8218914" cy="5477085"/>
          </a:xfr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water moet naar de zee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982822" y="1929300"/>
            <a:ext cx="3600000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De waterafvoer verandert door verstening, </a:t>
            </a:r>
            <a:r>
              <a:rPr lang="nl-NL" dirty="0">
                <a:solidFill>
                  <a:srgbClr val="FF0000"/>
                </a:solidFill>
              </a:rPr>
              <a:t>ontbossing</a:t>
            </a:r>
            <a:r>
              <a:rPr lang="nl-NL" dirty="0">
                <a:solidFill>
                  <a:prstClr val="black"/>
                </a:solidFill>
              </a:rPr>
              <a:t> en verandering van het neerslagregiem.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Om het overstromings-risico te verkleinen worden dijken verhoogd of verbreed. Dit noem je…</a:t>
            </a:r>
          </a:p>
          <a:p>
            <a:r>
              <a:rPr lang="nl-NL" dirty="0">
                <a:solidFill>
                  <a:srgbClr val="FF0000"/>
                </a:solidFill>
              </a:rPr>
              <a:t>dijkverzwaringen</a:t>
            </a:r>
            <a:r>
              <a:rPr lang="nl-NL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0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water dreigt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0"/>
          </p:nvPr>
        </p:nvSpPr>
        <p:spPr>
          <a:xfrm>
            <a:off x="893762" y="1997074"/>
            <a:ext cx="3842883" cy="70167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combinatie bodemdaling en versterkt broeikaseffect zorgen er voor dat het water blijft dreigen.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de Noordzee staat het water extra laag bij </a:t>
            </a:r>
            <a:r>
              <a:rPr lang="nl-NL" dirty="0">
                <a:solidFill>
                  <a:srgbClr val="FF0000"/>
                </a:solidFill>
              </a:rPr>
              <a:t>doodtij</a:t>
            </a:r>
            <a:r>
              <a:rPr lang="nl-NL" dirty="0"/>
              <a:t> en extra hoog bij </a:t>
            </a:r>
            <a:r>
              <a:rPr lang="nl-NL" dirty="0">
                <a:solidFill>
                  <a:srgbClr val="FF0000"/>
                </a:solidFill>
              </a:rPr>
              <a:t>springtij</a:t>
            </a:r>
            <a:r>
              <a:rPr lang="nl-NL" dirty="0"/>
              <a:t>.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645" y="1997074"/>
            <a:ext cx="8268155" cy="63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8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1 t/m 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4.2 De kust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LEEFOMGEVING Wateroverlast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 Vwo H4</a:t>
            </a:r>
          </a:p>
        </p:txBody>
      </p:sp>
    </p:spTree>
    <p:extLst>
      <p:ext uri="{BB962C8B-B14F-4D97-AF65-F5344CB8AC3E}">
        <p14:creationId xmlns:p14="http://schemas.microsoft.com/office/powerpoint/2010/main" val="257789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4.2 Kust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938" b="641"/>
          <a:stretch/>
        </p:blipFill>
        <p:spPr>
          <a:xfrm>
            <a:off x="6970644" y="1536381"/>
            <a:ext cx="6045836" cy="8200420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Nederlandse kust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 algn="l" defTabSz="1300460" rtl="0" eaLnBrk="1" latinLnBrk="0" hangingPunct="1">
              <a:lnSpc>
                <a:spcPts val="28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nl-NL" dirty="0"/>
              <a:t>De Nederlandse kust bestaat uit drie zones:</a:t>
            </a:r>
          </a:p>
          <a:p>
            <a:pPr marL="357188" indent="-357188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nl-NL" dirty="0">
              <a:solidFill>
                <a:srgbClr val="FF0000"/>
              </a:solidFill>
            </a:endParaRPr>
          </a:p>
          <a:p>
            <a:pPr marL="357188" indent="-35718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FF0000"/>
                </a:solidFill>
              </a:rPr>
              <a:t>Waddenkust</a:t>
            </a:r>
          </a:p>
          <a:p>
            <a:pPr marL="357188" indent="-35718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FF0000"/>
                </a:solidFill>
              </a:rPr>
              <a:t>Duinenkust</a:t>
            </a:r>
          </a:p>
          <a:p>
            <a:pPr marL="357188" indent="-357188"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nl-NL" dirty="0">
                <a:solidFill>
                  <a:srgbClr val="FF0000"/>
                </a:solidFill>
              </a:rPr>
              <a:t>Estuarium</a:t>
            </a:r>
          </a:p>
          <a:p>
            <a:pPr marL="357188" indent="-357188">
              <a:buClr>
                <a:schemeClr val="tx1"/>
              </a:buClr>
              <a:buFont typeface="Courier New" panose="02070309020205020404" pitchFamily="49" charset="0"/>
              <a:buChar char="o"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nl-NL" dirty="0"/>
              <a:t>Stranden, zandplaten, duinen, wadden en kwelders noem je…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i="1" dirty="0"/>
              <a:t>Zachte kust</a:t>
            </a:r>
          </a:p>
          <a:p>
            <a:pPr marL="0" indent="0">
              <a:buClr>
                <a:schemeClr val="tx1"/>
              </a:buClr>
              <a:buNone/>
            </a:pPr>
            <a:endParaRPr lang="nl-NL" dirty="0"/>
          </a:p>
          <a:p>
            <a:pPr marL="0" indent="0">
              <a:buClr>
                <a:schemeClr val="tx1"/>
              </a:buClr>
              <a:buNone/>
            </a:pPr>
            <a:r>
              <a:rPr lang="nl-NL" dirty="0"/>
              <a:t>Zeedijken, boulevards en hybride keringen noem je…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nl-NL" i="1" dirty="0"/>
              <a:t>Harde kust</a:t>
            </a:r>
          </a:p>
        </p:txBody>
      </p:sp>
      <p:sp>
        <p:nvSpPr>
          <p:cNvPr id="10" name="Rechthoek 9"/>
          <p:cNvSpPr/>
          <p:nvPr/>
        </p:nvSpPr>
        <p:spPr>
          <a:xfrm>
            <a:off x="9877400" y="1536381"/>
            <a:ext cx="3127400" cy="185541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842400" y="3426382"/>
            <a:ext cx="2205000" cy="343041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6970644" y="6891381"/>
            <a:ext cx="2771756" cy="26693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9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4.2 Kust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0"/>
          </p:nvPr>
        </p:nvSpPr>
        <p:spPr>
          <a:xfrm>
            <a:off x="893762" y="1997074"/>
            <a:ext cx="3842883" cy="70167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Door middel van duinen, </a:t>
            </a:r>
            <a:r>
              <a:rPr lang="nl-NL" dirty="0">
                <a:solidFill>
                  <a:srgbClr val="FF0000"/>
                </a:solidFill>
              </a:rPr>
              <a:t>primaire keringen</a:t>
            </a:r>
            <a:r>
              <a:rPr lang="nl-NL" dirty="0"/>
              <a:t> en andere </a:t>
            </a:r>
            <a:r>
              <a:rPr lang="nl-NL" dirty="0">
                <a:solidFill>
                  <a:srgbClr val="FF0000"/>
                </a:solidFill>
              </a:rPr>
              <a:t>waterkeringen</a:t>
            </a:r>
            <a:r>
              <a:rPr lang="nl-NL" dirty="0"/>
              <a:t> wordt de Zeeuwse delta afgeschermd van de zee.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Deltawerken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645" y="1997074"/>
            <a:ext cx="8268155" cy="631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7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4.2 Kust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70" y="1997075"/>
            <a:ext cx="5523260" cy="701675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Opbouw van de kust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883574" y="2064508"/>
            <a:ext cx="5573826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nl-NL" dirty="0"/>
              <a:t>Het zand wordt aangevoerd vanuit open zee door de vloedstroom.</a:t>
            </a:r>
          </a:p>
          <a:p>
            <a:pPr>
              <a:spcBef>
                <a:spcPct val="50000"/>
              </a:spcBef>
            </a:pPr>
            <a:endParaRPr lang="nl-NL" altLang="nl-NL" dirty="0"/>
          </a:p>
          <a:p>
            <a:pPr>
              <a:spcBef>
                <a:spcPct val="50000"/>
              </a:spcBef>
            </a:pPr>
            <a:r>
              <a:rPr lang="nl-NL" altLang="nl-NL" dirty="0"/>
              <a:t>Regel: de </a:t>
            </a:r>
            <a:r>
              <a:rPr lang="nl-NL" altLang="nl-NL" dirty="0">
                <a:solidFill>
                  <a:srgbClr val="FF0000"/>
                </a:solidFill>
              </a:rPr>
              <a:t>vloed</a:t>
            </a:r>
            <a:r>
              <a:rPr lang="nl-NL" altLang="nl-NL" dirty="0"/>
              <a:t>stroom is sterker dan de </a:t>
            </a:r>
            <a:r>
              <a:rPr lang="nl-NL" altLang="nl-NL" dirty="0">
                <a:solidFill>
                  <a:srgbClr val="FF0000"/>
                </a:solidFill>
              </a:rPr>
              <a:t>eb</a:t>
            </a:r>
            <a:r>
              <a:rPr lang="nl-NL" altLang="nl-NL" dirty="0"/>
              <a:t>stroom.</a:t>
            </a:r>
          </a:p>
          <a:p>
            <a:pPr>
              <a:spcBef>
                <a:spcPct val="50000"/>
              </a:spcBef>
            </a:pPr>
            <a:endParaRPr lang="nl-NL" altLang="nl-NL" dirty="0"/>
          </a:p>
          <a:p>
            <a:pPr>
              <a:spcBef>
                <a:spcPct val="50000"/>
              </a:spcBef>
            </a:pPr>
            <a:r>
              <a:rPr lang="nl-NL" altLang="nl-NL" dirty="0"/>
              <a:t>Opbouw</a:t>
            </a:r>
          </a:p>
          <a:p>
            <a:endParaRPr lang="nl-NL" altLang="nl-NL" dirty="0"/>
          </a:p>
          <a:p>
            <a:r>
              <a:rPr lang="nl-NL" altLang="nl-NL" dirty="0"/>
              <a:t>Meer netto transport van zand</a:t>
            </a:r>
            <a:endParaRPr lang="nl-NL" dirty="0"/>
          </a:p>
        </p:txBody>
      </p:sp>
      <p:sp>
        <p:nvSpPr>
          <p:cNvPr id="8" name="PIJL-OMLAAG 7"/>
          <p:cNvSpPr/>
          <p:nvPr/>
        </p:nvSpPr>
        <p:spPr>
          <a:xfrm>
            <a:off x="1417400" y="4651800"/>
            <a:ext cx="315000" cy="54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66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4.2 Kust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400" y="2041800"/>
            <a:ext cx="8077400" cy="7024107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Kust in beweging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52400" y="1900141"/>
            <a:ext cx="4275000" cy="7016751"/>
          </a:xfrm>
          <a:prstGeom prst="rect">
            <a:avLst/>
          </a:prstGeom>
        </p:spPr>
        <p:txBody>
          <a:bodyPr/>
          <a:lstStyle>
            <a:lvl1pPr marL="216000" indent="-216000" algn="l" defTabSz="1300460" rtl="0" eaLnBrk="1" latinLnBrk="0" hangingPunct="1">
              <a:lnSpc>
                <a:spcPts val="2800"/>
              </a:lnSpc>
              <a:spcBef>
                <a:spcPts val="1422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16000" algn="l" defTabSz="1300460" rtl="0" eaLnBrk="1" latinLnBrk="0" hangingPunct="1">
              <a:lnSpc>
                <a:spcPts val="28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Opbouw en afbraak wisselen elkaar af aan de Nederlandse kust.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Door de </a:t>
            </a:r>
            <a:r>
              <a:rPr lang="nl-NL" dirty="0">
                <a:solidFill>
                  <a:srgbClr val="FF0000"/>
                </a:solidFill>
              </a:rPr>
              <a:t>getijdenstromingen</a:t>
            </a:r>
            <a:r>
              <a:rPr lang="nl-NL" dirty="0"/>
              <a:t> wordt zand naar de kust vervoerd en worden er </a:t>
            </a:r>
            <a:r>
              <a:rPr lang="nl-NL" dirty="0">
                <a:solidFill>
                  <a:srgbClr val="FF0000"/>
                </a:solidFill>
              </a:rPr>
              <a:t>strandwallen</a:t>
            </a:r>
            <a:r>
              <a:rPr lang="nl-NL" dirty="0"/>
              <a:t> gevormd.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Zodra die permanent droog liggen, kan de wind het zand meenemen en </a:t>
            </a:r>
            <a:r>
              <a:rPr lang="nl-NL" dirty="0">
                <a:solidFill>
                  <a:srgbClr val="FF0000"/>
                </a:solidFill>
              </a:rPr>
              <a:t>duinen</a:t>
            </a:r>
            <a:r>
              <a:rPr lang="nl-NL" dirty="0"/>
              <a:t> vormen.</a:t>
            </a:r>
          </a:p>
        </p:txBody>
      </p:sp>
    </p:spTree>
    <p:extLst>
      <p:ext uri="{BB962C8B-B14F-4D97-AF65-F5344CB8AC3E}">
        <p14:creationId xmlns:p14="http://schemas.microsoft.com/office/powerpoint/2010/main" val="154798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4.2 Kust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Ontstaan van een duinkust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1" descr="P103028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17" y="3256800"/>
            <a:ext cx="8235216" cy="568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54173" y="2086800"/>
            <a:ext cx="11569560" cy="324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Bij duinvorming zijn de zee, de wind en vegetatie belangrijk. Leg uit hoe dit proces in zijn werk gaat.</a:t>
            </a:r>
          </a:p>
          <a:p>
            <a:endParaRPr lang="nl-NL" dirty="0"/>
          </a:p>
          <a:p>
            <a:r>
              <a:rPr lang="nl-NL" i="1" dirty="0"/>
              <a:t>Zee vormt strandwal,</a:t>
            </a:r>
            <a:br>
              <a:rPr lang="nl-NL" i="1" dirty="0"/>
            </a:br>
            <a:r>
              <a:rPr lang="nl-NL" i="1" dirty="0"/>
              <a:t>drooggevallen deel</a:t>
            </a:r>
            <a:br>
              <a:rPr lang="nl-NL" i="1" dirty="0"/>
            </a:br>
            <a:r>
              <a:rPr lang="nl-NL" i="1" dirty="0"/>
              <a:t>vatbaar voor wind,</a:t>
            </a:r>
            <a:br>
              <a:rPr lang="nl-NL" i="1" dirty="0"/>
            </a:br>
            <a:r>
              <a:rPr lang="nl-NL" i="1" dirty="0"/>
              <a:t>zand blijft hangen </a:t>
            </a:r>
            <a:br>
              <a:rPr lang="nl-NL" i="1" dirty="0"/>
            </a:br>
            <a:r>
              <a:rPr lang="nl-NL" i="1" dirty="0"/>
              <a:t>achter vegetatie.</a:t>
            </a:r>
          </a:p>
        </p:txBody>
      </p:sp>
    </p:spTree>
    <p:extLst>
      <p:ext uri="{BB962C8B-B14F-4D97-AF65-F5344CB8AC3E}">
        <p14:creationId xmlns:p14="http://schemas.microsoft.com/office/powerpoint/2010/main" val="103095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4.2 Kust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Bescherming tegen de zee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877400" y="1801855"/>
            <a:ext cx="6502400" cy="56076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NL" altLang="nl-NL" dirty="0"/>
              <a:t>Tot het jaar 1000: terpen en wierden</a:t>
            </a:r>
          </a:p>
          <a:p>
            <a:pPr marL="357188" indent="-357188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NL" altLang="nl-NL" dirty="0"/>
              <a:t>Na 1000: aanleg van dijken</a:t>
            </a:r>
          </a:p>
          <a:p>
            <a:pPr marL="357188" indent="-357188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NL" altLang="nl-NL" dirty="0"/>
              <a:t>1932: Afsluitdijk &gt; IJsselmeer</a:t>
            </a:r>
          </a:p>
          <a:p>
            <a:pPr marL="357188" indent="-357188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NL" altLang="nl-NL" dirty="0"/>
              <a:t>1955 tot 1985: Deltawerken</a:t>
            </a:r>
          </a:p>
          <a:p>
            <a:pPr marL="357188" indent="-357188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NL" altLang="nl-NL" dirty="0"/>
              <a:t>Na 1985: dijken op deltahoogte</a:t>
            </a:r>
          </a:p>
          <a:p>
            <a:pPr marL="357188" indent="-357188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nl-NL" altLang="nl-NL" dirty="0"/>
              <a:t>Stormvloedkering</a:t>
            </a:r>
          </a:p>
          <a:p>
            <a:pPr marL="357188" indent="-357188">
              <a:spcBef>
                <a:spcPct val="50000"/>
              </a:spcBef>
              <a:buFont typeface="Courier New" panose="02070309020205020404" pitchFamily="49" charset="0"/>
              <a:buChar char="o"/>
            </a:pPr>
            <a:endParaRPr lang="nl-NL" altLang="nl-NL" dirty="0"/>
          </a:p>
          <a:p>
            <a:pPr>
              <a:spcBef>
                <a:spcPct val="50000"/>
              </a:spcBef>
            </a:pPr>
            <a:r>
              <a:rPr lang="nl-NL" altLang="nl-NL" dirty="0"/>
              <a:t>Waarom is de Westerschelde open gelaten?</a:t>
            </a:r>
          </a:p>
          <a:p>
            <a:pPr>
              <a:spcBef>
                <a:spcPct val="50000"/>
              </a:spcBef>
            </a:pPr>
            <a:r>
              <a:rPr lang="nl-NL" altLang="nl-NL" i="1" dirty="0"/>
              <a:t>Toegang tot de haven van Antwerpen</a:t>
            </a:r>
          </a:p>
        </p:txBody>
      </p:sp>
      <p:pic>
        <p:nvPicPr>
          <p:cNvPr id="7" name="Tijdelijke aanduiding voor inhou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938" b="641"/>
          <a:stretch/>
        </p:blipFill>
        <p:spPr>
          <a:xfrm>
            <a:off x="6952400" y="1536381"/>
            <a:ext cx="6045836" cy="82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Paragraaf 1 t/m 6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4.3 Rivieren: adaptief deltamanagement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LEEFOMGEVING Wateroverlast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 Vwo H4</a:t>
            </a:r>
          </a:p>
        </p:txBody>
      </p:sp>
    </p:spTree>
    <p:extLst>
      <p:ext uri="{BB962C8B-B14F-4D97-AF65-F5344CB8AC3E}">
        <p14:creationId xmlns:p14="http://schemas.microsoft.com/office/powerpoint/2010/main" val="98889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de rivier (1)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r="539" b="4992"/>
          <a:stretch/>
        </p:blipFill>
        <p:spPr>
          <a:xfrm>
            <a:off x="3352400" y="2536800"/>
            <a:ext cx="9180000" cy="60750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80626" y="2050513"/>
            <a:ext cx="5482591" cy="166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Benoem de onderdelen van de rivier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1: </a:t>
            </a:r>
            <a:r>
              <a:rPr lang="nl-NL" i="1" dirty="0"/>
              <a:t>Stroomgebied</a:t>
            </a:r>
          </a:p>
          <a:p>
            <a:r>
              <a:rPr lang="nl-NL" dirty="0">
                <a:solidFill>
                  <a:prstClr val="black"/>
                </a:solidFill>
              </a:rPr>
              <a:t>2: </a:t>
            </a:r>
            <a:r>
              <a:rPr lang="nl-NL" i="1" dirty="0">
                <a:solidFill>
                  <a:srgbClr val="FF0000"/>
                </a:solidFill>
              </a:rPr>
              <a:t>Waterscheiding</a:t>
            </a:r>
          </a:p>
        </p:txBody>
      </p:sp>
      <p:sp>
        <p:nvSpPr>
          <p:cNvPr id="10" name="Ovaal 9"/>
          <p:cNvSpPr/>
          <p:nvPr/>
        </p:nvSpPr>
        <p:spPr>
          <a:xfrm rot="983993">
            <a:off x="5398634" y="3736305"/>
            <a:ext cx="1710000" cy="3780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1" name="Ovaal 10"/>
          <p:cNvSpPr/>
          <p:nvPr/>
        </p:nvSpPr>
        <p:spPr>
          <a:xfrm rot="1227571">
            <a:off x="8556699" y="4172513"/>
            <a:ext cx="1710000" cy="3780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cxnSp>
        <p:nvCxnSpPr>
          <p:cNvPr id="13" name="Rechte verbindingslijn 12"/>
          <p:cNvCxnSpPr>
            <a:stCxn id="10" idx="4"/>
          </p:cNvCxnSpPr>
          <p:nvPr/>
        </p:nvCxnSpPr>
        <p:spPr>
          <a:xfrm>
            <a:off x="5720012" y="7439409"/>
            <a:ext cx="39895" cy="99239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5759907" y="7846800"/>
            <a:ext cx="2947493" cy="585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5527491" y="846407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prstClr val="black"/>
                </a:solidFill>
              </a:rPr>
              <a:t>1</a:t>
            </a:r>
            <a:endParaRPr lang="nl-NL" dirty="0">
              <a:solidFill>
                <a:prstClr val="black"/>
              </a:solidFill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 flipV="1">
            <a:off x="7233653" y="3405810"/>
            <a:ext cx="2463747" cy="331599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V="1">
            <a:off x="9697400" y="2640810"/>
            <a:ext cx="1080000" cy="75099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10862218" y="22191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prstClr val="black"/>
                </a:solidFill>
              </a:rPr>
              <a:t>2</a:t>
            </a:r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0"/>
          </p:nvPr>
        </p:nvSpPr>
        <p:spPr>
          <a:xfrm>
            <a:off x="877400" y="1996800"/>
            <a:ext cx="5625000" cy="70167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Het </a:t>
            </a:r>
            <a:r>
              <a:rPr lang="nl-NL" dirty="0">
                <a:solidFill>
                  <a:srgbClr val="FF0000"/>
                </a:solidFill>
              </a:rPr>
              <a:t>Deltaprogramma</a:t>
            </a:r>
            <a:r>
              <a:rPr lang="nl-NL" dirty="0"/>
              <a:t> moet zorgen voor waterveiligheid en de zoetwatervoorziening.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Rijkswaterstaat</a:t>
            </a:r>
            <a:r>
              <a:rPr lang="nl-NL" dirty="0"/>
              <a:t>, provincies, gemeenten en </a:t>
            </a:r>
            <a:r>
              <a:rPr lang="nl-NL" dirty="0">
                <a:solidFill>
                  <a:srgbClr val="FF0000"/>
                </a:solidFill>
              </a:rPr>
              <a:t>waterschappen</a:t>
            </a:r>
            <a:r>
              <a:rPr lang="nl-NL" dirty="0"/>
              <a:t> werken samen met maatschappelijke organisaties en het bedrijfsleven.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Rijkswaterstaat</a:t>
            </a:r>
            <a:r>
              <a:rPr lang="nl-NL" dirty="0"/>
              <a:t> zorgt voor onze wegen, waterwegen en bescherming tegen overstromingen.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</a:t>
            </a:r>
            <a:r>
              <a:rPr lang="nl-NL" dirty="0">
                <a:solidFill>
                  <a:srgbClr val="FF0000"/>
                </a:solidFill>
              </a:rPr>
              <a:t> waterschap</a:t>
            </a:r>
            <a:r>
              <a:rPr lang="nl-NL" dirty="0"/>
              <a:t> zorgt voor veiligheid, voldoende water en schoon water in een bepaald gebied.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Waterbeleid (1)</a:t>
            </a:r>
          </a:p>
        </p:txBody>
      </p:sp>
      <p:sp>
        <p:nvSpPr>
          <p:cNvPr id="18" name="Tijdelijke aanduiding voor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5" name="Tijdelijke aanduiding voor inhoud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6"/>
          <a:stretch/>
        </p:blipFill>
        <p:spPr>
          <a:xfrm>
            <a:off x="6909475" y="1996800"/>
            <a:ext cx="5622925" cy="7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Waterbeleid (2)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0"/>
          </p:nvPr>
        </p:nvSpPr>
        <p:spPr>
          <a:xfrm>
            <a:off x="877400" y="1771800"/>
            <a:ext cx="5623200" cy="70167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overheid voert </a:t>
            </a:r>
            <a:r>
              <a:rPr lang="nl-NL" dirty="0">
                <a:solidFill>
                  <a:srgbClr val="FF0000"/>
                </a:solidFill>
              </a:rPr>
              <a:t>adaptief deltamanagement</a:t>
            </a:r>
            <a:r>
              <a:rPr lang="nl-NL" dirty="0"/>
              <a:t>. Dat betekent vooruit kijken en flexibel blijven.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Vijf deltabeslissingen: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/>
              <a:t>Waterveiligheid: bescherming tegen overstromingen.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/>
              <a:t>Zoet water: voorkomen van tekorten.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/>
              <a:t>Ruimtelijke adaptatie: rekening houden met klimaat en water.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/>
              <a:t>Rijn-Maasdelta: veiligstellen Rijnmond-Drechtsteden en Zuidwestelijke delta.</a:t>
            </a:r>
          </a:p>
          <a:p>
            <a:pPr marL="514350" indent="-514350">
              <a:buFont typeface="+mj-lt"/>
              <a:buAutoNum type="arabicParenR"/>
            </a:pPr>
            <a:r>
              <a:rPr lang="nl-NL" dirty="0"/>
              <a:t>IJsselmeer gebied: veiligstellen van zoetwatervoorraad en voorkomen overstromingen.</a:t>
            </a:r>
          </a:p>
        </p:txBody>
      </p:sp>
      <p:pic>
        <p:nvPicPr>
          <p:cNvPr id="15" name="Tijdelijke aanduiding voor inhoud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6"/>
          <a:stretch/>
        </p:blipFill>
        <p:spPr>
          <a:xfrm>
            <a:off x="6909475" y="1998691"/>
            <a:ext cx="5622925" cy="70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Zoet of zout?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400" y="3583062"/>
            <a:ext cx="8325000" cy="543373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77400" y="2012086"/>
            <a:ext cx="11655000" cy="639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Bij lage waterstanden in de rivieren komt zeewater verder landinwaarts.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Wat is het gevolg daarvan?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srgbClr val="FF0000"/>
                </a:solidFill>
              </a:rPr>
              <a:t>Verzilting</a:t>
            </a:r>
          </a:p>
          <a:p>
            <a:endParaRPr lang="nl-NL" i="1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Waarom is dat een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probleem?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Niet alle gewassen </a:t>
            </a:r>
            <a:br>
              <a:rPr lang="nl-NL" i="1" dirty="0">
                <a:solidFill>
                  <a:prstClr val="black"/>
                </a:solidFill>
              </a:rPr>
            </a:br>
            <a:r>
              <a:rPr lang="nl-NL" i="1" dirty="0">
                <a:solidFill>
                  <a:prstClr val="black"/>
                </a:solidFill>
              </a:rPr>
              <a:t>verdragen zout water.</a:t>
            </a:r>
          </a:p>
          <a:p>
            <a:endParaRPr lang="nl-NL" i="1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Oplossing?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Gewassen ver-</a:t>
            </a:r>
            <a:br>
              <a:rPr lang="nl-NL" i="1" dirty="0">
                <a:solidFill>
                  <a:prstClr val="black"/>
                </a:solidFill>
              </a:rPr>
            </a:br>
            <a:r>
              <a:rPr lang="nl-NL" i="1" dirty="0">
                <a:solidFill>
                  <a:prstClr val="black"/>
                </a:solidFill>
              </a:rPr>
              <a:t>bouwen die tegen </a:t>
            </a:r>
            <a:br>
              <a:rPr lang="nl-NL" i="1" dirty="0">
                <a:solidFill>
                  <a:prstClr val="black"/>
                </a:solidFill>
              </a:rPr>
            </a:br>
            <a:r>
              <a:rPr lang="nl-NL" i="1" dirty="0">
                <a:solidFill>
                  <a:prstClr val="black"/>
                </a:solidFill>
              </a:rPr>
              <a:t>brak water kunnen.</a:t>
            </a:r>
          </a:p>
        </p:txBody>
      </p:sp>
    </p:spTree>
    <p:extLst>
      <p:ext uri="{BB962C8B-B14F-4D97-AF65-F5344CB8AC3E}">
        <p14:creationId xmlns:p14="http://schemas.microsoft.com/office/powerpoint/2010/main" val="22693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Kanalisatie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877399" y="1970322"/>
            <a:ext cx="1165499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Rivieren zijn </a:t>
            </a:r>
            <a:r>
              <a:rPr lang="nl-NL" dirty="0"/>
              <a:t>deels </a:t>
            </a:r>
            <a:r>
              <a:rPr lang="nl-NL" dirty="0">
                <a:solidFill>
                  <a:srgbClr val="FF0000"/>
                </a:solidFill>
              </a:rPr>
              <a:t>gekanaliseerd</a:t>
            </a:r>
            <a:r>
              <a:rPr lang="nl-NL" dirty="0">
                <a:solidFill>
                  <a:prstClr val="black"/>
                </a:solidFill>
              </a:rPr>
              <a:t>. Meanders zijn rechtgetrokken en er zijn </a:t>
            </a:r>
            <a:r>
              <a:rPr lang="nl-NL" dirty="0">
                <a:solidFill>
                  <a:srgbClr val="FF0000"/>
                </a:solidFill>
              </a:rPr>
              <a:t>stuwen</a:t>
            </a:r>
            <a:r>
              <a:rPr lang="nl-NL" dirty="0">
                <a:solidFill>
                  <a:prstClr val="black"/>
                </a:solidFill>
              </a:rPr>
              <a:t> met sluizen aangelegd.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80" y="3286268"/>
            <a:ext cx="8358419" cy="573053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884035" y="3483008"/>
            <a:ext cx="3458365" cy="44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Wat is het doel van het kanaliseren?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Het reguleren van de waterstand.</a:t>
            </a:r>
          </a:p>
          <a:p>
            <a:endParaRPr lang="nl-NL" i="1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Waarom willen we de waterstand reguleren?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Bevaarbaarheid garanderen.</a:t>
            </a:r>
          </a:p>
        </p:txBody>
      </p:sp>
    </p:spTree>
    <p:extLst>
      <p:ext uri="{BB962C8B-B14F-4D97-AF65-F5344CB8AC3E}">
        <p14:creationId xmlns:p14="http://schemas.microsoft.com/office/powerpoint/2010/main" val="14486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temmen van de rivier (1)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0" y="3011014"/>
            <a:ext cx="9045000" cy="5995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877401" y="2041800"/>
            <a:ext cx="9045000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Welke onderdelen van het </a:t>
            </a:r>
            <a:r>
              <a:rPr lang="nl-NL" dirty="0">
                <a:solidFill>
                  <a:srgbClr val="FF0000"/>
                </a:solidFill>
              </a:rPr>
              <a:t>dwarsprofiel</a:t>
            </a:r>
            <a:r>
              <a:rPr lang="nl-NL" dirty="0">
                <a:solidFill>
                  <a:prstClr val="black"/>
                </a:solidFill>
              </a:rPr>
              <a:t> van de rivier zijn met de pijlen aangeduid?</a:t>
            </a:r>
          </a:p>
        </p:txBody>
      </p:sp>
    </p:spTree>
    <p:extLst>
      <p:ext uri="{BB962C8B-B14F-4D97-AF65-F5344CB8AC3E}">
        <p14:creationId xmlns:p14="http://schemas.microsoft.com/office/powerpoint/2010/main" val="327939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1: </a:t>
            </a:r>
            <a:r>
              <a:rPr lang="nl-NL" dirty="0">
                <a:solidFill>
                  <a:srgbClr val="FF0000"/>
                </a:solidFill>
              </a:rPr>
              <a:t>uiterwaard</a:t>
            </a:r>
          </a:p>
          <a:p>
            <a:pPr marL="0" indent="0">
              <a:buNone/>
            </a:pPr>
            <a:r>
              <a:rPr lang="nl-NL" dirty="0"/>
              <a:t>2: </a:t>
            </a:r>
            <a:r>
              <a:rPr lang="nl-NL" dirty="0">
                <a:solidFill>
                  <a:srgbClr val="FF0000"/>
                </a:solidFill>
              </a:rPr>
              <a:t>zomerdijk</a:t>
            </a:r>
          </a:p>
          <a:p>
            <a:pPr marL="0" indent="0">
              <a:buNone/>
            </a:pPr>
            <a:r>
              <a:rPr lang="nl-NL" dirty="0"/>
              <a:t>3: </a:t>
            </a:r>
            <a:r>
              <a:rPr lang="nl-NL" dirty="0">
                <a:solidFill>
                  <a:srgbClr val="FF0000"/>
                </a:solidFill>
              </a:rPr>
              <a:t>winterdijk</a:t>
            </a:r>
          </a:p>
          <a:p>
            <a:pPr marL="0" indent="0">
              <a:buNone/>
            </a:pPr>
            <a:r>
              <a:rPr lang="nl-NL" dirty="0"/>
              <a:t>4: zomerbed</a:t>
            </a:r>
          </a:p>
          <a:p>
            <a:pPr marL="0" indent="0">
              <a:buNone/>
            </a:pPr>
            <a:r>
              <a:rPr lang="nl-NL" dirty="0"/>
              <a:t>5: winterbed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temmen van de rivier (2)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00" y="1986587"/>
            <a:ext cx="9450000" cy="62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 voor de rivier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0" y="4786800"/>
            <a:ext cx="11655000" cy="4168519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>
            <a:off x="877400" y="2065189"/>
            <a:ext cx="11655000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Dijkverzwaringen en </a:t>
            </a:r>
            <a:r>
              <a:rPr lang="nl-NL" dirty="0">
                <a:solidFill>
                  <a:srgbClr val="FF0000"/>
                </a:solidFill>
              </a:rPr>
              <a:t>noodoverloopgebieden</a:t>
            </a:r>
            <a:r>
              <a:rPr lang="nl-NL" dirty="0">
                <a:solidFill>
                  <a:prstClr val="black"/>
                </a:solidFill>
              </a:rPr>
              <a:t> zijn niet meer voldoende bij extreem hoge waterstanden.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De overheid kiest voortaan voor dijkversterking, </a:t>
            </a:r>
            <a:r>
              <a:rPr lang="nl-NL" dirty="0">
                <a:solidFill>
                  <a:srgbClr val="FF0000"/>
                </a:solidFill>
              </a:rPr>
              <a:t>rivierbedverruiming</a:t>
            </a:r>
            <a:r>
              <a:rPr lang="nl-NL" dirty="0">
                <a:solidFill>
                  <a:prstClr val="black"/>
                </a:solidFill>
              </a:rPr>
              <a:t> en natuurontwikkeling. </a:t>
            </a:r>
          </a:p>
          <a:p>
            <a:r>
              <a:rPr lang="nl-NL" dirty="0">
                <a:solidFill>
                  <a:prstClr val="black"/>
                </a:solidFill>
              </a:rPr>
              <a:t/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Dit is gerealiseerd in het project </a:t>
            </a:r>
            <a:r>
              <a:rPr lang="nl-NL" dirty="0"/>
              <a:t>Ruimte voor de Rivier</a:t>
            </a:r>
            <a:r>
              <a:rPr lang="nl-NL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7884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270943"/>
            <a:ext cx="5759450" cy="6469014"/>
          </a:xfr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 voor de Maas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884826" y="2013496"/>
            <a:ext cx="5310000" cy="678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De rivier krijgt onder andere meer ruimte door </a:t>
            </a:r>
            <a:r>
              <a:rPr lang="nl-NL" dirty="0">
                <a:solidFill>
                  <a:srgbClr val="FF0000"/>
                </a:solidFill>
              </a:rPr>
              <a:t>nevengeulen </a:t>
            </a:r>
            <a:r>
              <a:rPr lang="nl-NL" dirty="0">
                <a:solidFill>
                  <a:prstClr val="black"/>
                </a:solidFill>
              </a:rPr>
              <a:t>aan te leggen. Ook door dijken te verplaatsen en uitwaarden af te graven.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Door deze </a:t>
            </a:r>
            <a:r>
              <a:rPr lang="nl-NL" dirty="0">
                <a:solidFill>
                  <a:srgbClr val="FF0000"/>
                </a:solidFill>
              </a:rPr>
              <a:t>rivierbedverruiming</a:t>
            </a:r>
            <a:r>
              <a:rPr lang="nl-NL" dirty="0">
                <a:solidFill>
                  <a:prstClr val="black"/>
                </a:solidFill>
              </a:rPr>
              <a:t> wordt de waterstand bij hoogwater lager.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De rivier kan een groter </a:t>
            </a:r>
            <a:r>
              <a:rPr lang="nl-NL" dirty="0">
                <a:solidFill>
                  <a:srgbClr val="FF0000"/>
                </a:solidFill>
              </a:rPr>
              <a:t>debiet</a:t>
            </a:r>
            <a:r>
              <a:rPr lang="nl-NL" dirty="0">
                <a:solidFill>
                  <a:prstClr val="black"/>
                </a:solidFill>
              </a:rPr>
              <a:t> aan.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De Maas kan nu 3800 m³/sec afvoeren en in 2100 moet dat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4600 m³/sec zijn.</a:t>
            </a:r>
          </a:p>
        </p:txBody>
      </p:sp>
    </p:spTree>
    <p:extLst>
      <p:ext uri="{BB962C8B-B14F-4D97-AF65-F5344CB8AC3E}">
        <p14:creationId xmlns:p14="http://schemas.microsoft.com/office/powerpoint/2010/main" val="1337284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 over de grenzen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884826" y="2013496"/>
            <a:ext cx="531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dirty="0">
                <a:solidFill>
                  <a:prstClr val="black"/>
                </a:solidFill>
              </a:rPr>
              <a:t>Waarom zijn internationale afspraken binnen de verschillende stroomgebieden belangrijk zijn?</a:t>
            </a:r>
          </a:p>
          <a:p>
            <a:endParaRPr lang="nl-NL" altLang="nl-NL" dirty="0">
              <a:solidFill>
                <a:prstClr val="black"/>
              </a:solidFill>
            </a:endParaRPr>
          </a:p>
          <a:p>
            <a:r>
              <a:rPr lang="nl-NL" altLang="nl-NL" i="1" dirty="0">
                <a:solidFill>
                  <a:prstClr val="black"/>
                </a:solidFill>
              </a:rPr>
              <a:t>Een </a:t>
            </a:r>
            <a:r>
              <a:rPr lang="nl-NL" altLang="nl-NL" i="1" dirty="0"/>
              <a:t>rivier stroomt door meerdere landen. Wat in de bovenloop gebeurt, heeft gevolgen voor het gebied in de benedenloop.</a:t>
            </a:r>
          </a:p>
          <a:p>
            <a:endParaRPr lang="nl-NL" altLang="nl-NL" dirty="0">
              <a:solidFill>
                <a:prstClr val="black"/>
              </a:solidFill>
            </a:endParaRPr>
          </a:p>
          <a:p>
            <a:endParaRPr lang="nl-NL" altLang="nl-NL" dirty="0">
              <a:solidFill>
                <a:prstClr val="black"/>
              </a:solidFill>
            </a:endParaRPr>
          </a:p>
          <a:p>
            <a:r>
              <a:rPr lang="nl-NL" altLang="nl-NL" dirty="0">
                <a:solidFill>
                  <a:prstClr val="black"/>
                </a:solidFill>
              </a:rPr>
              <a:t>Op welk schaalniveau moet je dit dus aanpakken? </a:t>
            </a:r>
          </a:p>
          <a:p>
            <a:endParaRPr lang="nl-NL" altLang="nl-NL" dirty="0">
              <a:solidFill>
                <a:prstClr val="black"/>
              </a:solidFill>
            </a:endParaRPr>
          </a:p>
          <a:p>
            <a:r>
              <a:rPr lang="nl-NL" altLang="nl-NL" i="1" dirty="0" err="1">
                <a:solidFill>
                  <a:srgbClr val="FF0000"/>
                </a:solidFill>
              </a:rPr>
              <a:t>Fluviaal</a:t>
            </a:r>
            <a:r>
              <a:rPr lang="nl-NL" altLang="nl-NL" i="1" dirty="0">
                <a:solidFill>
                  <a:srgbClr val="FF0000"/>
                </a:solidFill>
              </a:rPr>
              <a:t> schaalniveau</a:t>
            </a:r>
            <a:endParaRPr lang="nl-NL" altLang="nl-NL" i="1" dirty="0">
              <a:solidFill>
                <a:prstClr val="black"/>
              </a:solidFill>
            </a:endParaRPr>
          </a:p>
          <a:p>
            <a:endParaRPr lang="nl-NL" altLang="nl-NL" dirty="0">
              <a:solidFill>
                <a:prstClr val="black"/>
              </a:solidFill>
            </a:endParaRPr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00" y="1538222"/>
            <a:ext cx="5807980" cy="8215378"/>
          </a:xfrm>
        </p:spPr>
      </p:pic>
    </p:spTree>
    <p:extLst>
      <p:ext uri="{BB962C8B-B14F-4D97-AF65-F5344CB8AC3E}">
        <p14:creationId xmlns:p14="http://schemas.microsoft.com/office/powerpoint/2010/main" val="108974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4.3 Rivieren: adaptief deltamanagement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Fluviaal</a:t>
            </a:r>
            <a:r>
              <a:rPr lang="nl-NL" dirty="0"/>
              <a:t> schaalniveau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0" y="5731800"/>
            <a:ext cx="11656412" cy="328244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877401" y="1996800"/>
            <a:ext cx="116550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De Internationale Commissie Bescherming van de Rijn en de EU werken samen aan het </a:t>
            </a:r>
            <a:r>
              <a:rPr lang="nl-NL" dirty="0">
                <a:solidFill>
                  <a:srgbClr val="FF0000"/>
                </a:solidFill>
              </a:rPr>
              <a:t>Actieplan Hoogwater</a:t>
            </a:r>
            <a:r>
              <a:rPr lang="nl-NL" dirty="0">
                <a:solidFill>
                  <a:prstClr val="black"/>
                </a:solidFill>
              </a:rPr>
              <a:t>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Tijdens de </a:t>
            </a:r>
            <a:r>
              <a:rPr lang="nl-NL" dirty="0">
                <a:solidFill>
                  <a:srgbClr val="FF0000"/>
                </a:solidFill>
              </a:rPr>
              <a:t>Rijnconferentie</a:t>
            </a:r>
            <a:r>
              <a:rPr lang="nl-NL" dirty="0">
                <a:solidFill>
                  <a:prstClr val="black"/>
                </a:solidFill>
              </a:rPr>
              <a:t> overleggen landen over de maatregelen.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Waarom is het voor Nederland belangrijk dat Duitsland onderstaande maatregel uitvoert?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Zo wordt </a:t>
            </a:r>
            <a:r>
              <a:rPr lang="nl-NL" i="1" dirty="0"/>
              <a:t>een piekafvoer in </a:t>
            </a:r>
            <a:r>
              <a:rPr lang="nl-NL" i="1" dirty="0">
                <a:solidFill>
                  <a:prstClr val="black"/>
                </a:solidFill>
              </a:rPr>
              <a:t>Nederland afgezwakt.</a:t>
            </a:r>
          </a:p>
        </p:txBody>
      </p:sp>
    </p:spTree>
    <p:extLst>
      <p:ext uri="{BB962C8B-B14F-4D97-AF65-F5344CB8AC3E}">
        <p14:creationId xmlns:p14="http://schemas.microsoft.com/office/powerpoint/2010/main" val="27087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Indeling van de rivier (2)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8" r="539" b="4992"/>
          <a:stretch/>
        </p:blipFill>
        <p:spPr>
          <a:xfrm>
            <a:off x="3352400" y="2536800"/>
            <a:ext cx="9180000" cy="6075000"/>
          </a:xfrm>
          <a:prstGeom prst="rect">
            <a:avLst/>
          </a:prstGeom>
        </p:spPr>
      </p:pic>
      <p:cxnSp>
        <p:nvCxnSpPr>
          <p:cNvPr id="6" name="Rechte verbindingslijn 5"/>
          <p:cNvCxnSpPr/>
          <p:nvPr/>
        </p:nvCxnSpPr>
        <p:spPr>
          <a:xfrm>
            <a:off x="4522400" y="3609792"/>
            <a:ext cx="7785000" cy="1125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802400" y="5416800"/>
            <a:ext cx="8032500" cy="117000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8491255" y="333046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1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598077" y="478890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2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62400" y="630550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3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80626" y="2050513"/>
            <a:ext cx="8860118" cy="442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Benoem de onderdelen van het </a:t>
            </a:r>
            <a:r>
              <a:rPr lang="nl-NL" dirty="0">
                <a:solidFill>
                  <a:srgbClr val="FF0000"/>
                </a:solidFill>
              </a:rPr>
              <a:t>stroomstelsel</a:t>
            </a:r>
            <a:r>
              <a:rPr lang="nl-NL" dirty="0">
                <a:solidFill>
                  <a:prstClr val="black"/>
                </a:solidFill>
              </a:rPr>
              <a:t> van een rivier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1: </a:t>
            </a:r>
            <a:r>
              <a:rPr lang="nl-NL" i="1" dirty="0">
                <a:solidFill>
                  <a:prstClr val="black"/>
                </a:solidFill>
              </a:rPr>
              <a:t>Bovenloop</a:t>
            </a:r>
          </a:p>
          <a:p>
            <a:r>
              <a:rPr lang="nl-NL" dirty="0">
                <a:solidFill>
                  <a:prstClr val="black"/>
                </a:solidFill>
              </a:rPr>
              <a:t>2: </a:t>
            </a:r>
            <a:r>
              <a:rPr lang="nl-NL" i="1" dirty="0">
                <a:solidFill>
                  <a:prstClr val="black"/>
                </a:solidFill>
              </a:rPr>
              <a:t>Middenloop</a:t>
            </a:r>
          </a:p>
          <a:p>
            <a:r>
              <a:rPr lang="nl-NL" dirty="0">
                <a:solidFill>
                  <a:prstClr val="black"/>
                </a:solidFill>
              </a:rPr>
              <a:t>3: </a:t>
            </a:r>
            <a:r>
              <a:rPr lang="nl-NL" i="1" dirty="0">
                <a:solidFill>
                  <a:prstClr val="black"/>
                </a:solidFill>
              </a:rPr>
              <a:t>Benedenloop</a:t>
            </a:r>
          </a:p>
          <a:p>
            <a:endParaRPr lang="nl-NL" i="1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Deze drie onder-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delen vormen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samen het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lengteprofiel</a:t>
            </a:r>
            <a:r>
              <a:rPr lang="nl-NL" dirty="0">
                <a:solidFill>
                  <a:prstClr val="black"/>
                </a:solidFill>
              </a:rPr>
              <a:t>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van de rivier.</a:t>
            </a:r>
          </a:p>
        </p:txBody>
      </p:sp>
    </p:spTree>
    <p:extLst>
      <p:ext uri="{BB962C8B-B14F-4D97-AF65-F5344CB8AC3E}">
        <p14:creationId xmlns:p14="http://schemas.microsoft.com/office/powerpoint/2010/main" val="27020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>
          <a:xfrm>
            <a:off x="893763" y="1997074"/>
            <a:ext cx="5473638" cy="7016751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De herkomst van het water bepaalt de rivier:</a:t>
            </a:r>
          </a:p>
          <a:p>
            <a:pPr marL="357188" indent="-357188">
              <a:buFont typeface="Courier New" panose="02070309020205020404" pitchFamily="49" charset="0"/>
              <a:buChar char="o"/>
            </a:pPr>
            <a:r>
              <a:rPr lang="nl-NL" dirty="0"/>
              <a:t>Gletsjerrivier</a:t>
            </a:r>
          </a:p>
          <a:p>
            <a:pPr marL="357188" indent="-357188">
              <a:buFont typeface="Courier New" panose="02070309020205020404" pitchFamily="49" charset="0"/>
              <a:buChar char="o"/>
            </a:pPr>
            <a:r>
              <a:rPr lang="nl-NL" dirty="0"/>
              <a:t>Regenrivier</a:t>
            </a:r>
          </a:p>
          <a:p>
            <a:pPr marL="357188" indent="-357188">
              <a:buFont typeface="Courier New" panose="02070309020205020404" pitchFamily="49" charset="0"/>
              <a:buChar char="o"/>
            </a:pPr>
            <a:r>
              <a:rPr lang="nl-NL" dirty="0"/>
              <a:t>Gemengde rivier</a:t>
            </a:r>
          </a:p>
          <a:p>
            <a:pPr marL="357188" indent="-357188">
              <a:buFont typeface="Courier New" panose="02070309020205020404" pitchFamily="49" charset="0"/>
              <a:buChar char="o"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riviertype is de Rijn?</a:t>
            </a:r>
          </a:p>
          <a:p>
            <a:pPr marL="0" indent="0">
              <a:buNone/>
            </a:pPr>
            <a:r>
              <a:rPr lang="nl-NL" i="1" dirty="0"/>
              <a:t>Gemengde rivier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Welke riviertype is de Maas?</a:t>
            </a:r>
          </a:p>
          <a:p>
            <a:pPr marL="0" indent="0">
              <a:buNone/>
            </a:pPr>
            <a:r>
              <a:rPr lang="nl-NL" i="1" dirty="0"/>
              <a:t>Regenrivier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Typen rivieren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05" r="-1"/>
          <a:stretch/>
        </p:blipFill>
        <p:spPr>
          <a:xfrm>
            <a:off x="6367400" y="1530001"/>
            <a:ext cx="6632592" cy="82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2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8" y="4156800"/>
            <a:ext cx="4894809" cy="502794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indeling van de rivier (3)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18" y="5590258"/>
            <a:ext cx="5285904" cy="39665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79" y="1560222"/>
            <a:ext cx="5285904" cy="396231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866087" y="1751531"/>
            <a:ext cx="6277692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Wat is de juiste volgorde van oorsprong tot monding?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C </a:t>
            </a:r>
            <a:r>
              <a:rPr lang="nl-NL" i="1" dirty="0">
                <a:solidFill>
                  <a:prstClr val="black"/>
                </a:solidFill>
                <a:sym typeface="Wingdings" panose="05000000000000000000" pitchFamily="2" charset="2"/>
              </a:rPr>
              <a:t> A  B</a:t>
            </a:r>
            <a:endParaRPr lang="nl-NL" i="1" dirty="0">
              <a:solidFill>
                <a:prstClr val="black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9537893" y="3125879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prstClr val="white"/>
                </a:solidFill>
              </a:rPr>
              <a:t>B</a:t>
            </a:r>
            <a:endParaRPr lang="nl-NL" b="1" dirty="0">
              <a:solidFill>
                <a:prstClr val="white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9522876" y="7158030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prstClr val="white"/>
                </a:solidFill>
              </a:rPr>
              <a:t>A</a:t>
            </a:r>
            <a:endParaRPr lang="nl-NL" b="1" dirty="0">
              <a:solidFill>
                <a:prstClr val="white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856857" y="6001800"/>
            <a:ext cx="628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prstClr val="white"/>
                </a:solidFill>
              </a:rPr>
              <a:t>C</a:t>
            </a:r>
            <a:endParaRPr lang="nl-NL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625725"/>
            <a:ext cx="5759450" cy="5759450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Regiem en debiet (1)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877400" y="1995207"/>
            <a:ext cx="5670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De totale hoeveelheid water die een rivier op een bepaald punt afvoert, noem je het…</a:t>
            </a:r>
          </a:p>
          <a:p>
            <a:r>
              <a:rPr lang="nl-NL" dirty="0">
                <a:solidFill>
                  <a:srgbClr val="FF0000"/>
                </a:solidFill>
              </a:rPr>
              <a:t>debiet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Voorbeeld: de gemiddelde afvoer bij de mondig van de Rijn is 2300 m³ per seconde.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Het verschil in waterafvoer van een rivier gedurende het jaar noem je het…</a:t>
            </a:r>
          </a:p>
          <a:p>
            <a:r>
              <a:rPr lang="nl-NL" dirty="0">
                <a:solidFill>
                  <a:srgbClr val="FF0000"/>
                </a:solidFill>
              </a:rPr>
              <a:t>regiem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4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Regiem en debiet (2)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877400" y="1995207"/>
            <a:ext cx="5670000" cy="678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Volgens het KNMI zal het </a:t>
            </a:r>
            <a:r>
              <a:rPr lang="nl-NL" dirty="0">
                <a:solidFill>
                  <a:srgbClr val="FF0000"/>
                </a:solidFill>
              </a:rPr>
              <a:t>neerslagregiem </a:t>
            </a:r>
            <a:r>
              <a:rPr lang="nl-NL" dirty="0">
                <a:solidFill>
                  <a:prstClr val="black"/>
                </a:solidFill>
              </a:rPr>
              <a:t>door de klimaatsverandering op twee manier veranderen:</a:t>
            </a:r>
          </a:p>
          <a:p>
            <a:r>
              <a:rPr lang="nl-NL" dirty="0">
                <a:solidFill>
                  <a:prstClr val="black"/>
                </a:solidFill>
              </a:rPr>
              <a:t>1: Er valt meer neerslag</a:t>
            </a:r>
          </a:p>
          <a:p>
            <a:r>
              <a:rPr lang="nl-NL" dirty="0">
                <a:solidFill>
                  <a:prstClr val="black"/>
                </a:solidFill>
              </a:rPr>
              <a:t>2: De neerslag valt onregelmatiger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Wat is het gevolg voor het </a:t>
            </a:r>
            <a:r>
              <a:rPr lang="nl-NL" dirty="0">
                <a:solidFill>
                  <a:srgbClr val="FF0000"/>
                </a:solidFill>
              </a:rPr>
              <a:t>debiet</a:t>
            </a:r>
            <a:r>
              <a:rPr lang="nl-NL" dirty="0">
                <a:solidFill>
                  <a:prstClr val="black"/>
                </a:solidFill>
              </a:rPr>
              <a:t> van de Nederlandse rivieren?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Het debiet wordt groter.</a:t>
            </a:r>
          </a:p>
          <a:p>
            <a:endParaRPr lang="nl-NL" i="1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Wat is het gevolg voor het </a:t>
            </a:r>
            <a:r>
              <a:rPr lang="nl-NL" dirty="0">
                <a:solidFill>
                  <a:srgbClr val="FF0000"/>
                </a:solidFill>
              </a:rPr>
              <a:t>regiem</a:t>
            </a:r>
            <a:r>
              <a:rPr lang="nl-NL" dirty="0">
                <a:solidFill>
                  <a:prstClr val="black"/>
                </a:solidFill>
              </a:rPr>
              <a:t> van de Nederlandse rivieren?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Het regiem wordt onregelmatiger.</a:t>
            </a:r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r="11845"/>
          <a:stretch/>
        </p:blipFill>
        <p:spPr>
          <a:xfrm>
            <a:off x="6704900" y="1995207"/>
            <a:ext cx="6075000" cy="5976438"/>
          </a:xfrm>
        </p:spPr>
      </p:pic>
    </p:spTree>
    <p:extLst>
      <p:ext uri="{BB962C8B-B14F-4D97-AF65-F5344CB8AC3E}">
        <p14:creationId xmlns:p14="http://schemas.microsoft.com/office/powerpoint/2010/main" val="4554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Verval en verhang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Afbeelding 1" descr="P1000591.JPG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11" y="2076450"/>
            <a:ext cx="51455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vak 6"/>
          <p:cNvSpPr txBox="1">
            <a:spLocks noChangeArrowheads="1"/>
          </p:cNvSpPr>
          <p:nvPr/>
        </p:nvSpPr>
        <p:spPr bwMode="auto">
          <a:xfrm>
            <a:off x="883391" y="1996800"/>
            <a:ext cx="5574009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>
                <a:solidFill>
                  <a:prstClr val="black"/>
                </a:solidFill>
              </a:rPr>
              <a:t>Bij Lobith stroomt de Rijn ons land binnen op +14m NAP.</a:t>
            </a:r>
          </a:p>
          <a:p>
            <a:pPr eaLnBrk="1" hangingPunct="1"/>
            <a:endParaRPr lang="nl-NL" altLang="nl-NL" dirty="0">
              <a:solidFill>
                <a:prstClr val="black"/>
              </a:solidFill>
            </a:endParaRPr>
          </a:p>
          <a:p>
            <a:pPr eaLnBrk="1" hangingPunct="1"/>
            <a:r>
              <a:rPr lang="nl-NL" altLang="nl-NL" dirty="0">
                <a:solidFill>
                  <a:prstClr val="black"/>
                </a:solidFill>
              </a:rPr>
              <a:t>De Rijn mondt 175 km verder uit in de Noordzee.</a:t>
            </a:r>
          </a:p>
          <a:p>
            <a:pPr eaLnBrk="1" hangingPunct="1"/>
            <a:endParaRPr lang="nl-NL" altLang="nl-NL" dirty="0">
              <a:solidFill>
                <a:prstClr val="black"/>
              </a:solidFill>
            </a:endParaRPr>
          </a:p>
          <a:p>
            <a:pPr eaLnBrk="1" hangingPunct="1"/>
            <a:r>
              <a:rPr lang="nl-NL" altLang="nl-NL" dirty="0">
                <a:solidFill>
                  <a:prstClr val="black"/>
                </a:solidFill>
              </a:rPr>
              <a:t>Wat is het </a:t>
            </a:r>
            <a:r>
              <a:rPr lang="nl-NL" altLang="nl-NL" dirty="0">
                <a:solidFill>
                  <a:srgbClr val="FF0000"/>
                </a:solidFill>
              </a:rPr>
              <a:t>verval </a:t>
            </a:r>
            <a:r>
              <a:rPr lang="nl-NL" altLang="nl-NL" dirty="0">
                <a:solidFill>
                  <a:prstClr val="black"/>
                </a:solidFill>
              </a:rPr>
              <a:t>tussen Lobith en de monding?</a:t>
            </a:r>
          </a:p>
          <a:p>
            <a:pPr eaLnBrk="1" hangingPunct="1"/>
            <a:endParaRPr lang="nl-NL" altLang="nl-NL" dirty="0">
              <a:solidFill>
                <a:prstClr val="black"/>
              </a:solidFill>
            </a:endParaRPr>
          </a:p>
          <a:p>
            <a:pPr eaLnBrk="1" hangingPunct="1"/>
            <a:r>
              <a:rPr lang="nl-NL" altLang="nl-NL" i="1" dirty="0">
                <a:solidFill>
                  <a:prstClr val="black"/>
                </a:solidFill>
              </a:rPr>
              <a:t>14 meter</a:t>
            </a:r>
          </a:p>
          <a:p>
            <a:pPr eaLnBrk="1" hangingPunct="1"/>
            <a:endParaRPr lang="nl-NL" altLang="nl-NL" i="1" dirty="0">
              <a:solidFill>
                <a:prstClr val="black"/>
              </a:solidFill>
            </a:endParaRPr>
          </a:p>
          <a:p>
            <a:pPr eaLnBrk="1" hangingPunct="1"/>
            <a:r>
              <a:rPr lang="nl-NL" altLang="nl-NL" dirty="0">
                <a:solidFill>
                  <a:prstClr val="black"/>
                </a:solidFill>
              </a:rPr>
              <a:t>Wat is het </a:t>
            </a:r>
            <a:r>
              <a:rPr lang="nl-NL" altLang="nl-NL" dirty="0">
                <a:solidFill>
                  <a:srgbClr val="FF0000"/>
                </a:solidFill>
              </a:rPr>
              <a:t>verhang</a:t>
            </a:r>
            <a:r>
              <a:rPr lang="nl-NL" altLang="nl-NL" dirty="0">
                <a:solidFill>
                  <a:prstClr val="black"/>
                </a:solidFill>
              </a:rPr>
              <a:t>?</a:t>
            </a:r>
          </a:p>
          <a:p>
            <a:pPr eaLnBrk="1" hangingPunct="1"/>
            <a:endParaRPr lang="nl-NL" altLang="nl-NL" dirty="0">
              <a:solidFill>
                <a:prstClr val="black"/>
              </a:solidFill>
            </a:endParaRPr>
          </a:p>
          <a:p>
            <a:pPr eaLnBrk="1" hangingPunct="1"/>
            <a:r>
              <a:rPr lang="nl-NL" altLang="nl-NL" i="1" dirty="0">
                <a:solidFill>
                  <a:prstClr val="black"/>
                </a:solidFill>
              </a:rPr>
              <a:t>14 m : 175 km = 8 cm per km</a:t>
            </a:r>
          </a:p>
        </p:txBody>
      </p:sp>
    </p:spTree>
    <p:extLst>
      <p:ext uri="{BB962C8B-B14F-4D97-AF65-F5344CB8AC3E}">
        <p14:creationId xmlns:p14="http://schemas.microsoft.com/office/powerpoint/2010/main" val="224429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LEEFOMGEVING &gt; Wateroverlast &gt; 4.1 Rivieren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waterafvoer verandert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00" y="1546800"/>
            <a:ext cx="4461762" cy="814896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877574" y="1996800"/>
            <a:ext cx="5535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prstClr val="black"/>
                </a:solidFill>
              </a:rPr>
              <a:t>Door de verstedelijking van Nederland zijn er steeds meer straten en daken. Neerslag komt direct in het riool.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Wat is het verband tussen deze </a:t>
            </a:r>
            <a:r>
              <a:rPr lang="nl-NL" dirty="0">
                <a:solidFill>
                  <a:srgbClr val="FF0000"/>
                </a:solidFill>
              </a:rPr>
              <a:t>verstening</a:t>
            </a:r>
            <a:r>
              <a:rPr lang="nl-NL" dirty="0">
                <a:solidFill>
                  <a:prstClr val="black"/>
                </a:solidFill>
              </a:rPr>
              <a:t> en de </a:t>
            </a:r>
            <a:r>
              <a:rPr lang="nl-NL" dirty="0"/>
              <a:t>vertragingstijd</a:t>
            </a:r>
            <a:r>
              <a:rPr lang="nl-NL" dirty="0">
                <a:solidFill>
                  <a:prstClr val="black"/>
                </a:solidFill>
              </a:rPr>
              <a:t>?</a:t>
            </a:r>
          </a:p>
          <a:p>
            <a:endParaRPr lang="nl-NL" dirty="0">
              <a:solidFill>
                <a:prstClr val="black"/>
              </a:solidFill>
            </a:endParaRPr>
          </a:p>
          <a:p>
            <a:r>
              <a:rPr lang="nl-NL" i="1" dirty="0">
                <a:solidFill>
                  <a:prstClr val="black"/>
                </a:solidFill>
              </a:rPr>
              <a:t>Het water van een regenbui heeft steeds minder tijd nodig om in de rivier terecht te komen.</a:t>
            </a:r>
          </a:p>
          <a:p>
            <a:endParaRPr lang="nl-NL" i="1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Maak de volgende zin af: </a:t>
            </a:r>
            <a:br>
              <a:rPr lang="nl-NL" dirty="0">
                <a:solidFill>
                  <a:prstClr val="black"/>
                </a:solidFill>
              </a:rPr>
            </a:br>
            <a:r>
              <a:rPr lang="nl-NL" dirty="0">
                <a:solidFill>
                  <a:prstClr val="black"/>
                </a:solidFill>
              </a:rPr>
              <a:t>Hoe groter de verstedelijking….</a:t>
            </a:r>
          </a:p>
          <a:p>
            <a:r>
              <a:rPr lang="nl-NL" i="1" dirty="0">
                <a:solidFill>
                  <a:prstClr val="black"/>
                </a:solidFill>
              </a:rPr>
              <a:t>…hoe korter de </a:t>
            </a:r>
            <a:r>
              <a:rPr lang="nl-NL" i="1" dirty="0"/>
              <a:t>vertragingstijd</a:t>
            </a:r>
            <a:r>
              <a:rPr lang="nl-NL" i="1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17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1266</Words>
  <Application>Microsoft Office PowerPoint</Application>
  <PresentationFormat>Aangepast</PresentationFormat>
  <Paragraphs>263</Paragraphs>
  <Slides>29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Kantoorthema</vt:lpstr>
      <vt:lpstr>1_Kantoorthema</vt:lpstr>
      <vt:lpstr>2_Kantoorthema</vt:lpstr>
      <vt:lpstr>3_Kantoorthema</vt:lpstr>
      <vt:lpstr>Paragraaf 1 t/m 6</vt:lpstr>
      <vt:lpstr>Indeling van de rivier (1)</vt:lpstr>
      <vt:lpstr>Indeling van de rivier (2)</vt:lpstr>
      <vt:lpstr>Typen rivieren</vt:lpstr>
      <vt:lpstr>De indeling van de rivier (3)</vt:lpstr>
      <vt:lpstr>Regiem en debiet (1)</vt:lpstr>
      <vt:lpstr>Regiem en debiet (2)</vt:lpstr>
      <vt:lpstr>Verval en verhang</vt:lpstr>
      <vt:lpstr>De waterafvoer verandert</vt:lpstr>
      <vt:lpstr>Het water moet naar de zee</vt:lpstr>
      <vt:lpstr>Het water dreigt</vt:lpstr>
      <vt:lpstr>Paragraaf 1 t/m 6</vt:lpstr>
      <vt:lpstr>Opbouw Nederlandse kust</vt:lpstr>
      <vt:lpstr>Deltawerken</vt:lpstr>
      <vt:lpstr>Opbouw van de kust</vt:lpstr>
      <vt:lpstr>Kust in beweging</vt:lpstr>
      <vt:lpstr>Ontstaan van een duinkust</vt:lpstr>
      <vt:lpstr>Bescherming tegen de zee</vt:lpstr>
      <vt:lpstr>Paragraaf 1 t/m 6</vt:lpstr>
      <vt:lpstr>Waterbeleid (1)</vt:lpstr>
      <vt:lpstr>Waterbeleid (2)</vt:lpstr>
      <vt:lpstr>Zoet of zout?</vt:lpstr>
      <vt:lpstr>Kanalisatie</vt:lpstr>
      <vt:lpstr>Het temmen van de rivier (1)</vt:lpstr>
      <vt:lpstr>Het temmen van de rivier (2)</vt:lpstr>
      <vt:lpstr>Ruimte voor de rivier</vt:lpstr>
      <vt:lpstr>Ruimte voor de Maas</vt:lpstr>
      <vt:lpstr>Beleid over de grenzen</vt:lpstr>
      <vt:lpstr>Fluviaal schaalniveau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ict</cp:lastModifiedBy>
  <cp:revision>116</cp:revision>
  <dcterms:created xsi:type="dcterms:W3CDTF">2016-06-21T09:44:17Z</dcterms:created>
  <dcterms:modified xsi:type="dcterms:W3CDTF">2017-09-12T12:56:03Z</dcterms:modified>
</cp:coreProperties>
</file>