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8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BDAE6-8CA0-4CEF-A92B-9C7E6B5D2A93}" type="datetimeFigureOut">
              <a:rPr lang="nl-NL" smtClean="0"/>
              <a:t>12-9-2017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A4EDC-CC9E-485D-B6F3-18553A0E57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2281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88198-B34F-CA4F-B747-3B3BBCC3864E}" type="slidenum">
              <a:rPr lang="nl-NL" smtClean="0">
                <a:solidFill>
                  <a:prstClr val="black"/>
                </a:solidFill>
              </a:rPr>
              <a:pPr/>
              <a:t>2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934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88198-B34F-CA4F-B747-3B3BBCC3864E}" type="slidenum">
              <a:rPr lang="nl-NL" smtClean="0">
                <a:solidFill>
                  <a:prstClr val="black"/>
                </a:solidFill>
              </a:rPr>
              <a:pPr/>
              <a:t>19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863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166EC-CF6D-4E41-864E-8DE33963F423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734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166EC-CF6D-4E41-864E-8DE33963F42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0732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166EC-CF6D-4E41-864E-8DE33963F42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6688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88198-B34F-CA4F-B747-3B3BBCC3864E}" type="slidenum">
              <a:rPr lang="nl-NL" smtClean="0">
                <a:solidFill>
                  <a:prstClr val="black"/>
                </a:solidFill>
              </a:rPr>
              <a:pPr/>
              <a:t>12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04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166EC-CF6D-4E41-864E-8DE33963F423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9491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166EC-CF6D-4E41-864E-8DE33963F423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9953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166EC-CF6D-4E41-864E-8DE33963F423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8643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166EC-CF6D-4E41-864E-8DE33963F423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3002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F868E-290E-435F-986F-F55B1517BA09}" type="datetimeFigureOut">
              <a:rPr lang="nl-NL" smtClean="0"/>
              <a:t>12-9-2017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35C9-0397-4EAF-A42D-C9B979B18A2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5383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F868E-290E-435F-986F-F55B1517BA09}" type="datetimeFigureOut">
              <a:rPr lang="nl-NL" smtClean="0"/>
              <a:t>12-9-2017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35C9-0397-4EAF-A42D-C9B979B18A2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2491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F868E-290E-435F-986F-F55B1517BA09}" type="datetimeFigureOut">
              <a:rPr lang="nl-NL" smtClean="0"/>
              <a:t>12-9-2017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35C9-0397-4EAF-A42D-C9B979B18A2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2486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6922" y="729039"/>
            <a:ext cx="8194922" cy="326914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0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nl-NL" dirty="0"/>
              <a:t>Thematitel &gt; Hoofdstuktitel &gt; Paragraaftitel</a:t>
            </a:r>
            <a:endParaRPr lang="en-US" dirty="0"/>
          </a:p>
        </p:txBody>
      </p:sp>
      <p:sp>
        <p:nvSpPr>
          <p:cNvPr id="6" name="Rechthoek 5"/>
          <p:cNvSpPr/>
          <p:nvPr userDrawn="1"/>
        </p:nvSpPr>
        <p:spPr>
          <a:xfrm>
            <a:off x="617265" y="1404194"/>
            <a:ext cx="8194104" cy="49336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381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601614" y="169360"/>
            <a:ext cx="5678980" cy="422877"/>
          </a:xfrm>
          <a:prstGeom prst="rect">
            <a:avLst/>
          </a:prstGeom>
        </p:spPr>
        <p:txBody>
          <a:bodyPr/>
          <a:lstStyle>
            <a:lvl1pPr>
              <a:defRPr sz="2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dirty="0"/>
              <a:t>Titel van de dia</a:t>
            </a:r>
          </a:p>
        </p:txBody>
      </p:sp>
      <p:sp>
        <p:nvSpPr>
          <p:cNvPr id="10" name="Tijdelijke aanduiding voor tekst 12"/>
          <p:cNvSpPr>
            <a:spLocks noGrp="1"/>
          </p:cNvSpPr>
          <p:nvPr>
            <p:ph type="body" sz="quarter" idx="11" hasCustomPrompt="1"/>
          </p:nvPr>
        </p:nvSpPr>
        <p:spPr>
          <a:xfrm>
            <a:off x="600591" y="6529782"/>
            <a:ext cx="1518512" cy="255911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35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35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© Noordhoff Uitgevers 2016</a:t>
            </a:r>
          </a:p>
        </p:txBody>
      </p:sp>
    </p:spTree>
    <p:extLst>
      <p:ext uri="{BB962C8B-B14F-4D97-AF65-F5344CB8AC3E}">
        <p14:creationId xmlns:p14="http://schemas.microsoft.com/office/powerpoint/2010/main" val="4148985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6922" y="729039"/>
            <a:ext cx="8194922" cy="326914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0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nl-NL" dirty="0"/>
              <a:t>Thematitel &gt; Hoofdstuktitel &gt; Paragraaftitel</a:t>
            </a:r>
            <a:endParaRPr lang="en-US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idx="10" hasCustomPrompt="1"/>
          </p:nvPr>
        </p:nvSpPr>
        <p:spPr>
          <a:xfrm>
            <a:off x="628426" y="1404193"/>
            <a:ext cx="3953813" cy="4933653"/>
          </a:xfrm>
          <a:prstGeom prst="rect">
            <a:avLst/>
          </a:prstGeom>
        </p:spPr>
        <p:txBody>
          <a:bodyPr/>
          <a:lstStyle>
            <a:lvl1pPr marL="151870" indent="-151870">
              <a:lnSpc>
                <a:spcPts val="1969"/>
              </a:lnSpc>
              <a:buFont typeface="Arial" panose="020B0604020202020204" pitchFamily="34" charset="0"/>
              <a:buChar char="•"/>
              <a:defRPr sz="1800" baseline="0"/>
            </a:lvl1pPr>
            <a:lvl2pPr marL="442953" indent="-151870">
              <a:lnSpc>
                <a:spcPts val="1969"/>
              </a:lnSpc>
              <a:buFont typeface="Arial" panose="020B0604020202020204" pitchFamily="34" charset="0"/>
              <a:buChar char="•"/>
              <a:defRPr sz="1500"/>
            </a:lvl2pPr>
            <a:lvl3pPr marL="759348" indent="-151870">
              <a:lnSpc>
                <a:spcPts val="1969"/>
              </a:lnSpc>
              <a:buFont typeface="Arial" panose="020B0604020202020204" pitchFamily="34" charset="0"/>
              <a:buChar char="•"/>
              <a:defRPr sz="1400"/>
            </a:lvl3pPr>
            <a:lvl4pPr marL="1012464" indent="-151870">
              <a:lnSpc>
                <a:spcPts val="1969"/>
              </a:lnSpc>
              <a:buFont typeface="Arial" panose="020B0604020202020204" pitchFamily="34" charset="0"/>
              <a:buChar char="•"/>
              <a:defRPr sz="1300"/>
            </a:lvl4pPr>
            <a:lvl5pPr marL="1265580" indent="-151870">
              <a:lnSpc>
                <a:spcPts val="1969"/>
              </a:lnSpc>
              <a:buFont typeface="Arial" panose="020B0604020202020204" pitchFamily="34" charset="0"/>
              <a:buChar char="•"/>
              <a:defRPr sz="1300"/>
            </a:lvl5pPr>
          </a:lstStyle>
          <a:p>
            <a:pPr lvl="0"/>
            <a:r>
              <a:rPr lang="nl-NL" dirty="0"/>
              <a:t>Opsomming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Rechthoek 3"/>
          <p:cNvSpPr/>
          <p:nvPr userDrawn="1"/>
        </p:nvSpPr>
        <p:spPr>
          <a:xfrm>
            <a:off x="4857556" y="1404194"/>
            <a:ext cx="3953813" cy="49336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381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rtlCol="0" anchor="ctr"/>
          <a:lstStyle/>
          <a:p>
            <a:pPr algn="ctr"/>
            <a:endParaRPr lang="nl-NL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600590" y="170016"/>
            <a:ext cx="6028051" cy="442969"/>
          </a:xfrm>
          <a:prstGeom prst="rect">
            <a:avLst/>
          </a:prstGeom>
        </p:spPr>
        <p:txBody>
          <a:bodyPr/>
          <a:lstStyle>
            <a:lvl1pPr>
              <a:defRPr sz="2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dirty="0"/>
              <a:t>Titel van de dia</a:t>
            </a:r>
          </a:p>
        </p:txBody>
      </p:sp>
      <p:sp>
        <p:nvSpPr>
          <p:cNvPr id="11" name="Tijdelijke aanduiding voor tekst 12"/>
          <p:cNvSpPr>
            <a:spLocks noGrp="1"/>
          </p:cNvSpPr>
          <p:nvPr>
            <p:ph type="body" sz="quarter" idx="11" hasCustomPrompt="1"/>
          </p:nvPr>
        </p:nvSpPr>
        <p:spPr>
          <a:xfrm>
            <a:off x="600591" y="6529782"/>
            <a:ext cx="1518512" cy="255911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35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35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© Noordhoff Uitgevers 2016</a:t>
            </a:r>
          </a:p>
        </p:txBody>
      </p:sp>
    </p:spTree>
    <p:extLst>
      <p:ext uri="{BB962C8B-B14F-4D97-AF65-F5344CB8AC3E}">
        <p14:creationId xmlns:p14="http://schemas.microsoft.com/office/powerpoint/2010/main" val="260447724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258">
          <p15:clr>
            <a:srgbClr val="FBAE40"/>
          </p15:clr>
        </p15:guide>
        <p15:guide id="2" pos="7894">
          <p15:clr>
            <a:srgbClr val="FBAE40"/>
          </p15:clr>
        </p15:guide>
        <p15:guide id="3" pos="4096">
          <p15:clr>
            <a:srgbClr val="FBAE40"/>
          </p15:clr>
        </p15:guide>
        <p15:guide id="4" pos="4351">
          <p15:clr>
            <a:srgbClr val="FBAE40"/>
          </p15:clr>
        </p15:guide>
        <p15:guide id="5" pos="553">
          <p15:clr>
            <a:srgbClr val="FBAE40"/>
          </p15:clr>
        </p15:guide>
        <p15:guide id="6" orient="horz" pos="567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6922" y="729039"/>
            <a:ext cx="8194922" cy="326914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0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nl-NL" dirty="0"/>
              <a:t>Thematitel &gt; Hoofdstuktitel &gt; Paragraaftitel</a:t>
            </a:r>
            <a:endParaRPr lang="en-US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idx="10" hasCustomPrompt="1"/>
          </p:nvPr>
        </p:nvSpPr>
        <p:spPr>
          <a:xfrm>
            <a:off x="4761844" y="1404193"/>
            <a:ext cx="4050000" cy="4933653"/>
          </a:xfrm>
          <a:prstGeom prst="rect">
            <a:avLst/>
          </a:prstGeom>
        </p:spPr>
        <p:txBody>
          <a:bodyPr/>
          <a:lstStyle>
            <a:lvl1pPr marL="151870" indent="-151870">
              <a:lnSpc>
                <a:spcPts val="1969"/>
              </a:lnSpc>
              <a:buFont typeface="Arial" panose="020B0604020202020204" pitchFamily="34" charset="0"/>
              <a:buChar char="•"/>
              <a:defRPr sz="1800" baseline="0"/>
            </a:lvl1pPr>
            <a:lvl2pPr marL="442953" indent="-151870">
              <a:lnSpc>
                <a:spcPts val="1969"/>
              </a:lnSpc>
              <a:buFont typeface="Arial" panose="020B0604020202020204" pitchFamily="34" charset="0"/>
              <a:buChar char="•"/>
              <a:defRPr sz="1500"/>
            </a:lvl2pPr>
            <a:lvl3pPr marL="759348" indent="-151870">
              <a:lnSpc>
                <a:spcPts val="1969"/>
              </a:lnSpc>
              <a:buFont typeface="Arial" panose="020B0604020202020204" pitchFamily="34" charset="0"/>
              <a:buChar char="•"/>
              <a:defRPr sz="1400"/>
            </a:lvl3pPr>
            <a:lvl4pPr marL="1012464" indent="-151870">
              <a:lnSpc>
                <a:spcPts val="1969"/>
              </a:lnSpc>
              <a:buFont typeface="Arial" panose="020B0604020202020204" pitchFamily="34" charset="0"/>
              <a:buChar char="•"/>
              <a:defRPr sz="1300"/>
            </a:lvl4pPr>
            <a:lvl5pPr marL="1265580" indent="-151870">
              <a:lnSpc>
                <a:spcPts val="1969"/>
              </a:lnSpc>
              <a:buFont typeface="Arial" panose="020B0604020202020204" pitchFamily="34" charset="0"/>
              <a:buChar char="•"/>
              <a:defRPr sz="1300"/>
            </a:lvl5pPr>
          </a:lstStyle>
          <a:p>
            <a:pPr lvl="0"/>
            <a:r>
              <a:rPr lang="nl-NL" dirty="0"/>
              <a:t>Opsomming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Rechthoek 3"/>
          <p:cNvSpPr/>
          <p:nvPr userDrawn="1"/>
        </p:nvSpPr>
        <p:spPr>
          <a:xfrm>
            <a:off x="617265" y="1404194"/>
            <a:ext cx="3954735" cy="49336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381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rtlCol="0" anchor="ctr"/>
          <a:lstStyle/>
          <a:p>
            <a:pPr algn="ctr"/>
            <a:endParaRPr lang="nl-NL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599044" y="163236"/>
            <a:ext cx="6061238" cy="435125"/>
          </a:xfrm>
          <a:prstGeom prst="rect">
            <a:avLst/>
          </a:prstGeom>
        </p:spPr>
        <p:txBody>
          <a:bodyPr/>
          <a:lstStyle>
            <a:lvl1pPr>
              <a:defRPr sz="2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dirty="0"/>
              <a:t>Titel van de dia</a:t>
            </a:r>
          </a:p>
        </p:txBody>
      </p:sp>
      <p:sp>
        <p:nvSpPr>
          <p:cNvPr id="12" name="Tijdelijke aanduiding voor tekst 12"/>
          <p:cNvSpPr>
            <a:spLocks noGrp="1"/>
          </p:cNvSpPr>
          <p:nvPr>
            <p:ph type="body" sz="quarter" idx="11" hasCustomPrompt="1"/>
          </p:nvPr>
        </p:nvSpPr>
        <p:spPr>
          <a:xfrm>
            <a:off x="600591" y="6529782"/>
            <a:ext cx="1518512" cy="255911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35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35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© Noordhoff Uitgevers 2016</a:t>
            </a:r>
          </a:p>
        </p:txBody>
      </p:sp>
    </p:spTree>
    <p:extLst>
      <p:ext uri="{BB962C8B-B14F-4D97-AF65-F5344CB8AC3E}">
        <p14:creationId xmlns:p14="http://schemas.microsoft.com/office/powerpoint/2010/main" val="180313200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258">
          <p15:clr>
            <a:srgbClr val="FBAE40"/>
          </p15:clr>
        </p15:guide>
        <p15:guide id="2" pos="7894">
          <p15:clr>
            <a:srgbClr val="FBAE40"/>
          </p15:clr>
        </p15:guide>
        <p15:guide id="3" pos="4096">
          <p15:clr>
            <a:srgbClr val="FBAE40"/>
          </p15:clr>
        </p15:guide>
        <p15:guide id="4" pos="4266">
          <p15:clr>
            <a:srgbClr val="FBAE40"/>
          </p15:clr>
        </p15:guide>
        <p15:guide id="5" pos="553">
          <p15:clr>
            <a:srgbClr val="FBAE40"/>
          </p15:clr>
        </p15:guide>
        <p15:guide id="6" orient="horz" pos="567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6922" y="729039"/>
            <a:ext cx="8194922" cy="326914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0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nl-NL" dirty="0"/>
              <a:t>Thematitel &gt; Hoofdstuktitel &gt; Paragraaftitel</a:t>
            </a:r>
            <a:endParaRPr lang="en-US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idx="10" hasCustomPrompt="1"/>
          </p:nvPr>
        </p:nvSpPr>
        <p:spPr>
          <a:xfrm>
            <a:off x="628427" y="1404193"/>
            <a:ext cx="8182943" cy="4933653"/>
          </a:xfrm>
          <a:prstGeom prst="rect">
            <a:avLst/>
          </a:prstGeom>
        </p:spPr>
        <p:txBody>
          <a:bodyPr/>
          <a:lstStyle>
            <a:lvl1pPr marL="151870" indent="-151870">
              <a:lnSpc>
                <a:spcPts val="1969"/>
              </a:lnSpc>
              <a:buFont typeface="Arial" panose="020B0604020202020204" pitchFamily="34" charset="0"/>
              <a:buChar char="•"/>
              <a:defRPr sz="1800" baseline="0"/>
            </a:lvl1pPr>
            <a:lvl2pPr marL="442953" indent="-151870">
              <a:lnSpc>
                <a:spcPts val="1969"/>
              </a:lnSpc>
              <a:buFont typeface="Arial" panose="020B0604020202020204" pitchFamily="34" charset="0"/>
              <a:buChar char="•"/>
              <a:defRPr sz="1500"/>
            </a:lvl2pPr>
            <a:lvl3pPr marL="759348" indent="-151870">
              <a:lnSpc>
                <a:spcPts val="1969"/>
              </a:lnSpc>
              <a:buFont typeface="Arial" panose="020B0604020202020204" pitchFamily="34" charset="0"/>
              <a:buChar char="•"/>
              <a:defRPr sz="1400"/>
            </a:lvl3pPr>
            <a:lvl4pPr marL="1012464" indent="-151870">
              <a:lnSpc>
                <a:spcPts val="1969"/>
              </a:lnSpc>
              <a:buFont typeface="Arial" panose="020B0604020202020204" pitchFamily="34" charset="0"/>
              <a:buChar char="•"/>
              <a:defRPr sz="1300"/>
            </a:lvl4pPr>
            <a:lvl5pPr marL="1265580" indent="-151870">
              <a:lnSpc>
                <a:spcPts val="1969"/>
              </a:lnSpc>
              <a:buFont typeface="Arial" panose="020B0604020202020204" pitchFamily="34" charset="0"/>
              <a:buChar char="•"/>
              <a:defRPr sz="1300"/>
            </a:lvl5pPr>
          </a:lstStyle>
          <a:p>
            <a:pPr lvl="0"/>
            <a:r>
              <a:rPr lang="nl-NL" dirty="0"/>
              <a:t>Opsomming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600591" y="166185"/>
            <a:ext cx="5996410" cy="351878"/>
          </a:xfrm>
          <a:prstGeom prst="rect">
            <a:avLst/>
          </a:prstGeom>
        </p:spPr>
        <p:txBody>
          <a:bodyPr/>
          <a:lstStyle>
            <a:lvl1pPr>
              <a:defRPr sz="2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dirty="0"/>
              <a:t>Titel van de dia</a:t>
            </a:r>
          </a:p>
        </p:txBody>
      </p:sp>
      <p:sp>
        <p:nvSpPr>
          <p:cNvPr id="11" name="Tijdelijke aanduiding voor tekst 12"/>
          <p:cNvSpPr>
            <a:spLocks noGrp="1"/>
          </p:cNvSpPr>
          <p:nvPr>
            <p:ph type="body" sz="quarter" idx="11" hasCustomPrompt="1"/>
          </p:nvPr>
        </p:nvSpPr>
        <p:spPr>
          <a:xfrm>
            <a:off x="600591" y="6529782"/>
            <a:ext cx="1518512" cy="255911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35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35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© Noordhoff Uitgevers 2016</a:t>
            </a:r>
          </a:p>
        </p:txBody>
      </p:sp>
    </p:spTree>
    <p:extLst>
      <p:ext uri="{BB962C8B-B14F-4D97-AF65-F5344CB8AC3E}">
        <p14:creationId xmlns:p14="http://schemas.microsoft.com/office/powerpoint/2010/main" val="107078183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258">
          <p15:clr>
            <a:srgbClr val="FBAE40"/>
          </p15:clr>
        </p15:guide>
        <p15:guide id="2" pos="7894">
          <p15:clr>
            <a:srgbClr val="FBAE40"/>
          </p15:clr>
        </p15:guide>
        <p15:guide id="3" pos="4096">
          <p15:clr>
            <a:srgbClr val="FBAE40"/>
          </p15:clr>
        </p15:guide>
        <p15:guide id="4" pos="4351">
          <p15:clr>
            <a:srgbClr val="FBAE40"/>
          </p15:clr>
        </p15:guide>
        <p15:guide id="5" pos="553">
          <p15:clr>
            <a:srgbClr val="FBAE40"/>
          </p15:clr>
        </p15:guide>
        <p15:guide id="6" orient="horz" pos="567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6922" y="729039"/>
            <a:ext cx="8194922" cy="326914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0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nl-NL" dirty="0"/>
              <a:t>Thematitel &gt; Hoofdstuktitel &gt; Paragraaftitel</a:t>
            </a:r>
            <a:endParaRPr lang="en-US" dirty="0"/>
          </a:p>
        </p:txBody>
      </p:sp>
      <p:sp>
        <p:nvSpPr>
          <p:cNvPr id="6" name="Rechthoek 5"/>
          <p:cNvSpPr/>
          <p:nvPr userDrawn="1"/>
        </p:nvSpPr>
        <p:spPr>
          <a:xfrm>
            <a:off x="617265" y="1404194"/>
            <a:ext cx="8194104" cy="49336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381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rtlCol="0" anchor="ctr"/>
          <a:lstStyle/>
          <a:p>
            <a:pPr algn="ctr"/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601614" y="169360"/>
            <a:ext cx="6027028" cy="422877"/>
          </a:xfrm>
          <a:prstGeom prst="rect">
            <a:avLst/>
          </a:prstGeom>
        </p:spPr>
        <p:txBody>
          <a:bodyPr/>
          <a:lstStyle>
            <a:lvl1pPr>
              <a:defRPr sz="2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dirty="0"/>
              <a:t>Titel van de dia</a:t>
            </a:r>
          </a:p>
        </p:txBody>
      </p:sp>
      <p:sp>
        <p:nvSpPr>
          <p:cNvPr id="10" name="Tijdelijke aanduiding voor tekst 12"/>
          <p:cNvSpPr>
            <a:spLocks noGrp="1"/>
          </p:cNvSpPr>
          <p:nvPr>
            <p:ph type="body" sz="quarter" idx="11" hasCustomPrompt="1"/>
          </p:nvPr>
        </p:nvSpPr>
        <p:spPr>
          <a:xfrm>
            <a:off x="600591" y="6529782"/>
            <a:ext cx="1518512" cy="255911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35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35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© Noordhoff Uitgevers 2016</a:t>
            </a:r>
          </a:p>
        </p:txBody>
      </p:sp>
    </p:spTree>
    <p:extLst>
      <p:ext uri="{BB962C8B-B14F-4D97-AF65-F5344CB8AC3E}">
        <p14:creationId xmlns:p14="http://schemas.microsoft.com/office/powerpoint/2010/main" val="1759294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dia">
    <p:bg>
      <p:bgPr>
        <a:solidFill>
          <a:srgbClr val="CCE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0841" y="1870956"/>
            <a:ext cx="5343074" cy="344848"/>
          </a:xfrm>
          <a:prstGeom prst="rect">
            <a:avLst/>
          </a:prstGeom>
        </p:spPr>
        <p:txBody>
          <a:bodyPr anchor="ctr" anchorCtr="0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dirty="0"/>
              <a:t>Paragraaftitel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7265" y="2392512"/>
            <a:ext cx="5346650" cy="38921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nl-NL" dirty="0"/>
              <a:t>Paragraaf x t/m x</a:t>
            </a:r>
            <a:endParaRPr lang="en-US" dirty="0"/>
          </a:p>
        </p:txBody>
      </p:sp>
      <p:sp>
        <p:nvSpPr>
          <p:cNvPr id="16" name="Tijdelijke aanduiding voor tekst 14"/>
          <p:cNvSpPr>
            <a:spLocks noGrp="1"/>
          </p:cNvSpPr>
          <p:nvPr>
            <p:ph type="body" sz="quarter" idx="12" hasCustomPrompt="1"/>
          </p:nvPr>
        </p:nvSpPr>
        <p:spPr>
          <a:xfrm>
            <a:off x="620842" y="1340719"/>
            <a:ext cx="5343074" cy="32188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nl-NL" dirty="0"/>
              <a:t>Themanaam</a:t>
            </a:r>
          </a:p>
        </p:txBody>
      </p:sp>
      <p:sp>
        <p:nvSpPr>
          <p:cNvPr id="19" name="Tijdelijke aanduiding voor tekst 17"/>
          <p:cNvSpPr>
            <a:spLocks noGrp="1"/>
          </p:cNvSpPr>
          <p:nvPr>
            <p:ph type="body" sz="quarter" idx="13" hasCustomPrompt="1"/>
          </p:nvPr>
        </p:nvSpPr>
        <p:spPr>
          <a:xfrm>
            <a:off x="617265" y="252316"/>
            <a:ext cx="5346650" cy="306887"/>
          </a:xfrm>
          <a:prstGeom prst="rect">
            <a:avLst/>
          </a:prstGeom>
        </p:spPr>
        <p:txBody>
          <a:bodyPr/>
          <a:lstStyle>
            <a:lvl1pPr>
              <a:defRPr sz="17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 dirty="0"/>
              <a:t>niveau</a:t>
            </a:r>
          </a:p>
        </p:txBody>
      </p:sp>
    </p:spTree>
    <p:extLst>
      <p:ext uri="{BB962C8B-B14F-4D97-AF65-F5344CB8AC3E}">
        <p14:creationId xmlns:p14="http://schemas.microsoft.com/office/powerpoint/2010/main" val="577025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6922" y="729039"/>
            <a:ext cx="8194922" cy="326914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0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nl-NL" dirty="0"/>
              <a:t>Thematitel &gt; Hoofdstuktitel &gt; Paragraaftitel</a:t>
            </a:r>
            <a:endParaRPr lang="en-US" dirty="0"/>
          </a:p>
        </p:txBody>
      </p:sp>
      <p:sp>
        <p:nvSpPr>
          <p:cNvPr id="6" name="Rechthoek 5"/>
          <p:cNvSpPr/>
          <p:nvPr userDrawn="1"/>
        </p:nvSpPr>
        <p:spPr>
          <a:xfrm>
            <a:off x="617265" y="1404194"/>
            <a:ext cx="8194104" cy="49336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381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601614" y="169360"/>
            <a:ext cx="5678980" cy="422877"/>
          </a:xfrm>
          <a:prstGeom prst="rect">
            <a:avLst/>
          </a:prstGeom>
        </p:spPr>
        <p:txBody>
          <a:bodyPr/>
          <a:lstStyle>
            <a:lvl1pPr>
              <a:defRPr sz="2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dirty="0"/>
              <a:t>Titel van de dia</a:t>
            </a:r>
          </a:p>
        </p:txBody>
      </p:sp>
      <p:sp>
        <p:nvSpPr>
          <p:cNvPr id="10" name="Tijdelijke aanduiding voor tekst 12"/>
          <p:cNvSpPr>
            <a:spLocks noGrp="1"/>
          </p:cNvSpPr>
          <p:nvPr>
            <p:ph type="body" sz="quarter" idx="11" hasCustomPrompt="1"/>
          </p:nvPr>
        </p:nvSpPr>
        <p:spPr>
          <a:xfrm>
            <a:off x="600591" y="6529782"/>
            <a:ext cx="1518512" cy="255911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35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35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© Noordhoff Uitgevers 2016</a:t>
            </a:r>
          </a:p>
        </p:txBody>
      </p:sp>
    </p:spTree>
    <p:extLst>
      <p:ext uri="{BB962C8B-B14F-4D97-AF65-F5344CB8AC3E}">
        <p14:creationId xmlns:p14="http://schemas.microsoft.com/office/powerpoint/2010/main" val="4148985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6922" y="729039"/>
            <a:ext cx="8194922" cy="326914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0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nl-NL" dirty="0"/>
              <a:t>Thematitel &gt; Hoofdstuktitel &gt; Paragraaftitel</a:t>
            </a:r>
            <a:endParaRPr lang="en-US" dirty="0"/>
          </a:p>
        </p:txBody>
      </p:sp>
      <p:sp>
        <p:nvSpPr>
          <p:cNvPr id="6" name="Rechthoek 5"/>
          <p:cNvSpPr/>
          <p:nvPr userDrawn="1"/>
        </p:nvSpPr>
        <p:spPr>
          <a:xfrm>
            <a:off x="617265" y="1404194"/>
            <a:ext cx="8194104" cy="49336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381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601614" y="169360"/>
            <a:ext cx="5678980" cy="422877"/>
          </a:xfrm>
          <a:prstGeom prst="rect">
            <a:avLst/>
          </a:prstGeom>
        </p:spPr>
        <p:txBody>
          <a:bodyPr/>
          <a:lstStyle>
            <a:lvl1pPr>
              <a:defRPr sz="2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dirty="0"/>
              <a:t>Titel van de dia</a:t>
            </a:r>
          </a:p>
        </p:txBody>
      </p:sp>
      <p:sp>
        <p:nvSpPr>
          <p:cNvPr id="10" name="Tijdelijke aanduiding voor tekst 12"/>
          <p:cNvSpPr>
            <a:spLocks noGrp="1"/>
          </p:cNvSpPr>
          <p:nvPr>
            <p:ph type="body" sz="quarter" idx="11" hasCustomPrompt="1"/>
          </p:nvPr>
        </p:nvSpPr>
        <p:spPr>
          <a:xfrm>
            <a:off x="600591" y="6529782"/>
            <a:ext cx="1518512" cy="255911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35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35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© Noordhoff Uitgevers 2016</a:t>
            </a:r>
          </a:p>
        </p:txBody>
      </p:sp>
    </p:spTree>
    <p:extLst>
      <p:ext uri="{BB962C8B-B14F-4D97-AF65-F5344CB8AC3E}">
        <p14:creationId xmlns:p14="http://schemas.microsoft.com/office/powerpoint/2010/main" val="4148985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F868E-290E-435F-986F-F55B1517BA09}" type="datetimeFigureOut">
              <a:rPr lang="nl-NL" smtClean="0"/>
              <a:t>12-9-2017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35C9-0397-4EAF-A42D-C9B979B18A2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4028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eldia">
    <p:bg>
      <p:bgPr>
        <a:solidFill>
          <a:srgbClr val="CCE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0841" y="1870956"/>
            <a:ext cx="5343074" cy="344848"/>
          </a:xfrm>
          <a:prstGeom prst="rect">
            <a:avLst/>
          </a:prstGeom>
        </p:spPr>
        <p:txBody>
          <a:bodyPr anchor="ctr" anchorCtr="0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dirty="0"/>
              <a:t>Paragraaftitel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7265" y="2392512"/>
            <a:ext cx="5346650" cy="38921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nl-NL" dirty="0"/>
              <a:t>Paragraaf x t/m x</a:t>
            </a:r>
            <a:endParaRPr lang="en-US" dirty="0"/>
          </a:p>
        </p:txBody>
      </p:sp>
      <p:sp>
        <p:nvSpPr>
          <p:cNvPr id="16" name="Tijdelijke aanduiding voor tekst 14"/>
          <p:cNvSpPr>
            <a:spLocks noGrp="1"/>
          </p:cNvSpPr>
          <p:nvPr>
            <p:ph type="body" sz="quarter" idx="12" hasCustomPrompt="1"/>
          </p:nvPr>
        </p:nvSpPr>
        <p:spPr>
          <a:xfrm>
            <a:off x="620842" y="1340719"/>
            <a:ext cx="5343074" cy="32188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nl-NL" dirty="0"/>
              <a:t>Themanaam</a:t>
            </a:r>
          </a:p>
        </p:txBody>
      </p:sp>
      <p:sp>
        <p:nvSpPr>
          <p:cNvPr id="19" name="Tijdelijke aanduiding voor tekst 17"/>
          <p:cNvSpPr>
            <a:spLocks noGrp="1"/>
          </p:cNvSpPr>
          <p:nvPr>
            <p:ph type="body" sz="quarter" idx="13" hasCustomPrompt="1"/>
          </p:nvPr>
        </p:nvSpPr>
        <p:spPr>
          <a:xfrm>
            <a:off x="617265" y="252316"/>
            <a:ext cx="5346650" cy="306887"/>
          </a:xfrm>
          <a:prstGeom prst="rect">
            <a:avLst/>
          </a:prstGeom>
        </p:spPr>
        <p:txBody>
          <a:bodyPr/>
          <a:lstStyle>
            <a:lvl1pPr>
              <a:defRPr sz="17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 dirty="0"/>
              <a:t>niveau</a:t>
            </a:r>
          </a:p>
        </p:txBody>
      </p:sp>
    </p:spTree>
    <p:extLst>
      <p:ext uri="{BB962C8B-B14F-4D97-AF65-F5344CB8AC3E}">
        <p14:creationId xmlns:p14="http://schemas.microsoft.com/office/powerpoint/2010/main" val="577025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6922" y="729039"/>
            <a:ext cx="8194922" cy="326914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0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nl-NL" dirty="0"/>
              <a:t>Thematitel &gt; Hoofdstuktitel &gt; Paragraaftitel</a:t>
            </a:r>
            <a:endParaRPr lang="en-US" dirty="0"/>
          </a:p>
        </p:txBody>
      </p:sp>
      <p:sp>
        <p:nvSpPr>
          <p:cNvPr id="6" name="Rechthoek 5"/>
          <p:cNvSpPr/>
          <p:nvPr userDrawn="1"/>
        </p:nvSpPr>
        <p:spPr>
          <a:xfrm>
            <a:off x="617265" y="1404194"/>
            <a:ext cx="8194104" cy="49336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381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rtlCol="0" anchor="ctr"/>
          <a:lstStyle/>
          <a:p>
            <a:pPr algn="ctr"/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601614" y="169360"/>
            <a:ext cx="6027028" cy="422877"/>
          </a:xfrm>
          <a:prstGeom prst="rect">
            <a:avLst/>
          </a:prstGeom>
        </p:spPr>
        <p:txBody>
          <a:bodyPr/>
          <a:lstStyle>
            <a:lvl1pPr>
              <a:defRPr sz="2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dirty="0"/>
              <a:t>Titel van de dia</a:t>
            </a:r>
          </a:p>
        </p:txBody>
      </p:sp>
      <p:sp>
        <p:nvSpPr>
          <p:cNvPr id="10" name="Tijdelijke aanduiding voor tekst 12"/>
          <p:cNvSpPr>
            <a:spLocks noGrp="1"/>
          </p:cNvSpPr>
          <p:nvPr>
            <p:ph type="body" sz="quarter" idx="11" hasCustomPrompt="1"/>
          </p:nvPr>
        </p:nvSpPr>
        <p:spPr>
          <a:xfrm>
            <a:off x="600591" y="6529782"/>
            <a:ext cx="1518512" cy="255911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35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35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© Noordhoff Uitgevers 2016</a:t>
            </a:r>
          </a:p>
        </p:txBody>
      </p:sp>
    </p:spTree>
    <p:extLst>
      <p:ext uri="{BB962C8B-B14F-4D97-AF65-F5344CB8AC3E}">
        <p14:creationId xmlns:p14="http://schemas.microsoft.com/office/powerpoint/2010/main" val="1759294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6922" y="729039"/>
            <a:ext cx="8194922" cy="326914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0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nl-NL" dirty="0"/>
              <a:t>Thematitel &gt; Hoofdstuktitel &gt; Paragraaftitel</a:t>
            </a:r>
            <a:endParaRPr lang="en-US" dirty="0"/>
          </a:p>
        </p:txBody>
      </p:sp>
      <p:sp>
        <p:nvSpPr>
          <p:cNvPr id="6" name="Rechthoek 5"/>
          <p:cNvSpPr/>
          <p:nvPr userDrawn="1"/>
        </p:nvSpPr>
        <p:spPr>
          <a:xfrm>
            <a:off x="617265" y="1404194"/>
            <a:ext cx="8194104" cy="49336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381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rtlCol="0" anchor="ctr"/>
          <a:lstStyle/>
          <a:p>
            <a:pPr algn="ctr"/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601614" y="169360"/>
            <a:ext cx="6027028" cy="422877"/>
          </a:xfrm>
          <a:prstGeom prst="rect">
            <a:avLst/>
          </a:prstGeom>
        </p:spPr>
        <p:txBody>
          <a:bodyPr/>
          <a:lstStyle>
            <a:lvl1pPr>
              <a:defRPr sz="2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dirty="0"/>
              <a:t>Titel van de dia</a:t>
            </a:r>
          </a:p>
        </p:txBody>
      </p:sp>
      <p:sp>
        <p:nvSpPr>
          <p:cNvPr id="10" name="Tijdelijke aanduiding voor tekst 12"/>
          <p:cNvSpPr>
            <a:spLocks noGrp="1"/>
          </p:cNvSpPr>
          <p:nvPr>
            <p:ph type="body" sz="quarter" idx="11" hasCustomPrompt="1"/>
          </p:nvPr>
        </p:nvSpPr>
        <p:spPr>
          <a:xfrm>
            <a:off x="600591" y="6529782"/>
            <a:ext cx="1518512" cy="255911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35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35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© Noordhoff Uitgevers 2016</a:t>
            </a:r>
          </a:p>
        </p:txBody>
      </p:sp>
    </p:spTree>
    <p:extLst>
      <p:ext uri="{BB962C8B-B14F-4D97-AF65-F5344CB8AC3E}">
        <p14:creationId xmlns:p14="http://schemas.microsoft.com/office/powerpoint/2010/main" val="1759294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6922" y="729039"/>
            <a:ext cx="8194922" cy="326914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0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nl-NL" dirty="0"/>
              <a:t>Thematitel &gt; Hoofdstuktitel &gt; Paragraaftitel</a:t>
            </a:r>
            <a:endParaRPr lang="en-US" dirty="0"/>
          </a:p>
        </p:txBody>
      </p:sp>
      <p:sp>
        <p:nvSpPr>
          <p:cNvPr id="6" name="Rechthoek 5"/>
          <p:cNvSpPr/>
          <p:nvPr userDrawn="1"/>
        </p:nvSpPr>
        <p:spPr>
          <a:xfrm>
            <a:off x="617265" y="1404194"/>
            <a:ext cx="8194104" cy="49336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381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rtlCol="0" anchor="ctr"/>
          <a:lstStyle/>
          <a:p>
            <a:pPr algn="ctr"/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601614" y="169360"/>
            <a:ext cx="6027028" cy="422877"/>
          </a:xfrm>
          <a:prstGeom prst="rect">
            <a:avLst/>
          </a:prstGeom>
        </p:spPr>
        <p:txBody>
          <a:bodyPr/>
          <a:lstStyle>
            <a:lvl1pPr>
              <a:defRPr sz="2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dirty="0"/>
              <a:t>Titel van de dia</a:t>
            </a:r>
          </a:p>
        </p:txBody>
      </p:sp>
      <p:sp>
        <p:nvSpPr>
          <p:cNvPr id="10" name="Tijdelijke aanduiding voor tekst 12"/>
          <p:cNvSpPr>
            <a:spLocks noGrp="1"/>
          </p:cNvSpPr>
          <p:nvPr>
            <p:ph type="body" sz="quarter" idx="11" hasCustomPrompt="1"/>
          </p:nvPr>
        </p:nvSpPr>
        <p:spPr>
          <a:xfrm>
            <a:off x="600591" y="6529782"/>
            <a:ext cx="1518512" cy="255911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35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35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© Noordhoff Uitgevers 2016</a:t>
            </a:r>
          </a:p>
        </p:txBody>
      </p:sp>
    </p:spTree>
    <p:extLst>
      <p:ext uri="{BB962C8B-B14F-4D97-AF65-F5344CB8AC3E}">
        <p14:creationId xmlns:p14="http://schemas.microsoft.com/office/powerpoint/2010/main" val="1759294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F868E-290E-435F-986F-F55B1517BA09}" type="datetimeFigureOut">
              <a:rPr lang="nl-NL" smtClean="0"/>
              <a:t>12-9-2017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35C9-0397-4EAF-A42D-C9B979B18A2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0595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F868E-290E-435F-986F-F55B1517BA09}" type="datetimeFigureOut">
              <a:rPr lang="nl-NL" smtClean="0"/>
              <a:t>12-9-2017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35C9-0397-4EAF-A42D-C9B979B18A2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5729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F868E-290E-435F-986F-F55B1517BA09}" type="datetimeFigureOut">
              <a:rPr lang="nl-NL" smtClean="0"/>
              <a:t>12-9-2017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35C9-0397-4EAF-A42D-C9B979B18A2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3608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F868E-290E-435F-986F-F55B1517BA09}" type="datetimeFigureOut">
              <a:rPr lang="nl-NL" smtClean="0"/>
              <a:t>12-9-2017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35C9-0397-4EAF-A42D-C9B979B18A2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5214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F868E-290E-435F-986F-F55B1517BA09}" type="datetimeFigureOut">
              <a:rPr lang="nl-NL" smtClean="0"/>
              <a:t>12-9-2017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35C9-0397-4EAF-A42D-C9B979B18A2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8053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F868E-290E-435F-986F-F55B1517BA09}" type="datetimeFigureOut">
              <a:rPr lang="nl-NL" smtClean="0"/>
              <a:t>12-9-2017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35C9-0397-4EAF-A42D-C9B979B18A2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8958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F868E-290E-435F-986F-F55B1517BA09}" type="datetimeFigureOut">
              <a:rPr lang="nl-NL" smtClean="0"/>
              <a:t>12-9-2017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35C9-0397-4EAF-A42D-C9B979B18A2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4707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F868E-290E-435F-986F-F55B1517BA09}" type="datetimeFigureOut">
              <a:rPr lang="nl-NL" smtClean="0"/>
              <a:t>12-9-2017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335C9-0397-4EAF-A42D-C9B979B18A2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579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11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12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/>
              <a:t>LEEFOMGEVING &gt; Wateroverlast &gt; 4.4 De kust: zacht waar het kan, hard waar het moet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idx="10"/>
          </p:nvPr>
        </p:nvSpPr>
        <p:spPr>
          <a:xfrm>
            <a:off x="628427" y="1404193"/>
            <a:ext cx="3627167" cy="4933653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De overheid kan in de strijd tegen water niet 100 procent veiligheid bieden.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Toch lijken veel mensen dat wel te denken. De overheid wil daarom graag het </a:t>
            </a:r>
            <a:r>
              <a:rPr lang="nl-NL" dirty="0" err="1">
                <a:solidFill>
                  <a:srgbClr val="FF0000"/>
                </a:solidFill>
              </a:rPr>
              <a:t>overstromingsrisicobewustzijn</a:t>
            </a:r>
            <a:r>
              <a:rPr lang="nl-NL" dirty="0"/>
              <a:t> vergroten.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Hoe overstromingsgevoelig is jouw woonomgeving?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De mythe van de droge voeten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594" y="1101673"/>
            <a:ext cx="4878862" cy="57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94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Paragraaf 1 t/m 6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sz="1600" dirty="0"/>
              <a:t>4.5 Waterproblemen in laaggelegen gebieden en steden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dirty="0"/>
              <a:t>LEEFOMGEVING Wateroverlast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4 Vwo H4</a:t>
            </a:r>
          </a:p>
        </p:txBody>
      </p:sp>
    </p:spTree>
    <p:extLst>
      <p:ext uri="{BB962C8B-B14F-4D97-AF65-F5344CB8AC3E}">
        <p14:creationId xmlns:p14="http://schemas.microsoft.com/office/powerpoint/2010/main" val="2622731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LEEFOMGEVING &gt; Wateroverlast &gt; 4.5 Waterproblemen in laaggelegen gebieden en steden</a:t>
            </a:r>
          </a:p>
        </p:txBody>
      </p:sp>
      <p:pic>
        <p:nvPicPr>
          <p:cNvPr id="10" name="Tijdelijke aanduiding voor inhoud 9"/>
          <p:cNvPicPr>
            <a:picLocks noGrp="1" noChangeAspect="1"/>
          </p:cNvPicPr>
          <p:nvPr>
            <p:ph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/>
          <a:stretch/>
        </p:blipFill>
        <p:spPr>
          <a:xfrm>
            <a:off x="5521219" y="1074224"/>
            <a:ext cx="3602718" cy="5803604"/>
          </a:xfrm>
        </p:spPr>
      </p:pic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Water voor later</a:t>
            </a:r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ekstvak 12"/>
          <p:cNvSpPr txBox="1"/>
          <p:nvPr/>
        </p:nvSpPr>
        <p:spPr>
          <a:xfrm>
            <a:off x="616922" y="1404000"/>
            <a:ext cx="3923438" cy="4912403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nl-NL" dirty="0">
                <a:solidFill>
                  <a:prstClr val="black"/>
                </a:solidFill>
              </a:rPr>
              <a:t>Klimaatverandering leidt tot:</a:t>
            </a:r>
          </a:p>
          <a:p>
            <a:pPr marL="251139" indent="-251139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prstClr val="black"/>
                </a:solidFill>
              </a:rPr>
              <a:t>Stijgende temperatuur</a:t>
            </a:r>
          </a:p>
          <a:p>
            <a:pPr marL="251139" indent="-251139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prstClr val="black"/>
                </a:solidFill>
              </a:rPr>
              <a:t>Smeltende gletsjers</a:t>
            </a:r>
          </a:p>
          <a:p>
            <a:pPr marL="251139" indent="-251139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prstClr val="black"/>
                </a:solidFill>
              </a:rPr>
              <a:t>Zeespiegelstijging</a:t>
            </a:r>
          </a:p>
          <a:p>
            <a:endParaRPr lang="nl-NL" dirty="0">
              <a:solidFill>
                <a:prstClr val="black"/>
              </a:solidFill>
            </a:endParaRPr>
          </a:p>
          <a:p>
            <a:endParaRPr lang="nl-NL" dirty="0">
              <a:solidFill>
                <a:prstClr val="black"/>
              </a:solidFill>
            </a:endParaRPr>
          </a:p>
          <a:p>
            <a:r>
              <a:rPr lang="nl-NL" dirty="0">
                <a:solidFill>
                  <a:prstClr val="black"/>
                </a:solidFill>
              </a:rPr>
              <a:t>Welke gevolgen hebben de veranderingen in het </a:t>
            </a:r>
            <a:r>
              <a:rPr lang="nl-NL" dirty="0"/>
              <a:t>neerslagregiem</a:t>
            </a:r>
            <a:r>
              <a:rPr lang="nl-NL" dirty="0">
                <a:solidFill>
                  <a:prstClr val="black"/>
                </a:solidFill>
              </a:rPr>
              <a:t> voor Nederland?</a:t>
            </a:r>
          </a:p>
          <a:p>
            <a:endParaRPr lang="nl-NL" dirty="0">
              <a:solidFill>
                <a:prstClr val="black"/>
              </a:solidFill>
            </a:endParaRPr>
          </a:p>
          <a:p>
            <a:pPr marL="251139" indent="-251139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nl-NL" i="1" dirty="0">
                <a:solidFill>
                  <a:prstClr val="black"/>
                </a:solidFill>
              </a:rPr>
              <a:t>Watertekort in tijden van droogte</a:t>
            </a:r>
          </a:p>
          <a:p>
            <a:pPr marL="251139" indent="-251139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nl-NL" i="1" dirty="0">
              <a:solidFill>
                <a:prstClr val="black"/>
              </a:solidFill>
            </a:endParaRPr>
          </a:p>
          <a:p>
            <a:pPr marL="251139" indent="-251139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nl-NL" i="1" dirty="0"/>
              <a:t>Hogere piekafvoeren</a:t>
            </a:r>
          </a:p>
          <a:p>
            <a:pPr>
              <a:buClr>
                <a:srgbClr val="5B9BD5"/>
              </a:buClr>
            </a:pPr>
            <a:endParaRPr lang="nl-NL" i="1" dirty="0">
              <a:solidFill>
                <a:srgbClr val="FF0000"/>
              </a:solidFill>
            </a:endParaRPr>
          </a:p>
          <a:p>
            <a:pPr>
              <a:buClr>
                <a:srgbClr val="5B9BD5"/>
              </a:buClr>
            </a:pPr>
            <a:endParaRPr lang="nl-NL" i="1" dirty="0">
              <a:solidFill>
                <a:srgbClr val="FF0000"/>
              </a:solidFill>
            </a:endParaRPr>
          </a:p>
          <a:p>
            <a:pPr>
              <a:buClr>
                <a:srgbClr val="5B9BD5"/>
              </a:buClr>
            </a:pPr>
            <a:endParaRPr lang="nl-N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65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ndertitel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LEEFOMGEVING &gt; Wateroverlast &gt; 4.5 Waterproblemen in laaggelegen gebieden en steden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NL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4"/>
          <a:stretch/>
        </p:blipFill>
        <p:spPr>
          <a:xfrm>
            <a:off x="870047" y="2582814"/>
            <a:ext cx="7678805" cy="3757123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609671" y="1409898"/>
            <a:ext cx="8202173" cy="1172917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nl-NL" dirty="0">
                <a:solidFill>
                  <a:prstClr val="black"/>
                </a:solidFill>
              </a:rPr>
              <a:t>Welke problemen ontstaan bij een watertekort?</a:t>
            </a:r>
          </a:p>
          <a:p>
            <a:pPr marL="251139" indent="-251139">
              <a:buClr>
                <a:srgbClr val="5B9BD5"/>
              </a:buClr>
              <a:buFont typeface="Courier New" panose="02070309020205020404" pitchFamily="49" charset="0"/>
              <a:buChar char="o"/>
            </a:pPr>
            <a:r>
              <a:rPr lang="nl-NL" i="1" dirty="0">
                <a:solidFill>
                  <a:prstClr val="black"/>
                </a:solidFill>
              </a:rPr>
              <a:t>Tekort aan drinkwater</a:t>
            </a:r>
          </a:p>
          <a:p>
            <a:pPr marL="251139" indent="-251139">
              <a:buClr>
                <a:srgbClr val="5B9BD5"/>
              </a:buClr>
              <a:buFont typeface="Courier New" panose="02070309020205020404" pitchFamily="49" charset="0"/>
              <a:buChar char="o"/>
            </a:pPr>
            <a:r>
              <a:rPr lang="nl-NL" i="1" dirty="0">
                <a:solidFill>
                  <a:prstClr val="black"/>
                </a:solidFill>
              </a:rPr>
              <a:t>Tekort aan water voor de landbouw</a:t>
            </a:r>
          </a:p>
          <a:p>
            <a:pPr marL="251139" indent="-251139">
              <a:buClr>
                <a:srgbClr val="5B9BD5"/>
              </a:buClr>
              <a:buFont typeface="Courier New" panose="02070309020205020404" pitchFamily="49" charset="0"/>
              <a:buChar char="o"/>
            </a:pPr>
            <a:r>
              <a:rPr lang="nl-NL" i="1" dirty="0">
                <a:solidFill>
                  <a:srgbClr val="FF0000"/>
                </a:solidFill>
              </a:rPr>
              <a:t>Verzilting</a:t>
            </a:r>
          </a:p>
        </p:txBody>
      </p:sp>
    </p:spTree>
    <p:extLst>
      <p:ext uri="{BB962C8B-B14F-4D97-AF65-F5344CB8AC3E}">
        <p14:creationId xmlns:p14="http://schemas.microsoft.com/office/powerpoint/2010/main" val="156013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LEEFOMGEVING &gt; Wateroverlast &gt; 4.5 Waterproblemen in laaggelegen gebieden en steden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Zoet of zout?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28" y="2519341"/>
            <a:ext cx="5853516" cy="3820596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616922" y="1414748"/>
            <a:ext cx="8194922" cy="4496904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nl-NL" dirty="0">
                <a:solidFill>
                  <a:prstClr val="black"/>
                </a:solidFill>
              </a:rPr>
              <a:t>Bij lage waterstanden in de rivieren, komt zeewater verder landinwaarts. Wat is het gevolg daarvan?</a:t>
            </a:r>
          </a:p>
          <a:p>
            <a:endParaRPr lang="nl-NL" dirty="0">
              <a:solidFill>
                <a:prstClr val="black"/>
              </a:solidFill>
            </a:endParaRPr>
          </a:p>
          <a:p>
            <a:r>
              <a:rPr lang="nl-NL" i="1" dirty="0">
                <a:solidFill>
                  <a:srgbClr val="FF0000"/>
                </a:solidFill>
              </a:rPr>
              <a:t>Verzilting</a:t>
            </a:r>
          </a:p>
          <a:p>
            <a:endParaRPr lang="nl-NL" i="1" dirty="0">
              <a:solidFill>
                <a:prstClr val="black"/>
              </a:solidFill>
            </a:endParaRPr>
          </a:p>
          <a:p>
            <a:r>
              <a:rPr lang="nl-NL" dirty="0">
                <a:solidFill>
                  <a:prstClr val="black"/>
                </a:solidFill>
              </a:rPr>
              <a:t>Waarom is dat een</a:t>
            </a:r>
            <a:br>
              <a:rPr lang="nl-NL" dirty="0">
                <a:solidFill>
                  <a:prstClr val="black"/>
                </a:solidFill>
              </a:rPr>
            </a:br>
            <a:r>
              <a:rPr lang="nl-NL" dirty="0">
                <a:solidFill>
                  <a:prstClr val="black"/>
                </a:solidFill>
              </a:rPr>
              <a:t>probleem?</a:t>
            </a:r>
          </a:p>
          <a:p>
            <a:endParaRPr lang="nl-NL" dirty="0">
              <a:solidFill>
                <a:prstClr val="black"/>
              </a:solidFill>
            </a:endParaRPr>
          </a:p>
          <a:p>
            <a:r>
              <a:rPr lang="nl-NL" i="1" dirty="0">
                <a:solidFill>
                  <a:prstClr val="black"/>
                </a:solidFill>
              </a:rPr>
              <a:t>Niet alle gewassen </a:t>
            </a:r>
            <a:br>
              <a:rPr lang="nl-NL" i="1" dirty="0">
                <a:solidFill>
                  <a:prstClr val="black"/>
                </a:solidFill>
              </a:rPr>
            </a:br>
            <a:r>
              <a:rPr lang="nl-NL" i="1" dirty="0">
                <a:solidFill>
                  <a:prstClr val="black"/>
                </a:solidFill>
              </a:rPr>
              <a:t>verdragen zout water.</a:t>
            </a:r>
          </a:p>
          <a:p>
            <a:endParaRPr lang="nl-NL" i="1" dirty="0">
              <a:solidFill>
                <a:prstClr val="black"/>
              </a:solidFill>
            </a:endParaRPr>
          </a:p>
          <a:p>
            <a:r>
              <a:rPr lang="nl-NL" dirty="0">
                <a:solidFill>
                  <a:prstClr val="black"/>
                </a:solidFill>
              </a:rPr>
              <a:t>Oplossing?</a:t>
            </a:r>
          </a:p>
          <a:p>
            <a:endParaRPr lang="nl-NL" dirty="0">
              <a:solidFill>
                <a:prstClr val="black"/>
              </a:solidFill>
            </a:endParaRPr>
          </a:p>
          <a:p>
            <a:r>
              <a:rPr lang="nl-NL" i="1" dirty="0">
                <a:solidFill>
                  <a:prstClr val="black"/>
                </a:solidFill>
              </a:rPr>
              <a:t>Gewassen ver-</a:t>
            </a:r>
            <a:br>
              <a:rPr lang="nl-NL" i="1" dirty="0">
                <a:solidFill>
                  <a:prstClr val="black"/>
                </a:solidFill>
              </a:rPr>
            </a:br>
            <a:r>
              <a:rPr lang="nl-NL" i="1" dirty="0">
                <a:solidFill>
                  <a:prstClr val="black"/>
                </a:solidFill>
              </a:rPr>
              <a:t>bouwen die tegen </a:t>
            </a:r>
            <a:br>
              <a:rPr lang="nl-NL" i="1" dirty="0">
                <a:solidFill>
                  <a:prstClr val="black"/>
                </a:solidFill>
              </a:rPr>
            </a:br>
            <a:r>
              <a:rPr lang="nl-NL" i="1" dirty="0">
                <a:solidFill>
                  <a:prstClr val="black"/>
                </a:solidFill>
              </a:rPr>
              <a:t>brak water kunnen.</a:t>
            </a:r>
          </a:p>
        </p:txBody>
      </p:sp>
    </p:spTree>
    <p:extLst>
      <p:ext uri="{BB962C8B-B14F-4D97-AF65-F5344CB8AC3E}">
        <p14:creationId xmlns:p14="http://schemas.microsoft.com/office/powerpoint/2010/main" val="428997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ndertitel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LEEFOMGEVING &gt; Wateroverlast &gt; 4.5 Waterproblemen in laaggelegen gebieden en steden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Verdroging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inhoud 9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Tijdens droge periodes is </a:t>
            </a:r>
            <a:r>
              <a:rPr lang="nl-NL" dirty="0">
                <a:solidFill>
                  <a:srgbClr val="FF0000"/>
                </a:solidFill>
              </a:rPr>
              <a:t>verdroging</a:t>
            </a:r>
            <a:r>
              <a:rPr lang="nl-NL" dirty="0"/>
              <a:t> een gevaar.</a:t>
            </a:r>
          </a:p>
          <a:p>
            <a:pPr marL="0" indent="0">
              <a:buNone/>
            </a:pPr>
            <a:r>
              <a:rPr lang="nl-NL" dirty="0"/>
              <a:t>Welke problemen kunnen er ontstaan bij verdroging?</a:t>
            </a:r>
          </a:p>
          <a:p>
            <a:pPr marL="251139" indent="-251139">
              <a:buFont typeface="Courier New" panose="02070309020205020404" pitchFamily="49" charset="0"/>
              <a:buChar char="o"/>
            </a:pPr>
            <a:r>
              <a:rPr lang="nl-NL" dirty="0"/>
              <a:t>Afname </a:t>
            </a:r>
            <a:r>
              <a:rPr lang="nl-NL" dirty="0">
                <a:solidFill>
                  <a:srgbClr val="FF0000"/>
                </a:solidFill>
              </a:rPr>
              <a:t>biodiversiteit</a:t>
            </a:r>
          </a:p>
          <a:p>
            <a:pPr marL="251139" indent="-251139">
              <a:buFont typeface="Courier New" panose="02070309020205020404" pitchFamily="49" charset="0"/>
              <a:buChar char="o"/>
            </a:pPr>
            <a:r>
              <a:rPr lang="nl-NL" dirty="0"/>
              <a:t>Bodemdaling door afbraak veen</a:t>
            </a:r>
          </a:p>
          <a:p>
            <a:pPr marL="251139" indent="-251139">
              <a:buFont typeface="Courier New" panose="02070309020205020404" pitchFamily="49" charset="0"/>
              <a:buChar char="o"/>
            </a:pPr>
            <a:r>
              <a:rPr lang="nl-NL" dirty="0"/>
              <a:t>Verdroging veendijken</a:t>
            </a:r>
          </a:p>
          <a:p>
            <a:pPr marL="251139" indent="-251139">
              <a:buFont typeface="Courier New" panose="02070309020205020404" pitchFamily="49" charset="0"/>
              <a:buChar char="o"/>
            </a:pPr>
            <a:endParaRPr lang="nl-NL" dirty="0"/>
          </a:p>
          <a:p>
            <a:pPr marL="0" indent="0">
              <a:buNone/>
            </a:pPr>
            <a:r>
              <a:rPr lang="nl-NL" dirty="0"/>
              <a:t>Waarom daalt de bodem door de ingrepen in de grafiek?</a:t>
            </a:r>
          </a:p>
          <a:p>
            <a:pPr marL="0" indent="0">
              <a:buNone/>
            </a:pPr>
            <a:r>
              <a:rPr lang="nl-NL" i="1" dirty="0"/>
              <a:t>De bodem verdroogt, oxideert en klinkt in.</a:t>
            </a:r>
          </a:p>
        </p:txBody>
      </p:sp>
      <p:pic>
        <p:nvPicPr>
          <p:cNvPr id="11" name="Tijdelijke aanduiding voor inhoud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406" y="1562396"/>
            <a:ext cx="3895185" cy="389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LEEFOMGEVING &gt; Wateroverlast &gt; 4.5 Waterproblemen in laaggelegen gebieden en steden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22" y="2497051"/>
            <a:ext cx="4016900" cy="3881063"/>
          </a:xfr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Loopt de stad gevaar?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13" y="1498922"/>
            <a:ext cx="3799725" cy="4818051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284105" y="1332360"/>
            <a:ext cx="4501962" cy="1172917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nl-NL" dirty="0"/>
              <a:t>Welke probleem heeft het stedelijk gebied?</a:t>
            </a:r>
            <a:br>
              <a:rPr lang="nl-NL" dirty="0"/>
            </a:br>
            <a:endParaRPr lang="nl-NL" dirty="0"/>
          </a:p>
          <a:p>
            <a:r>
              <a:rPr lang="nl-NL" i="1" dirty="0"/>
              <a:t>Snelle en hoge afstroming door verstening, daardoor hoger overstromingsrisico.</a:t>
            </a:r>
          </a:p>
        </p:txBody>
      </p:sp>
    </p:spTree>
    <p:extLst>
      <p:ext uri="{BB962C8B-B14F-4D97-AF65-F5344CB8AC3E}">
        <p14:creationId xmlns:p14="http://schemas.microsoft.com/office/powerpoint/2010/main" val="128046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Paragraaf 1 t/m 6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sz="1200" dirty="0"/>
              <a:t>4.6 Oplossingen voor waterproblemen in laaggelegen gebieden en steden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dirty="0"/>
              <a:t>LEEFOMGEVING Wateroverlast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4 Vwo H4</a:t>
            </a:r>
          </a:p>
        </p:txBody>
      </p:sp>
    </p:spTree>
    <p:extLst>
      <p:ext uri="{BB962C8B-B14F-4D97-AF65-F5344CB8AC3E}">
        <p14:creationId xmlns:p14="http://schemas.microsoft.com/office/powerpoint/2010/main" val="1342022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ndertitel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LEEFOMGEVING &gt; Wateroverlast &gt; 4.6 Oplossingen voor waterproblemen in laaggelegen gebieden en steden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idx="10"/>
          </p:nvPr>
        </p:nvSpPr>
        <p:spPr>
          <a:xfrm>
            <a:off x="4860281" y="1435641"/>
            <a:ext cx="3953813" cy="4933653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We passen ons in Nederland aan, aan de dreiging van het water.</a:t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>Dit doen we onder andere door </a:t>
            </a:r>
            <a:r>
              <a:rPr lang="nl-NL" dirty="0" err="1"/>
              <a:t>meerlaagsveiligheid</a:t>
            </a:r>
            <a:r>
              <a:rPr lang="nl-NL" dirty="0"/>
              <a:t> toe te passen:</a:t>
            </a:r>
          </a:p>
          <a:p>
            <a:pPr marL="251139" indent="-251139">
              <a:buFont typeface="Courier New" panose="02070309020205020404" pitchFamily="49" charset="0"/>
              <a:buChar char="o"/>
            </a:pPr>
            <a:r>
              <a:rPr lang="nl-NL" dirty="0"/>
              <a:t>Laag 1: overstromingen worden voorkomen met suppleties en waterkeringen</a:t>
            </a:r>
          </a:p>
          <a:p>
            <a:pPr marL="251139" indent="-251139">
              <a:buFont typeface="Courier New" panose="02070309020205020404" pitchFamily="49" charset="0"/>
              <a:buChar char="o"/>
            </a:pPr>
            <a:r>
              <a:rPr lang="nl-NL" dirty="0"/>
              <a:t>Laag 2: gevolgen van overstromingen beperken door inrichting omgeving</a:t>
            </a:r>
          </a:p>
          <a:p>
            <a:pPr marL="251139" indent="-251139">
              <a:buFont typeface="Courier New" panose="02070309020205020404" pitchFamily="49" charset="0"/>
              <a:buChar char="o"/>
            </a:pPr>
            <a:r>
              <a:rPr lang="nl-NL" dirty="0"/>
              <a:t>Laag 3: preventie en informatievoorziening om slachtoffers te voorkomen</a:t>
            </a:r>
          </a:p>
          <a:p>
            <a:pPr marL="0" indent="0">
              <a:buNone/>
            </a:pPr>
            <a:r>
              <a:rPr lang="nl-NL" dirty="0"/>
              <a:t>Ook beperken we de gevolgen van overstromingen door de omgeving slim in te richten.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/>
              <a:t>Meerlaagsveiligheid</a:t>
            </a:r>
            <a:endParaRPr lang="nl-NL" dirty="0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72" y="1439327"/>
            <a:ext cx="4651172" cy="2991634"/>
          </a:xfrm>
          <a:prstGeom prst="rect">
            <a:avLst/>
          </a:prstGeom>
          <a:ln>
            <a:noFill/>
          </a:ln>
          <a:effectLst>
            <a:outerShdw blurRad="63500" sx="103000" sy="103000" algn="ctr" rotWithShape="0">
              <a:prstClr val="black">
                <a:alpha val="15000"/>
              </a:prstClr>
            </a:outerShdw>
          </a:effectLst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72" y="2209165"/>
            <a:ext cx="4651172" cy="2801866"/>
          </a:xfrm>
          <a:prstGeom prst="rect">
            <a:avLst/>
          </a:prstGeom>
          <a:ln>
            <a:noFill/>
          </a:ln>
          <a:effectLst>
            <a:outerShdw blurRad="63500" sx="103000" sy="103000" algn="ctr" rotWithShape="0">
              <a:prstClr val="black">
                <a:alpha val="15000"/>
              </a:prstClr>
            </a:outerShdw>
          </a:effectLst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89" y="2932419"/>
            <a:ext cx="4659538" cy="3436875"/>
          </a:xfrm>
          <a:prstGeom prst="rect">
            <a:avLst/>
          </a:prstGeom>
          <a:ln>
            <a:noFill/>
          </a:ln>
          <a:effectLst>
            <a:outerShdw blurRad="63500" sx="103000" sy="103000" algn="ctr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292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LEEFOMGEVING &gt; Wateroverlast &gt; 4.6 Oplossingen voor waterproblemen in laaggelegen gebieden en steden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De Watertoets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ekstvak 8"/>
          <p:cNvSpPr txBox="1"/>
          <p:nvPr/>
        </p:nvSpPr>
        <p:spPr>
          <a:xfrm>
            <a:off x="600591" y="1410126"/>
            <a:ext cx="5500026" cy="341919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nl-NL" dirty="0">
                <a:solidFill>
                  <a:prstClr val="black"/>
                </a:solidFill>
              </a:rPr>
              <a:t>Bij nieuwe bouwlocaties wordt de </a:t>
            </a:r>
            <a:r>
              <a:rPr lang="nl-NL" dirty="0">
                <a:solidFill>
                  <a:srgbClr val="FF0000"/>
                </a:solidFill>
              </a:rPr>
              <a:t>watertoets</a:t>
            </a:r>
            <a:r>
              <a:rPr lang="nl-NL" dirty="0">
                <a:solidFill>
                  <a:prstClr val="black"/>
                </a:solidFill>
              </a:rPr>
              <a:t> uitgevoerd.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16922" y="1850514"/>
            <a:ext cx="2652102" cy="2557910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nl-NL" dirty="0">
                <a:solidFill>
                  <a:prstClr val="black"/>
                </a:solidFill>
              </a:rPr>
              <a:t>Binnen die toets wordt gewerkt met de </a:t>
            </a:r>
            <a:r>
              <a:rPr lang="nl-NL" dirty="0">
                <a:solidFill>
                  <a:srgbClr val="FF0000"/>
                </a:solidFill>
              </a:rPr>
              <a:t>drietrapsstrategie</a:t>
            </a:r>
            <a:r>
              <a:rPr lang="nl-NL" dirty="0">
                <a:solidFill>
                  <a:prstClr val="black"/>
                </a:solidFill>
              </a:rPr>
              <a:t>:</a:t>
            </a:r>
          </a:p>
          <a:p>
            <a:endParaRPr lang="nl-NL" dirty="0">
              <a:solidFill>
                <a:prstClr val="black"/>
              </a:solidFill>
            </a:endParaRPr>
          </a:p>
          <a:p>
            <a:pPr marL="361639" indent="-361639">
              <a:buClr>
                <a:prstClr val="black"/>
              </a:buClr>
              <a:buFont typeface="+mj-lt"/>
              <a:buAutoNum type="arabicParenR"/>
            </a:pPr>
            <a:r>
              <a:rPr lang="nl-NL" dirty="0">
                <a:solidFill>
                  <a:srgbClr val="FF0000"/>
                </a:solidFill>
              </a:rPr>
              <a:t>Vasthouden </a:t>
            </a:r>
            <a:r>
              <a:rPr lang="nl-NL" dirty="0"/>
              <a:t>(</a:t>
            </a:r>
            <a:r>
              <a:rPr lang="nl-NL" dirty="0">
                <a:solidFill>
                  <a:srgbClr val="FF0000"/>
                </a:solidFill>
              </a:rPr>
              <a:t>retentie</a:t>
            </a:r>
            <a:r>
              <a:rPr lang="nl-NL" dirty="0"/>
              <a:t>)</a:t>
            </a:r>
          </a:p>
          <a:p>
            <a:pPr marL="361639" indent="-361639">
              <a:buClr>
                <a:prstClr val="black"/>
              </a:buClr>
              <a:buFont typeface="+mj-lt"/>
              <a:buAutoNum type="arabicParenR"/>
            </a:pPr>
            <a:endParaRPr lang="nl-NL" dirty="0">
              <a:solidFill>
                <a:prstClr val="black"/>
              </a:solidFill>
            </a:endParaRPr>
          </a:p>
          <a:p>
            <a:pPr marL="361639" indent="-361639">
              <a:buClr>
                <a:prstClr val="black"/>
              </a:buClr>
              <a:buFont typeface="+mj-lt"/>
              <a:buAutoNum type="arabicParenR"/>
            </a:pPr>
            <a:r>
              <a:rPr lang="nl-NL" dirty="0">
                <a:solidFill>
                  <a:srgbClr val="FF0000"/>
                </a:solidFill>
              </a:rPr>
              <a:t>Bergen</a:t>
            </a:r>
          </a:p>
          <a:p>
            <a:pPr marL="361639" indent="-361639">
              <a:buClr>
                <a:prstClr val="black"/>
              </a:buClr>
              <a:buFont typeface="+mj-lt"/>
              <a:buAutoNum type="arabicParenR"/>
            </a:pPr>
            <a:endParaRPr lang="nl-NL" dirty="0">
              <a:solidFill>
                <a:prstClr val="black"/>
              </a:solidFill>
            </a:endParaRPr>
          </a:p>
          <a:p>
            <a:pPr marL="361639" indent="-361639">
              <a:buClr>
                <a:prstClr val="black"/>
              </a:buClr>
              <a:buFont typeface="+mj-lt"/>
              <a:buAutoNum type="arabicParenR"/>
            </a:pPr>
            <a:r>
              <a:rPr lang="nl-NL" dirty="0">
                <a:solidFill>
                  <a:srgbClr val="FF0000"/>
                </a:solidFill>
              </a:rPr>
              <a:t>Afvoeren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360" y="1680540"/>
            <a:ext cx="6697846" cy="484924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406" y="5310012"/>
            <a:ext cx="991281" cy="219689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5125" y="5707125"/>
            <a:ext cx="626918" cy="241123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594" y="6150094"/>
            <a:ext cx="728726" cy="18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5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LEEFOMGEVING &gt; Wateroverlast &gt; 4.4 De kust: zacht waar het kan, hard waar het moet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De kustlijn wordt bedreigd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623684" y="1404000"/>
            <a:ext cx="7720313" cy="1449916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nl-NL" dirty="0">
                <a:solidFill>
                  <a:prstClr val="black"/>
                </a:solidFill>
              </a:rPr>
              <a:t>De kust is goed beschermd, maar de dreiging blijft. De </a:t>
            </a:r>
            <a:r>
              <a:rPr lang="nl-NL" dirty="0">
                <a:solidFill>
                  <a:srgbClr val="FF0000"/>
                </a:solidFill>
              </a:rPr>
              <a:t>basiskustlijn</a:t>
            </a:r>
            <a:r>
              <a:rPr lang="nl-NL" dirty="0">
                <a:solidFill>
                  <a:prstClr val="black"/>
                </a:solidFill>
              </a:rPr>
              <a:t> komt in gevaar.</a:t>
            </a:r>
          </a:p>
          <a:p>
            <a:endParaRPr lang="nl-NL" dirty="0">
              <a:solidFill>
                <a:prstClr val="black"/>
              </a:solidFill>
            </a:endParaRPr>
          </a:p>
          <a:p>
            <a:r>
              <a:rPr lang="nl-NL" dirty="0">
                <a:solidFill>
                  <a:prstClr val="black"/>
                </a:solidFill>
              </a:rPr>
              <a:t>Door </a:t>
            </a:r>
            <a:r>
              <a:rPr lang="nl-NL" dirty="0"/>
              <a:t>zeespiegelstijging</a:t>
            </a:r>
            <a:r>
              <a:rPr lang="nl-NL" dirty="0">
                <a:solidFill>
                  <a:prstClr val="black"/>
                </a:solidFill>
              </a:rPr>
              <a:t> en </a:t>
            </a:r>
            <a:r>
              <a:rPr lang="nl-NL" dirty="0">
                <a:solidFill>
                  <a:srgbClr val="FF0000"/>
                </a:solidFill>
              </a:rPr>
              <a:t>bodemdaling</a:t>
            </a:r>
            <a:r>
              <a:rPr lang="nl-NL" dirty="0">
                <a:solidFill>
                  <a:prstClr val="black"/>
                </a:solidFill>
              </a:rPr>
              <a:t> moeten we </a:t>
            </a:r>
            <a:r>
              <a:rPr lang="nl-NL" dirty="0"/>
              <a:t>de waterkeringen </a:t>
            </a:r>
            <a:r>
              <a:rPr lang="nl-NL" dirty="0">
                <a:solidFill>
                  <a:prstClr val="black"/>
                </a:solidFill>
              </a:rPr>
              <a:t>blijven onderhouden. 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22" y="2832511"/>
            <a:ext cx="8194922" cy="350742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85" y="3302438"/>
            <a:ext cx="3190359" cy="41396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2745" y="3302438"/>
            <a:ext cx="3190359" cy="4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8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LEEFOMGEVING &gt; Wateroverlast &gt; 4.6 Oplossingen voor waterproblemen in laaggelegen gebieden en steden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Drietrapsstrategie (1)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22" y="2458258"/>
            <a:ext cx="8209983" cy="388168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16922" y="1467418"/>
            <a:ext cx="5922321" cy="895917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nl-NL" dirty="0">
                <a:solidFill>
                  <a:prstClr val="black"/>
                </a:solidFill>
              </a:rPr>
              <a:t>In stedelijk gebied kun je de </a:t>
            </a:r>
            <a:r>
              <a:rPr lang="nl-NL" dirty="0">
                <a:solidFill>
                  <a:srgbClr val="FF0000"/>
                </a:solidFill>
              </a:rPr>
              <a:t>drietrapsstrategie</a:t>
            </a:r>
            <a:r>
              <a:rPr lang="nl-NL" dirty="0">
                <a:solidFill>
                  <a:prstClr val="black"/>
                </a:solidFill>
              </a:rPr>
              <a:t> ook toepassen.</a:t>
            </a:r>
          </a:p>
          <a:p>
            <a:r>
              <a:rPr lang="nl-NL" dirty="0">
                <a:solidFill>
                  <a:prstClr val="black"/>
                </a:solidFill>
              </a:rPr>
              <a:t>Voor welke van de drie trappen is dit </a:t>
            </a:r>
            <a:r>
              <a:rPr lang="nl-NL" dirty="0">
                <a:solidFill>
                  <a:srgbClr val="FF0000"/>
                </a:solidFill>
              </a:rPr>
              <a:t>groene dak</a:t>
            </a:r>
            <a:r>
              <a:rPr lang="nl-NL" dirty="0">
                <a:solidFill>
                  <a:prstClr val="black"/>
                </a:solidFill>
              </a:rPr>
              <a:t> nuttig?</a:t>
            </a:r>
          </a:p>
          <a:p>
            <a:r>
              <a:rPr lang="nl-NL" i="1" dirty="0">
                <a:solidFill>
                  <a:prstClr val="black"/>
                </a:solidFill>
              </a:rPr>
              <a:t>Vasthouden</a:t>
            </a:r>
          </a:p>
        </p:txBody>
      </p:sp>
    </p:spTree>
    <p:extLst>
      <p:ext uri="{BB962C8B-B14F-4D97-AF65-F5344CB8AC3E}">
        <p14:creationId xmlns:p14="http://schemas.microsoft.com/office/powerpoint/2010/main" val="19475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LEEFOMGEVING &gt; Wateroverlast &gt; 4.6 Oplossingen voor waterproblemen in laaggelegen gebieden en steden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Drietrapsstrategie (2)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610" y="2425739"/>
            <a:ext cx="5790234" cy="391419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16923" y="1478927"/>
            <a:ext cx="8194922" cy="2003914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nl-NL" dirty="0"/>
              <a:t>In Rotterdam is een </a:t>
            </a:r>
            <a:r>
              <a:rPr lang="nl-NL" dirty="0">
                <a:solidFill>
                  <a:srgbClr val="FF0000"/>
                </a:solidFill>
              </a:rPr>
              <a:t>waterplein</a:t>
            </a:r>
            <a:r>
              <a:rPr lang="nl-NL" dirty="0"/>
              <a:t> aangelegd. Regenpijpen zijn losgekoppeld van het riool. Water kan op het plein worden opgeslagen bij hevige buien.</a:t>
            </a:r>
          </a:p>
          <a:p>
            <a:endParaRPr lang="nl-NL" dirty="0"/>
          </a:p>
          <a:p>
            <a:r>
              <a:rPr lang="nl-NL" dirty="0"/>
              <a:t>Welke trap van</a:t>
            </a:r>
            <a:br>
              <a:rPr lang="nl-NL" dirty="0"/>
            </a:br>
            <a:r>
              <a:rPr lang="nl-NL" dirty="0"/>
              <a:t>de drietrapsstrategie?</a:t>
            </a:r>
          </a:p>
          <a:p>
            <a:endParaRPr lang="nl-NL" dirty="0"/>
          </a:p>
          <a:p>
            <a:r>
              <a:rPr lang="nl-NL" i="1" dirty="0"/>
              <a:t>Bergen</a:t>
            </a:r>
          </a:p>
        </p:txBody>
      </p:sp>
    </p:spTree>
    <p:extLst>
      <p:ext uri="{BB962C8B-B14F-4D97-AF65-F5344CB8AC3E}">
        <p14:creationId xmlns:p14="http://schemas.microsoft.com/office/powerpoint/2010/main" val="312766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ndertitel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LEEFOMGEVING &gt; Wateroverlast &gt; 4.4 De kust: zacht waar het kan, hard waar het moet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In het </a:t>
            </a:r>
            <a:r>
              <a:rPr lang="nl-NL" dirty="0">
                <a:solidFill>
                  <a:srgbClr val="FF0000"/>
                </a:solidFill>
              </a:rPr>
              <a:t>Deltaprogramma</a:t>
            </a:r>
            <a:r>
              <a:rPr lang="nl-NL" dirty="0"/>
              <a:t> is besloten om zandsuppletie toe te passen om de </a:t>
            </a:r>
            <a:r>
              <a:rPr lang="nl-NL" dirty="0">
                <a:solidFill>
                  <a:srgbClr val="FF0000"/>
                </a:solidFill>
              </a:rPr>
              <a:t>basiskustlijn</a:t>
            </a:r>
            <a:r>
              <a:rPr lang="nl-NL" dirty="0"/>
              <a:t> te handhaven.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Zandsuppleties worden uitgevoerd om kennis op te doen van </a:t>
            </a:r>
            <a:r>
              <a:rPr lang="nl-NL" dirty="0">
                <a:solidFill>
                  <a:srgbClr val="FF0000"/>
                </a:solidFill>
              </a:rPr>
              <a:t>dynamisch kustbeheer</a:t>
            </a:r>
            <a:r>
              <a:rPr lang="nl-NL" dirty="0"/>
              <a:t>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Hard waar	Zacht waar</a:t>
            </a:r>
            <a:br>
              <a:rPr lang="nl-NL" dirty="0"/>
            </a:br>
            <a:r>
              <a:rPr lang="nl-NL" dirty="0"/>
              <a:t>het moet	.	het kan.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Dynamisch kustbeheer (2)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9" r="22933"/>
          <a:stretch/>
        </p:blipFill>
        <p:spPr>
          <a:xfrm>
            <a:off x="4848915" y="1404000"/>
            <a:ext cx="3972956" cy="3847383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4848915" y="5327438"/>
            <a:ext cx="3547889" cy="295752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nl-NL" sz="1500" dirty="0"/>
              <a:t>De </a:t>
            </a:r>
            <a:r>
              <a:rPr lang="nl-NL" sz="1500" dirty="0">
                <a:solidFill>
                  <a:srgbClr val="FF0000"/>
                </a:solidFill>
              </a:rPr>
              <a:t>Zandmotor</a:t>
            </a:r>
            <a:r>
              <a:rPr lang="nl-NL" sz="1500" dirty="0"/>
              <a:t> tussen Ter Heijde en Kijkduin</a:t>
            </a:r>
          </a:p>
        </p:txBody>
      </p:sp>
      <p:sp>
        <p:nvSpPr>
          <p:cNvPr id="12" name="PIJL-OMLAAG 11"/>
          <p:cNvSpPr/>
          <p:nvPr/>
        </p:nvSpPr>
        <p:spPr>
          <a:xfrm rot="1382277">
            <a:off x="1424941" y="3554612"/>
            <a:ext cx="230624" cy="6328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rtlCol="0" anchor="ctr"/>
          <a:lstStyle/>
          <a:p>
            <a:pPr algn="ctr"/>
            <a:endParaRPr lang="nl-NL"/>
          </a:p>
        </p:txBody>
      </p:sp>
      <p:sp>
        <p:nvSpPr>
          <p:cNvPr id="13" name="PIJL-OMLAAG 12"/>
          <p:cNvSpPr/>
          <p:nvPr/>
        </p:nvSpPr>
        <p:spPr>
          <a:xfrm rot="20129671">
            <a:off x="2477855" y="3559094"/>
            <a:ext cx="254957" cy="6328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224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ndertitel 1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LEEFOMGEVING &gt; Wateroverlast &gt; 4.4 De kust: zacht waar het kan, hard waar het moet</a:t>
            </a:r>
          </a:p>
        </p:txBody>
      </p:sp>
      <p:sp>
        <p:nvSpPr>
          <p:cNvPr id="16" name="Tijdelijke aanduiding voor inhoud 15"/>
          <p:cNvSpPr>
            <a:spLocks noGrp="1"/>
          </p:cNvSpPr>
          <p:nvPr>
            <p:ph idx="10"/>
          </p:nvPr>
        </p:nvSpPr>
        <p:spPr>
          <a:xfrm>
            <a:off x="615828" y="1435641"/>
            <a:ext cx="4054194" cy="4933653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Door zandsuppleties groeit de kustlijn mee met de zeespiegelstijging.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De zee verplaatst zich zeewaarts.</a:t>
            </a:r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Zandsuppleties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28" y="4148827"/>
            <a:ext cx="3956171" cy="2191110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838" y="1435641"/>
            <a:ext cx="4452893" cy="1866483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023" y="3902467"/>
            <a:ext cx="4461327" cy="199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95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ndertitel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LEEFOMGEVING &gt; Wateroverlast &gt; 4.4 De kust: zacht waar het kan, hard waar het moet</a:t>
            </a:r>
          </a:p>
        </p:txBody>
      </p:sp>
      <p:sp>
        <p:nvSpPr>
          <p:cNvPr id="8" name="Tijdelijke aanduiding voor inhoud 7"/>
          <p:cNvSpPr>
            <a:spLocks noGrp="1"/>
          </p:cNvSpPr>
          <p:nvPr>
            <p:ph idx="10"/>
          </p:nvPr>
        </p:nvSpPr>
        <p:spPr>
          <a:xfrm>
            <a:off x="616922" y="1266930"/>
            <a:ext cx="8183417" cy="4933653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Welke vorm van kustverdediging zie je hier?</a:t>
            </a:r>
          </a:p>
          <a:p>
            <a:pPr marL="251139" indent="-251139">
              <a:buFont typeface="Courier New" panose="02070309020205020404" pitchFamily="49" charset="0"/>
              <a:buChar char="o"/>
            </a:pPr>
            <a:r>
              <a:rPr lang="nl-NL" altLang="nl-NL" i="1" dirty="0"/>
              <a:t>Harde kustverdediging (dijk – </a:t>
            </a:r>
            <a:r>
              <a:rPr lang="nl-NL" altLang="nl-NL" i="1" dirty="0" err="1"/>
              <a:t>Hondsbossche</a:t>
            </a:r>
            <a:r>
              <a:rPr lang="nl-NL" altLang="nl-NL" i="1" dirty="0"/>
              <a:t> zeewering)</a:t>
            </a:r>
          </a:p>
          <a:p>
            <a:pPr marL="251139" indent="-251139">
              <a:buFont typeface="Courier New" panose="02070309020205020404" pitchFamily="49" charset="0"/>
              <a:buChar char="o"/>
            </a:pPr>
            <a:r>
              <a:rPr lang="nl-NL" altLang="nl-NL" i="1" dirty="0"/>
              <a:t>Zachte kustverdediging (suppletie)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Dynamisch kustbeheer (2)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" name="Picture 2" descr="F:\beelden LB 4 vwo 239134\8026D00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44" y="2384860"/>
            <a:ext cx="6471569" cy="431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718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LEEFOMGEVING &gt; Wateroverlast &gt; 4.4 De kust: zacht waar het kan, hard waar het moet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Zwakke schakels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778" y="2321578"/>
            <a:ext cx="5354066" cy="401769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03282" y="1467282"/>
            <a:ext cx="8145281" cy="2280913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nl-NL" dirty="0"/>
              <a:t>De </a:t>
            </a:r>
            <a:r>
              <a:rPr lang="nl-NL" dirty="0" err="1"/>
              <a:t>Hondsbossche</a:t>
            </a:r>
            <a:r>
              <a:rPr lang="nl-NL" dirty="0"/>
              <a:t> Zeewering is door de rijksoverheid bestempeld als ‘zwakke schakel’ binnen de kustverdediging. Er is voor gekozen om zand op te spuiten.</a:t>
            </a:r>
          </a:p>
          <a:p>
            <a:r>
              <a:rPr lang="nl-NL" dirty="0"/>
              <a:t>Noem hier twee redenen</a:t>
            </a:r>
            <a:br>
              <a:rPr lang="nl-NL" dirty="0"/>
            </a:br>
            <a:r>
              <a:rPr lang="nl-NL" dirty="0"/>
              <a:t>voor.</a:t>
            </a:r>
          </a:p>
          <a:p>
            <a:endParaRPr lang="nl-NL" dirty="0"/>
          </a:p>
          <a:p>
            <a:r>
              <a:rPr lang="nl-NL" i="1" dirty="0"/>
              <a:t>Recreatiemogelijkheden.</a:t>
            </a:r>
            <a:br>
              <a:rPr lang="nl-NL" i="1" dirty="0"/>
            </a:br>
            <a:r>
              <a:rPr lang="nl-NL" i="1" dirty="0"/>
              <a:t>Lagere kosten dan dijk-</a:t>
            </a:r>
            <a:br>
              <a:rPr lang="nl-NL" i="1" dirty="0"/>
            </a:br>
            <a:r>
              <a:rPr lang="nl-NL" i="1" dirty="0"/>
              <a:t>verzwaring.</a:t>
            </a:r>
          </a:p>
        </p:txBody>
      </p:sp>
    </p:spTree>
    <p:extLst>
      <p:ext uri="{BB962C8B-B14F-4D97-AF65-F5344CB8AC3E}">
        <p14:creationId xmlns:p14="http://schemas.microsoft.com/office/powerpoint/2010/main" val="375388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ndertitel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LEEFOMGEVING &gt; Wateroverlast &gt; 4.4 De kust: zacht waar het kan, hard waar het moet</a:t>
            </a:r>
          </a:p>
        </p:txBody>
      </p:sp>
      <p:sp>
        <p:nvSpPr>
          <p:cNvPr id="12" name="Tijdelijke aanduiding voor inhoud 11"/>
          <p:cNvSpPr>
            <a:spLocks noGrp="1"/>
          </p:cNvSpPr>
          <p:nvPr>
            <p:ph idx="10"/>
          </p:nvPr>
        </p:nvSpPr>
        <p:spPr>
          <a:xfrm>
            <a:off x="616922" y="1401717"/>
            <a:ext cx="3955078" cy="4933653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Bij het Zwin, bij Bergen en op Texel krijgt de zee de ruimte om het land in te stromen.</a:t>
            </a:r>
          </a:p>
          <a:p>
            <a:pPr marL="0" indent="0">
              <a:buNone/>
            </a:pPr>
            <a:r>
              <a:rPr lang="nl-NL" dirty="0"/>
              <a:t>Dit wordt een </a:t>
            </a:r>
            <a:r>
              <a:rPr lang="nl-NL" dirty="0">
                <a:solidFill>
                  <a:srgbClr val="FF0000"/>
                </a:solidFill>
              </a:rPr>
              <a:t>slufter</a:t>
            </a:r>
            <a:r>
              <a:rPr lang="nl-NL" dirty="0"/>
              <a:t> genoemd.</a:t>
            </a:r>
          </a:p>
          <a:p>
            <a:pPr marL="0" indent="0">
              <a:buNone/>
            </a:pPr>
            <a:r>
              <a:rPr lang="nl-NL" dirty="0"/>
              <a:t>Het regelmatige overstromen door zee levert een interessant natuurgebied op met een hoge </a:t>
            </a:r>
            <a:r>
              <a:rPr lang="nl-NL" dirty="0">
                <a:solidFill>
                  <a:srgbClr val="FF0000"/>
                </a:solidFill>
              </a:rPr>
              <a:t>biodiversiteit</a:t>
            </a:r>
            <a:r>
              <a:rPr lang="nl-NL" dirty="0"/>
              <a:t>.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Zee krijgt ruimte</a:t>
            </a: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Picture 6" descr="Z6LQTWU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250" y="1175296"/>
            <a:ext cx="3605466" cy="5556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F:\beelden LB 4 vwo 239134\8026D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23" y="3712187"/>
            <a:ext cx="3955078" cy="2638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357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LEEFOMGEVING &gt; Wateroverlast &gt; 4.4 De kust: zacht waar het kan, hard waar het moet</a:t>
            </a:r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797" y="2280675"/>
            <a:ext cx="6755203" cy="4577325"/>
          </a:xfr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Harde kustverdediging</a:t>
            </a: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Rechthoek 9"/>
          <p:cNvSpPr/>
          <p:nvPr/>
        </p:nvSpPr>
        <p:spPr>
          <a:xfrm>
            <a:off x="600590" y="1305664"/>
            <a:ext cx="8021410" cy="1172917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r>
              <a:rPr lang="nl-NL" dirty="0"/>
              <a:t>Dit zou een locatie kunnen zijn waar </a:t>
            </a:r>
            <a:r>
              <a:rPr lang="nl-NL" dirty="0">
                <a:solidFill>
                  <a:srgbClr val="FF0000"/>
                </a:solidFill>
              </a:rPr>
              <a:t>bolwerkvorming</a:t>
            </a:r>
            <a:r>
              <a:rPr lang="nl-NL" dirty="0"/>
              <a:t> ontstaat. </a:t>
            </a:r>
            <a:br>
              <a:rPr lang="nl-NL" dirty="0"/>
            </a:br>
            <a:r>
              <a:rPr lang="nl-NL" dirty="0"/>
              <a:t>Op welke wijze probeert men dit hier te  voorkomen?</a:t>
            </a:r>
          </a:p>
          <a:p>
            <a:r>
              <a:rPr lang="nl-NL" i="1" dirty="0"/>
              <a:t>Door het toepassen van zandsuppletie om verdere terugtrekking van de kust te voorkomen.</a:t>
            </a:r>
          </a:p>
        </p:txBody>
      </p:sp>
    </p:spTree>
    <p:extLst>
      <p:ext uri="{BB962C8B-B14F-4D97-AF65-F5344CB8AC3E}">
        <p14:creationId xmlns:p14="http://schemas.microsoft.com/office/powerpoint/2010/main" val="110303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ndertitel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LEEFOMGEVING &gt; Wateroverlast &gt; 4.4 De kust: zacht waar het kan, hard waar het moet</a:t>
            </a:r>
          </a:p>
        </p:txBody>
      </p:sp>
      <p:sp>
        <p:nvSpPr>
          <p:cNvPr id="8" name="Tijdelijke aanduiding voor inhoud 7"/>
          <p:cNvSpPr>
            <a:spLocks noGrp="1"/>
          </p:cNvSpPr>
          <p:nvPr>
            <p:ph idx="10"/>
          </p:nvPr>
        </p:nvSpPr>
        <p:spPr>
          <a:xfrm>
            <a:off x="616922" y="1266930"/>
            <a:ext cx="8183417" cy="4933653"/>
          </a:xfrm>
        </p:spPr>
        <p:txBody>
          <a:bodyPr/>
          <a:lstStyle/>
          <a:p>
            <a:pPr marL="0" indent="0">
              <a:buNone/>
            </a:pPr>
            <a:r>
              <a:rPr lang="nl-NL" altLang="nl-NL" dirty="0"/>
              <a:t>Op welke manier kan men deze vorm van erosie van de duinen tegengaan? </a:t>
            </a:r>
          </a:p>
          <a:p>
            <a:pPr marL="0" indent="0">
              <a:buNone/>
            </a:pPr>
            <a:r>
              <a:rPr lang="nl-NL" i="1" dirty="0"/>
              <a:t>Afsluiten voor publiek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Dynamisch kustbeheer (3)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" name="Tijdelijke aanduiding voor inhoud 3" descr="P101009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78640" y="1971369"/>
            <a:ext cx="6437813" cy="4828359"/>
          </a:xfrm>
          <a:prstGeom prst="rect">
            <a:avLst/>
          </a:prstGeom>
        </p:spPr>
      </p:pic>
      <p:pic>
        <p:nvPicPr>
          <p:cNvPr id="12" name="Picture 2" descr="F:\beelden LB 4 vwo 239134\8026D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94" y="3197113"/>
            <a:ext cx="2373046" cy="153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2578640" y="6473885"/>
            <a:ext cx="2737662" cy="324608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nl-NL" sz="1700" dirty="0">
                <a:solidFill>
                  <a:schemeClr val="bg1"/>
                </a:solidFill>
              </a:rPr>
              <a:t>Foto: Teunis Bloothoofd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192857" y="4469223"/>
            <a:ext cx="2737662" cy="264975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nl-NL" sz="1300" dirty="0">
                <a:solidFill>
                  <a:schemeClr val="bg1"/>
                </a:solidFill>
              </a:rPr>
              <a:t>Foto: Teunis Bloothoofd</a:t>
            </a:r>
          </a:p>
        </p:txBody>
      </p:sp>
    </p:spTree>
    <p:extLst>
      <p:ext uri="{BB962C8B-B14F-4D97-AF65-F5344CB8AC3E}">
        <p14:creationId xmlns:p14="http://schemas.microsoft.com/office/powerpoint/2010/main" val="159775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815</Words>
  <Application>Microsoft Office PowerPoint</Application>
  <PresentationFormat>Diavoorstelling (4:3)</PresentationFormat>
  <Paragraphs>145</Paragraphs>
  <Slides>21</Slides>
  <Notes>10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2" baseType="lpstr">
      <vt:lpstr>Kantoorthema</vt:lpstr>
      <vt:lpstr>PowerPoint-presentatie</vt:lpstr>
      <vt:lpstr>De kustlijn wordt bedreigd</vt:lpstr>
      <vt:lpstr>Dynamisch kustbeheer (2)</vt:lpstr>
      <vt:lpstr>Zandsuppleties</vt:lpstr>
      <vt:lpstr>Dynamisch kustbeheer (2)</vt:lpstr>
      <vt:lpstr>Zwakke schakels</vt:lpstr>
      <vt:lpstr>Zee krijgt ruimte</vt:lpstr>
      <vt:lpstr>Harde kustverdediging</vt:lpstr>
      <vt:lpstr>Dynamisch kustbeheer (3)</vt:lpstr>
      <vt:lpstr>De mythe van de droge voeten</vt:lpstr>
      <vt:lpstr>Paragraaf 1 t/m 6</vt:lpstr>
      <vt:lpstr>Water voor later</vt:lpstr>
      <vt:lpstr>PowerPoint-presentatie</vt:lpstr>
      <vt:lpstr>Zoet of zout?</vt:lpstr>
      <vt:lpstr>Verdroging</vt:lpstr>
      <vt:lpstr>Loopt de stad gevaar?</vt:lpstr>
      <vt:lpstr>Paragraaf 1 t/m 6</vt:lpstr>
      <vt:lpstr>Meerlaagsveiligheid</vt:lpstr>
      <vt:lpstr>De Watertoets</vt:lpstr>
      <vt:lpstr>Drietrapsstrategie (1)</vt:lpstr>
      <vt:lpstr>Drietrapsstrategie (2)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ict</dc:creator>
  <cp:lastModifiedBy>ict</cp:lastModifiedBy>
  <cp:revision>1</cp:revision>
  <dcterms:created xsi:type="dcterms:W3CDTF">2017-09-12T12:51:57Z</dcterms:created>
  <dcterms:modified xsi:type="dcterms:W3CDTF">2017-09-12T12:54:20Z</dcterms:modified>
</cp:coreProperties>
</file>