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294" r:id="rId3"/>
    <p:sldId id="297" r:id="rId4"/>
    <p:sldId id="296" r:id="rId5"/>
    <p:sldId id="399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7" r:id="rId28"/>
    <p:sldId id="389" r:id="rId29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D491-F6B7-435A-90C8-2D195876AEAD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A346-EFBE-46CD-A11C-14BDE54184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9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7773988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7773988" cy="4113212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34BC1-1DA9-4390-B0B8-9D1CDA9BAB3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1846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gYBULLWsZ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uact=8&amp;ved=0CAcQjRxqFQoTCIO13eb7j8YCFQrAFAodYnAAdg&amp;url=http://www.orgacombv.nl/Fourage.html&amp;ei=b9x9VcPBKoqAU-LggbAH&amp;bvm=bv.95515949,d.d24&amp;psig=AFQjCNEhRlTkZVkK4vNDP1Gp6F9wYB0VaA&amp;ust=14343981616624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nl/url?sa=i&amp;rct=j&amp;q=&amp;esrc=s&amp;frm=1&amp;source=images&amp;cd=&amp;cad=rja&amp;uact=8&amp;ved=0CAcQjRxqFQoTCJ_fhYL8j8YCFQVrFAodjpcAoQ&amp;url=http://www.horses.nl/algemeen/schikking-in-zaak-over-supplementen/&amp;ei=qNx9VZ_rO4XWUY6vgogK&amp;bvm=bv.95515949,d.d24&amp;psig=AFQjCNEqmMesPThmJsM9f5F6DGTKVwvsBA&amp;ust=143439823900121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Fc5oLIHt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Grondstoffen</a:t>
            </a:r>
            <a:endParaRPr lang="nl-NL" sz="600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Veehouderij klas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3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Bijproducten van granen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endParaRPr lang="nl-NL" sz="2000" dirty="0" smtClean="0"/>
          </a:p>
          <a:p>
            <a:pPr marL="0" indent="0" eaLnBrk="1" hangingPunct="1">
              <a:buFontTx/>
              <a:buNone/>
              <a:defRPr/>
            </a:pPr>
            <a:endParaRPr lang="nl-NL" sz="2000" dirty="0" smtClean="0"/>
          </a:p>
          <a:p>
            <a:pPr marL="0" indent="0" eaLnBrk="1" hangingPunct="1">
              <a:buFontTx/>
              <a:buNone/>
              <a:defRPr/>
            </a:pPr>
            <a:endParaRPr lang="nl-NL" sz="2000" dirty="0" smtClean="0"/>
          </a:p>
          <a:p>
            <a:pPr marL="0" indent="0" eaLnBrk="1" hangingPunct="1">
              <a:buFontTx/>
              <a:buNone/>
              <a:defRPr/>
            </a:pPr>
            <a:endParaRPr lang="nl-NL" sz="2000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000" dirty="0" smtClean="0"/>
              <a:t>Voorbeeld is </a:t>
            </a:r>
            <a:r>
              <a:rPr lang="nl-NL" sz="2000" b="1" dirty="0" smtClean="0"/>
              <a:t>tarwegries</a:t>
            </a:r>
            <a:endParaRPr lang="nl-NL" sz="2000" b="1" u="sng" dirty="0" smtClean="0"/>
          </a:p>
          <a:p>
            <a:pPr eaLnBrk="1" hangingPunct="1">
              <a:defRPr/>
            </a:pPr>
            <a:r>
              <a:rPr lang="nl-NL" sz="2000" dirty="0" smtClean="0"/>
              <a:t>Gries ontstaat bij het malen van granen (tarwe) tot bloem. </a:t>
            </a:r>
          </a:p>
          <a:p>
            <a:pPr eaLnBrk="1" hangingPunct="1">
              <a:defRPr/>
            </a:pPr>
            <a:r>
              <a:rPr lang="nl-NL" sz="2000" dirty="0" smtClean="0"/>
              <a:t>Gries bestaat overwegend uit delen van de schil en uit deeltjes van de tarwekorrel.</a:t>
            </a:r>
          </a:p>
          <a:p>
            <a:pPr eaLnBrk="1" hangingPunct="1">
              <a:defRPr/>
            </a:pPr>
            <a:r>
              <a:rPr lang="nl-NL" sz="2000" dirty="0" smtClean="0"/>
              <a:t>Gries is rijker aan ruwe celstof, eiwit, mineralen en vitaminen dan tarwe. </a:t>
            </a:r>
          </a:p>
          <a:p>
            <a:pPr eaLnBrk="1" hangingPunct="1">
              <a:defRPr/>
            </a:pPr>
            <a:r>
              <a:rPr lang="nl-NL" sz="2000" dirty="0" smtClean="0"/>
              <a:t>Ze bevatten echter wel veel minder zetmeel.</a:t>
            </a:r>
          </a:p>
          <a:p>
            <a:pPr eaLnBrk="1" hangingPunct="1">
              <a:defRPr/>
            </a:pPr>
            <a:r>
              <a:rPr lang="nl-NL" sz="2000" dirty="0" smtClean="0"/>
              <a:t>Tussen maalderijen bestaan grote verschillen: bij een hoger aandeel korrel is het zetmeel hoger en het rc-gehalte lager</a:t>
            </a:r>
          </a:p>
          <a:p>
            <a:pPr eaLnBrk="1" hangingPunct="1"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3CF484-799A-4B9C-847B-6649999E8DA6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12293" name="Picture 4" descr="graankor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11" y="188640"/>
            <a:ext cx="19272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0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Oliehoudende </a:t>
            </a:r>
            <a:r>
              <a:rPr lang="nl-NL" altLang="nl-NL" dirty="0" smtClean="0"/>
              <a:t>zaden/vruchten </a:t>
            </a:r>
            <a:r>
              <a:rPr lang="nl-NL" altLang="nl-NL" dirty="0" smtClean="0"/>
              <a:t>en hun bijproducten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Verdana" panose="020B0604030504040204" pitchFamily="34" charset="0"/>
              <a:buAutoNum type="arabicPeriod"/>
            </a:pPr>
            <a:r>
              <a:rPr lang="nl-NL" altLang="nl-NL" dirty="0" smtClean="0"/>
              <a:t>Oliehoudende zaden:</a:t>
            </a:r>
          </a:p>
          <a:p>
            <a:pPr marL="857250" lvl="1" indent="-457200" eaLnBrk="1" hangingPunct="1"/>
            <a:r>
              <a:rPr lang="nl-NL" altLang="nl-NL" sz="2000" dirty="0" smtClean="0"/>
              <a:t>Sojabonen</a:t>
            </a:r>
          </a:p>
          <a:p>
            <a:pPr marL="857250" lvl="1" indent="-457200" eaLnBrk="1" hangingPunct="1"/>
            <a:r>
              <a:rPr lang="nl-NL" altLang="nl-NL" sz="2000" dirty="0" smtClean="0"/>
              <a:t>Lijnzaad (uit vlas</a:t>
            </a:r>
            <a:r>
              <a:rPr lang="nl-NL" altLang="nl-NL" sz="2000" dirty="0" smtClean="0"/>
              <a:t>))</a:t>
            </a:r>
          </a:p>
          <a:p>
            <a:pPr marL="857250" lvl="1" indent="-457200" eaLnBrk="1" hangingPunct="1"/>
            <a:r>
              <a:rPr lang="nl-NL" altLang="nl-NL" sz="2000" dirty="0" smtClean="0"/>
              <a:t>Raapzaad</a:t>
            </a:r>
            <a:endParaRPr lang="nl-NL" altLang="nl-NL" sz="2000" dirty="0" smtClean="0"/>
          </a:p>
          <a:p>
            <a:pPr marL="457200" indent="-457200" eaLnBrk="1" hangingPunct="1">
              <a:buFont typeface="Verdana" panose="020B0604030504040204" pitchFamily="34" charset="0"/>
              <a:buAutoNum type="arabicPeriod"/>
            </a:pPr>
            <a:r>
              <a:rPr lang="nl-NL" altLang="nl-NL" dirty="0" smtClean="0"/>
              <a:t>Bijproducten:</a:t>
            </a:r>
          </a:p>
          <a:p>
            <a:pPr marL="857250" lvl="1" indent="-457200" eaLnBrk="1" hangingPunct="1"/>
            <a:r>
              <a:rPr lang="nl-NL" altLang="nl-NL" sz="2000" dirty="0" smtClean="0"/>
              <a:t>soja eiwitconcentraat, sojaschroot, sojahullen</a:t>
            </a:r>
          </a:p>
          <a:p>
            <a:pPr marL="857250" lvl="1" indent="-457200" eaLnBrk="1" hangingPunct="1"/>
            <a:r>
              <a:rPr lang="nl-NL" altLang="nl-NL" sz="2000" dirty="0" smtClean="0"/>
              <a:t>Lijnzaadschilfers</a:t>
            </a:r>
          </a:p>
          <a:p>
            <a:pPr marL="857250" lvl="1" indent="-457200" eaLnBrk="1" hangingPunct="1"/>
            <a:r>
              <a:rPr lang="nl-NL" altLang="nl-NL" sz="2000" dirty="0" smtClean="0"/>
              <a:t>Raapzaadschroot, raapzaadschilfers</a:t>
            </a:r>
          </a:p>
          <a:p>
            <a:pPr marL="857250" lvl="1" indent="-457200" eaLnBrk="1" hangingPunct="1"/>
            <a:r>
              <a:rPr lang="nl-NL" altLang="nl-NL" sz="2000" dirty="0" smtClean="0"/>
              <a:t>palmpitschilfers, </a:t>
            </a:r>
          </a:p>
          <a:p>
            <a:pPr marL="857250" lvl="1" indent="-457200" eaLnBrk="1" hangingPunct="1"/>
            <a:r>
              <a:rPr lang="nl-NL" altLang="nl-NL" sz="2000" dirty="0" smtClean="0"/>
              <a:t>Zonnebloemschilfers</a:t>
            </a:r>
          </a:p>
          <a:p>
            <a:pPr marL="857250" lvl="1" indent="-457200" eaLnBrk="1" hangingPunct="1"/>
            <a:r>
              <a:rPr lang="nl-NL" altLang="nl-NL" sz="2000" dirty="0" smtClean="0"/>
              <a:t>Kokosolie</a:t>
            </a:r>
          </a:p>
          <a:p>
            <a:pPr marL="857250" lvl="1" indent="-457200" eaLnBrk="1" hangingPunct="1"/>
            <a:endParaRPr lang="nl-NL" altLang="nl-NL" sz="18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55E186-8EBB-44CF-B30B-AE1E9AFFEB02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11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Schroten versus schilfers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916113"/>
            <a:ext cx="7773987" cy="411321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nl-NL" altLang="nl-NL" sz="2400" dirty="0" smtClean="0"/>
              <a:t>Oliehoudende zaden worden geteeld om er vet of olie uit te halen.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nl-NL" altLang="nl-NL" sz="2400" b="1" dirty="0" smtClean="0"/>
              <a:t>Schroot</a:t>
            </a:r>
            <a:r>
              <a:rPr lang="nl-NL" altLang="nl-NL" sz="2400" dirty="0" smtClean="0"/>
              <a:t>: vet via oplosmiddel eruit (extraheren)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nl-NL" altLang="nl-NL" sz="2400" b="1" dirty="0" smtClean="0"/>
              <a:t>Schilfers</a:t>
            </a:r>
            <a:r>
              <a:rPr lang="nl-NL" altLang="nl-NL" sz="2400" dirty="0" smtClean="0"/>
              <a:t>:</a:t>
            </a:r>
            <a:r>
              <a:rPr lang="nl-NL" altLang="nl-NL" sz="2400" b="1" dirty="0" smtClean="0"/>
              <a:t> </a:t>
            </a:r>
            <a:r>
              <a:rPr lang="nl-NL" altLang="nl-NL" sz="2400" dirty="0" smtClean="0"/>
              <a:t>vet via een wringerpers eruit. Schilfers hebben een iets hoger vetgehalte en daardoor een hogere voederwaarde dan </a:t>
            </a:r>
            <a:r>
              <a:rPr lang="nl-NL" altLang="nl-NL" sz="2400" dirty="0" smtClean="0"/>
              <a:t>schroot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nl-NL" altLang="nl-NL" sz="2400" dirty="0"/>
          </a:p>
          <a:p>
            <a:pPr marL="0" indent="0" eaLnBrk="1" hangingPunct="1">
              <a:buNone/>
            </a:pPr>
            <a:r>
              <a:rPr lang="nl-NL" altLang="nl-NL" sz="2400" dirty="0" smtClean="0">
                <a:hlinkClick r:id="rId2"/>
              </a:rPr>
              <a:t>film extraheren</a:t>
            </a:r>
            <a:endParaRPr lang="nl-NL" altLang="nl-NL" sz="2400" dirty="0" smtClean="0"/>
          </a:p>
          <a:p>
            <a:pPr marL="0" indent="0" eaLnBrk="1" hangingPunct="1">
              <a:buFontTx/>
              <a:buNone/>
            </a:pPr>
            <a:endParaRPr lang="nl-NL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641BAF-B663-434B-A784-2D25B9E98432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77110"/>
            <a:ext cx="2759207" cy="182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3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Soja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5860" y="1268760"/>
            <a:ext cx="7773987" cy="41132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nl-NL" dirty="0" smtClean="0"/>
              <a:t>Sojabonen is wereldwijd het belangrijkste eiwitgewas. De bonen worden vaak bewerkt tot:</a:t>
            </a:r>
          </a:p>
          <a:p>
            <a:pPr eaLnBrk="1" hangingPunct="1">
              <a:defRPr/>
            </a:pPr>
            <a:r>
              <a:rPr lang="nl-NL" sz="2000" b="1" dirty="0" smtClean="0"/>
              <a:t>Sojaolie</a:t>
            </a:r>
            <a:r>
              <a:rPr lang="nl-NL" sz="2000" dirty="0" smtClean="0"/>
              <a:t>: komt vrij door het extraheren van ontdopte gemalen sojabonen.</a:t>
            </a:r>
          </a:p>
          <a:p>
            <a:pPr eaLnBrk="1" hangingPunct="1">
              <a:defRPr/>
            </a:pPr>
            <a:r>
              <a:rPr lang="nl-NL" sz="2000" b="1" dirty="0" smtClean="0"/>
              <a:t>Sojaschroot</a:t>
            </a:r>
            <a:r>
              <a:rPr lang="nl-NL" sz="2000" dirty="0" smtClean="0"/>
              <a:t>: de belangrijkste eiwitbron voor varkens en bevat een waardevol aminozuurprofiel vanwege het aandeel lysine.</a:t>
            </a:r>
          </a:p>
          <a:p>
            <a:pPr eaLnBrk="1" hangingPunct="1">
              <a:defRPr/>
            </a:pPr>
            <a:r>
              <a:rPr lang="nl-NL" sz="2000" b="1" dirty="0" smtClean="0"/>
              <a:t>Sojahullen</a:t>
            </a:r>
            <a:r>
              <a:rPr lang="nl-NL" sz="2000" dirty="0" smtClean="0"/>
              <a:t>: Komen vrij bij het ontdoppen van de sojabonen en zijn rijk aan rc. (alleen dop)</a:t>
            </a:r>
          </a:p>
          <a:p>
            <a:pPr eaLnBrk="1" hangingPunct="1">
              <a:defRPr/>
            </a:pPr>
            <a:r>
              <a:rPr lang="nl-NL" sz="2000" b="1" dirty="0" smtClean="0"/>
              <a:t>Sojaconcentraten</a:t>
            </a:r>
            <a:r>
              <a:rPr lang="nl-NL" sz="2000" dirty="0" smtClean="0"/>
              <a:t> ontstaan door een verdere bewerking van sojaschroot. Uitermate geschikt voor jonge dieren</a:t>
            </a:r>
          </a:p>
          <a:p>
            <a:pPr eaLnBrk="1" hangingPunct="1">
              <a:defRPr/>
            </a:pPr>
            <a:endParaRPr lang="nl-NL" sz="1600" dirty="0" smtClean="0"/>
          </a:p>
          <a:p>
            <a:pPr eaLnBrk="1" hangingPunct="1">
              <a:defRPr/>
            </a:pPr>
            <a:endParaRPr lang="nl-NL" sz="1600" dirty="0" smtClean="0"/>
          </a:p>
          <a:p>
            <a:pPr marL="1371600" lvl="3" indent="0" eaLnBrk="1" hangingPunct="1">
              <a:buFontTx/>
              <a:buNone/>
              <a:defRPr/>
            </a:pPr>
            <a:r>
              <a:rPr lang="nl-NL" sz="1500" dirty="0" smtClean="0"/>
              <a:t>				  </a:t>
            </a:r>
            <a:endParaRPr lang="nl-NL" sz="1200" i="1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3BC183-2AEE-4AD7-AF23-A2E6F3D98FEF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13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05131"/>
            <a:ext cx="2036763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Raapproducten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916113"/>
            <a:ext cx="7773987" cy="4113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000" dirty="0" smtClean="0"/>
              <a:t>Ont</a:t>
            </a:r>
            <a:r>
              <a:rPr lang="nl-NL" altLang="nl-NL" sz="2400" dirty="0" smtClean="0"/>
              <a:t>staat na verwerking van </a:t>
            </a:r>
            <a:r>
              <a:rPr lang="nl-NL" altLang="nl-NL" sz="2400" dirty="0" smtClean="0"/>
              <a:t>raap</a:t>
            </a:r>
            <a:r>
              <a:rPr lang="nl-NL" altLang="nl-NL" sz="2400" dirty="0" smtClean="0"/>
              <a:t>zaad</a:t>
            </a:r>
            <a:r>
              <a:rPr lang="nl-NL" altLang="nl-NL" sz="2400" dirty="0" smtClean="0"/>
              <a:t>, voorbeelden:</a:t>
            </a:r>
          </a:p>
          <a:p>
            <a:pPr eaLnBrk="1" hangingPunct="1"/>
            <a:r>
              <a:rPr lang="nl-NL" altLang="nl-NL" sz="2000" dirty="0" smtClean="0"/>
              <a:t>Raapzaadschroot: Levering van eiwit</a:t>
            </a:r>
          </a:p>
          <a:p>
            <a:pPr eaLnBrk="1" hangingPunct="1"/>
            <a:r>
              <a:rPr lang="nl-NL" altLang="nl-NL" sz="2000" dirty="0" smtClean="0"/>
              <a:t>Raapzaadschilfers: Levering van eiwit &amp; vet</a:t>
            </a:r>
          </a:p>
          <a:p>
            <a:pPr eaLnBrk="1" hangingPunct="1">
              <a:buFontTx/>
              <a:buNone/>
            </a:pPr>
            <a:endParaRPr lang="nl-NL" altLang="nl-NL" sz="2000" dirty="0" smtClean="0"/>
          </a:p>
          <a:p>
            <a:pPr eaLnBrk="1" hangingPunct="1">
              <a:buFontTx/>
              <a:buNone/>
            </a:pPr>
            <a:r>
              <a:rPr lang="nl-NL" altLang="nl-NL" sz="2400" dirty="0" smtClean="0"/>
              <a:t>Raapproducten zijn een alternatief voor soja, echter:</a:t>
            </a:r>
          </a:p>
          <a:p>
            <a:pPr eaLnBrk="1" hangingPunct="1"/>
            <a:r>
              <a:rPr lang="nl-NL" altLang="nl-NL" sz="2000" dirty="0" smtClean="0"/>
              <a:t>Aminozuurpatroon is minder gunstig</a:t>
            </a:r>
          </a:p>
          <a:p>
            <a:pPr eaLnBrk="1" hangingPunct="1"/>
            <a:r>
              <a:rPr lang="nl-NL" altLang="nl-NL" sz="2000" dirty="0" smtClean="0"/>
              <a:t>Kan meer schadelijke stoffen bevatten</a:t>
            </a:r>
          </a:p>
          <a:p>
            <a:pPr eaLnBrk="1" hangingPunct="1"/>
            <a:r>
              <a:rPr lang="nl-NL" altLang="nl-NL" sz="2000" dirty="0" smtClean="0"/>
              <a:t>Kan bitter zijn =&gt; smaak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730F35-FC52-4701-9AD6-C2CC6AE1D72B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16389" name="Picture 6" descr="4575_Kopia-Kopia-1940HOwidok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59141"/>
            <a:ext cx="3524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Palmproducten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 dirty="0" smtClean="0"/>
              <a:t>Zitten als trossen aan de oliepalmboom. De </a:t>
            </a:r>
          </a:p>
          <a:p>
            <a:pPr>
              <a:buFontTx/>
              <a:buNone/>
            </a:pPr>
            <a:r>
              <a:rPr lang="nl-NL" altLang="nl-NL" sz="2400" dirty="0" smtClean="0"/>
              <a:t>vrucht bestaat uit:</a:t>
            </a:r>
          </a:p>
          <a:p>
            <a:r>
              <a:rPr lang="nl-NL" altLang="nl-NL" sz="2000" dirty="0" smtClean="0"/>
              <a:t>Vruchtvlees: vet =&gt; palmolie</a:t>
            </a:r>
          </a:p>
          <a:p>
            <a:r>
              <a:rPr lang="nl-NL" altLang="nl-NL" sz="2000" dirty="0" smtClean="0"/>
              <a:t>Pit, beschermd door een harde steenschaal: vet =&gt; palmpitolie</a:t>
            </a:r>
          </a:p>
          <a:p>
            <a:endParaRPr lang="nl-NL" altLang="nl-NL" sz="1600" dirty="0" smtClean="0"/>
          </a:p>
          <a:p>
            <a:pPr>
              <a:buFontTx/>
              <a:buNone/>
            </a:pPr>
            <a:r>
              <a:rPr lang="nl-NL" altLang="nl-NL" sz="2400" dirty="0" smtClean="0"/>
              <a:t>Product: palmpitschilfers. Nadeel:</a:t>
            </a:r>
          </a:p>
          <a:p>
            <a:r>
              <a:rPr lang="nl-NL" altLang="nl-NL" sz="2000" dirty="0" smtClean="0"/>
              <a:t>Soms een negatieve smaak</a:t>
            </a:r>
          </a:p>
          <a:p>
            <a:r>
              <a:rPr lang="nl-NL" altLang="nl-NL" sz="2000" dirty="0" smtClean="0"/>
              <a:t>Matige </a:t>
            </a:r>
            <a:r>
              <a:rPr lang="nl-NL" altLang="nl-NL" sz="2000" dirty="0" err="1" smtClean="0"/>
              <a:t>pelleteereigenschappen</a:t>
            </a:r>
            <a:endParaRPr lang="nl-NL" altLang="nl-NL" sz="2000" dirty="0" smtClean="0"/>
          </a:p>
        </p:txBody>
      </p:sp>
      <p:pic>
        <p:nvPicPr>
          <p:cNvPr id="17412" name="Picture 5" descr="palmb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152" y="4875063"/>
            <a:ext cx="2329673" cy="154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imagesCAXXC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Zonnebloemzaadschroot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 dirty="0" smtClean="0"/>
              <a:t>Ontstaat na verwerking van zonnebloempitten:</a:t>
            </a:r>
          </a:p>
          <a:p>
            <a:pPr>
              <a:buFontTx/>
              <a:buNone/>
            </a:pPr>
            <a:r>
              <a:rPr lang="nl-NL" altLang="nl-NL" sz="2400" dirty="0" smtClean="0"/>
              <a:t>eigenschappen:</a:t>
            </a:r>
          </a:p>
          <a:p>
            <a:r>
              <a:rPr lang="nl-NL" altLang="nl-NL" sz="2000" dirty="0" smtClean="0"/>
              <a:t>Rijk aan eiwit en ruwe celstof</a:t>
            </a:r>
          </a:p>
          <a:p>
            <a:r>
              <a:rPr lang="nl-NL" altLang="nl-NL" sz="2000" dirty="0" smtClean="0"/>
              <a:t>Variatie in kwaliteit afhankelijk van de hoeveelheid doppen</a:t>
            </a:r>
          </a:p>
          <a:p>
            <a:r>
              <a:rPr lang="nl-NL" altLang="nl-NL" sz="2000" dirty="0" smtClean="0"/>
              <a:t>Hoog vochtgehalte </a:t>
            </a:r>
          </a:p>
          <a:p>
            <a:r>
              <a:rPr lang="nl-NL" altLang="nl-NL" sz="2000" dirty="0" smtClean="0"/>
              <a:t>Moeilijk te bewaren vanwege broei en schimmelvorming</a:t>
            </a:r>
          </a:p>
        </p:txBody>
      </p:sp>
      <p:pic>
        <p:nvPicPr>
          <p:cNvPr id="18436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40" y="4069568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Lijnzaad &amp; lijnzaadschilfers (uit vlas)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 dirty="0" smtClean="0"/>
              <a:t>Worden gebruikt voor de levering van energie</a:t>
            </a:r>
          </a:p>
          <a:p>
            <a:pPr>
              <a:buFontTx/>
              <a:buNone/>
            </a:pPr>
            <a:r>
              <a:rPr lang="nl-NL" altLang="nl-NL" sz="2400" dirty="0" smtClean="0"/>
              <a:t>omdat zij vetrijk zijn. Eigenschappen:</a:t>
            </a:r>
          </a:p>
          <a:p>
            <a:r>
              <a:rPr lang="nl-NL" altLang="nl-NL" sz="2000" dirty="0" smtClean="0"/>
              <a:t>Vetzuurpatroon is erg goed =&gt; glans van de vacht</a:t>
            </a:r>
          </a:p>
          <a:p>
            <a:r>
              <a:rPr lang="nl-NL" altLang="nl-NL" sz="2000" dirty="0" smtClean="0"/>
              <a:t>Slijmstoffen =&gt; goed voor de spijsvertering</a:t>
            </a:r>
          </a:p>
          <a:p>
            <a:r>
              <a:rPr lang="nl-NL" altLang="nl-NL" sz="2000" dirty="0" smtClean="0"/>
              <a:t>Smakelijk</a:t>
            </a:r>
          </a:p>
          <a:p>
            <a:r>
              <a:rPr lang="nl-NL" altLang="nl-NL" sz="2000" dirty="0" smtClean="0"/>
              <a:t>Kans op ranzigheid</a:t>
            </a:r>
          </a:p>
        </p:txBody>
      </p:sp>
      <p:pic>
        <p:nvPicPr>
          <p:cNvPr id="19460" name="Picture 7" descr="Lijnzaad-blond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73987" cy="1143000"/>
          </a:xfrm>
        </p:spPr>
        <p:txBody>
          <a:bodyPr/>
          <a:lstStyle/>
          <a:p>
            <a:r>
              <a:rPr lang="nl-NL" altLang="nl-NL" smtClean="0"/>
              <a:t>Peulvruchten en hun bijproducten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000" dirty="0" smtClean="0"/>
              <a:t>Voorbeelden zijn:</a:t>
            </a:r>
          </a:p>
          <a:p>
            <a:r>
              <a:rPr lang="nl-NL" altLang="nl-NL" sz="1800" dirty="0" smtClean="0"/>
              <a:t>Erwten</a:t>
            </a:r>
          </a:p>
          <a:p>
            <a:r>
              <a:rPr lang="nl-NL" altLang="nl-NL" sz="1800" dirty="0" smtClean="0"/>
              <a:t>Lupinen</a:t>
            </a:r>
          </a:p>
          <a:p>
            <a:r>
              <a:rPr lang="nl-NL" altLang="nl-NL" sz="1800" dirty="0" smtClean="0"/>
              <a:t>Voerbonen</a:t>
            </a:r>
          </a:p>
          <a:p>
            <a:r>
              <a:rPr lang="nl-NL" altLang="nl-NL" sz="1800" dirty="0" smtClean="0"/>
              <a:t>Sojabonen</a:t>
            </a:r>
          </a:p>
          <a:p>
            <a:pPr>
              <a:buFontTx/>
              <a:buNone/>
            </a:pPr>
            <a:endParaRPr lang="nl-NL" altLang="nl-NL" sz="1600" dirty="0" smtClean="0"/>
          </a:p>
          <a:p>
            <a:pPr>
              <a:buFontTx/>
              <a:buNone/>
            </a:pPr>
            <a:r>
              <a:rPr lang="nl-NL" altLang="nl-NL" sz="2000" dirty="0" smtClean="0"/>
              <a:t>Eigenschappen:</a:t>
            </a:r>
          </a:p>
          <a:p>
            <a:r>
              <a:rPr lang="nl-NL" altLang="nl-NL" sz="1800" dirty="0" smtClean="0"/>
              <a:t>Hoog eiwit en rijk aan lysine</a:t>
            </a:r>
          </a:p>
          <a:p>
            <a:r>
              <a:rPr lang="nl-NL" altLang="nl-NL" sz="1800" dirty="0" smtClean="0"/>
              <a:t>Erwten zijn zetmeelrijk</a:t>
            </a:r>
          </a:p>
          <a:p>
            <a:r>
              <a:rPr lang="nl-NL" altLang="nl-NL" sz="1800" dirty="0" smtClean="0"/>
              <a:t>Lupinen kunnen bitter zijn</a:t>
            </a:r>
          </a:p>
        </p:txBody>
      </p:sp>
      <p:pic>
        <p:nvPicPr>
          <p:cNvPr id="20484" name="Picture 5" descr="erwten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1395189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bruine%20bonen!updatervar10!0!0!F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27" y="3861048"/>
            <a:ext cx="2667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Knollen, wortels en hun bijproducten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endParaRPr lang="nl-NL" altLang="nl-NL" sz="2000" dirty="0"/>
          </a:p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endParaRPr lang="nl-NL" altLang="nl-NL" sz="2000" dirty="0"/>
          </a:p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endParaRPr lang="nl-NL" altLang="nl-NL" sz="2000" dirty="0"/>
          </a:p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endParaRPr lang="nl-NL" altLang="nl-NL" sz="2000" dirty="0"/>
          </a:p>
          <a:p>
            <a:pPr>
              <a:buFontTx/>
              <a:buNone/>
            </a:pPr>
            <a:r>
              <a:rPr lang="nl-NL" altLang="nl-NL" sz="2400" dirty="0" smtClean="0"/>
              <a:t>Voorbeelden zijn: </a:t>
            </a:r>
          </a:p>
          <a:p>
            <a:r>
              <a:rPr lang="nl-NL" altLang="nl-NL" sz="2000" dirty="0" smtClean="0"/>
              <a:t>Tapioca</a:t>
            </a:r>
            <a:endParaRPr lang="nl-NL" altLang="nl-NL" sz="2000" dirty="0" smtClean="0"/>
          </a:p>
          <a:p>
            <a:r>
              <a:rPr lang="nl-NL" altLang="nl-NL" sz="2000" dirty="0" smtClean="0"/>
              <a:t>Aardappeleiwit</a:t>
            </a:r>
          </a:p>
          <a:p>
            <a:r>
              <a:rPr lang="nl-NL" altLang="nl-NL" sz="2000" dirty="0" smtClean="0"/>
              <a:t>Bietenpulp</a:t>
            </a:r>
          </a:p>
          <a:p>
            <a:r>
              <a:rPr lang="nl-NL" altLang="nl-NL" sz="2000" dirty="0" smtClean="0"/>
              <a:t>Bietmelasse</a:t>
            </a:r>
          </a:p>
          <a:p>
            <a:pPr>
              <a:buFontTx/>
              <a:buNone/>
            </a:pPr>
            <a:r>
              <a:rPr lang="nl-NL" altLang="nl-NL" sz="2000" dirty="0" smtClean="0"/>
              <a:t> </a:t>
            </a:r>
            <a:endParaRPr lang="nl-NL" altLang="nl-NL" sz="1600" dirty="0" smtClean="0"/>
          </a:p>
        </p:txBody>
      </p:sp>
      <p:pic>
        <p:nvPicPr>
          <p:cNvPr id="21508" name="Picture 6" descr="paard_lowtech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2736304" cy="237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Indeling voedermiddelen</a:t>
            </a:r>
            <a:endParaRPr lang="nl-NL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3" y="1527487"/>
            <a:ext cx="8228980" cy="434978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Tapioca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400" dirty="0" smtClean="0"/>
              <a:t>Tapioca wordt vooral geteeld voor menselijke</a:t>
            </a:r>
          </a:p>
          <a:p>
            <a:pPr>
              <a:buFontTx/>
              <a:buNone/>
            </a:pPr>
            <a:r>
              <a:rPr lang="nl-NL" altLang="nl-NL" sz="2400" dirty="0" smtClean="0"/>
              <a:t>consumptie.</a:t>
            </a:r>
          </a:p>
          <a:p>
            <a:pPr>
              <a:buFontTx/>
              <a:buNone/>
            </a:pPr>
            <a:r>
              <a:rPr lang="nl-NL" altLang="nl-NL" sz="2400" dirty="0" smtClean="0"/>
              <a:t>Eigenschappen:</a:t>
            </a:r>
          </a:p>
          <a:p>
            <a:r>
              <a:rPr lang="nl-NL" altLang="nl-NL" sz="2000" dirty="0" smtClean="0"/>
              <a:t>Bevat veel zetmeel</a:t>
            </a:r>
          </a:p>
          <a:p>
            <a:r>
              <a:rPr lang="nl-NL" altLang="nl-NL" sz="2000" dirty="0" smtClean="0"/>
              <a:t>Laag eiwitgehalte</a:t>
            </a:r>
          </a:p>
          <a:p>
            <a:r>
              <a:rPr lang="nl-NL" altLang="nl-NL" sz="2000" dirty="0" smtClean="0"/>
              <a:t>AS-gehalte kan vrij hoog zijn</a:t>
            </a:r>
          </a:p>
          <a:p>
            <a:r>
              <a:rPr lang="nl-NL" altLang="nl-NL" sz="2000" dirty="0" smtClean="0"/>
              <a:t>Kan veel stof veroorzaken</a:t>
            </a:r>
          </a:p>
          <a:p>
            <a:endParaRPr lang="nl-NL" altLang="nl-NL" dirty="0" smtClean="0"/>
          </a:p>
        </p:txBody>
      </p:sp>
      <p:pic>
        <p:nvPicPr>
          <p:cNvPr id="22532" name="Picture 5" descr="Organic_Tapioca_St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8095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8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4744"/>
            <a:ext cx="777398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altLang="nl-NL" dirty="0" smtClean="0"/>
              <a:t>Aardappeleiwit, bietenpulp,</a:t>
            </a:r>
            <a:br>
              <a:rPr lang="nl-NL" altLang="nl-NL" dirty="0" smtClean="0"/>
            </a:br>
            <a:r>
              <a:rPr lang="nl-NL" altLang="nl-NL" dirty="0" smtClean="0"/>
              <a:t>bietmelasse</a:t>
            </a:r>
          </a:p>
        </p:txBody>
      </p:sp>
      <p:graphicFrame>
        <p:nvGraphicFramePr>
          <p:cNvPr id="45089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8745768"/>
              </p:ext>
            </p:extLst>
          </p:nvPr>
        </p:nvGraphicFramePr>
        <p:xfrm>
          <a:off x="468313" y="2564904"/>
          <a:ext cx="7773987" cy="331152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Aardappeleiwit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Bietenpulp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Bietmelasse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Ontstaat bij: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Productieproces van aardappel- zetmeel.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Bijproduct van de suikerbereiding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Bijproduct van de suikerbereiding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Kenmerken: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Goed verteerbare aminozurenbron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Veel gebruikte grondstof voor biggen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Suikergehalte variërend van 10 tot 25%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Smakelijk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Smakelijk zoet product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Bevordert de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pelletkwaliteit</a:t>
                      </a:r>
                      <a:endParaRPr kumimoji="0" lang="nl-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Overige planten, zaden en vruchten en hun bijproducten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901" y="1628800"/>
            <a:ext cx="6635080" cy="4929411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NL" sz="2400" dirty="0" smtClean="0"/>
              <a:t>Voorbeelden zijn:</a:t>
            </a:r>
          </a:p>
          <a:p>
            <a:r>
              <a:rPr lang="nl-NL" altLang="nl-NL" sz="2000" dirty="0" smtClean="0"/>
              <a:t>Citruspulp: restproduct van de </a:t>
            </a:r>
            <a:r>
              <a:rPr lang="nl-NL" altLang="nl-NL" sz="2000" dirty="0" err="1" smtClean="0"/>
              <a:t>sapindustrie</a:t>
            </a:r>
            <a:r>
              <a:rPr lang="nl-NL" altLang="nl-NL" sz="2000" dirty="0" smtClean="0"/>
              <a:t> uit citrusvruchten bestaande uit: schillen, celwanden en pitten. Kenmerken:</a:t>
            </a:r>
          </a:p>
          <a:p>
            <a:pPr lvl="1"/>
            <a:r>
              <a:rPr lang="nl-NL" altLang="nl-NL" sz="1800" dirty="0" smtClean="0"/>
              <a:t>Typische smaak</a:t>
            </a:r>
          </a:p>
          <a:p>
            <a:pPr lvl="1"/>
            <a:r>
              <a:rPr lang="nl-NL" altLang="nl-NL" sz="1800" dirty="0" smtClean="0"/>
              <a:t>Na gewenning is de opname goed (dus niet te sterk wisselen)</a:t>
            </a:r>
          </a:p>
          <a:p>
            <a:pPr lvl="1"/>
            <a:r>
              <a:rPr lang="nl-NL" altLang="nl-NL" sz="1800" dirty="0" smtClean="0"/>
              <a:t>Kan andere negatieve smaken maskeren</a:t>
            </a:r>
          </a:p>
          <a:p>
            <a:r>
              <a:rPr lang="nl-NL" altLang="nl-NL" sz="2000" dirty="0" smtClean="0"/>
              <a:t>Rietmelasse: bijproduct van de suikerbereiding</a:t>
            </a:r>
          </a:p>
        </p:txBody>
      </p:sp>
    </p:spTree>
    <p:extLst>
      <p:ext uri="{BB962C8B-B14F-4D97-AF65-F5344CB8AC3E}">
        <p14:creationId xmlns:p14="http://schemas.microsoft.com/office/powerpoint/2010/main" val="13543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Voeder- en ruwvoergewassen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dirty="0" smtClean="0"/>
              <a:t>Voorbeelden zijn:</a:t>
            </a:r>
          </a:p>
          <a:p>
            <a:r>
              <a:rPr lang="nl-NL" altLang="nl-NL" sz="2000" dirty="0" smtClean="0"/>
              <a:t>Luzerne. Wordt met name gebruikt voor dragende zeugen vanwege:</a:t>
            </a:r>
          </a:p>
          <a:p>
            <a:pPr lvl="1"/>
            <a:r>
              <a:rPr lang="nl-NL" altLang="nl-NL" sz="1800" dirty="0" smtClean="0"/>
              <a:t>Rijk aan B-caroteen (kleurstof). Dit bevordert de vruchtbaarheid</a:t>
            </a:r>
          </a:p>
          <a:p>
            <a:pPr lvl="1"/>
            <a:r>
              <a:rPr lang="nl-NL" altLang="nl-NL" sz="1800" dirty="0" smtClean="0"/>
              <a:t>Structuur. Dit bevordert de verzadiging bij dragende zeugen en dat werkt weer </a:t>
            </a:r>
            <a:r>
              <a:rPr lang="nl-NL" altLang="nl-NL" sz="1800" dirty="0" err="1" smtClean="0"/>
              <a:t>welzijnsbevorderend</a:t>
            </a:r>
            <a:r>
              <a:rPr lang="nl-NL" altLang="nl-NL" sz="1800" dirty="0" smtClean="0"/>
              <a:t>.</a:t>
            </a:r>
          </a:p>
          <a:p>
            <a:r>
              <a:rPr lang="nl-NL" altLang="nl-NL" sz="2000" dirty="0" smtClean="0"/>
              <a:t>Grasbrok: wordt bijna of niet gevoerd aan varkens</a:t>
            </a:r>
          </a:p>
          <a:p>
            <a:pPr lvl="1"/>
            <a:endParaRPr lang="nl-NL" alt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22715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46" y="908720"/>
            <a:ext cx="7773987" cy="1143000"/>
          </a:xfrm>
        </p:spPr>
        <p:txBody>
          <a:bodyPr/>
          <a:lstStyle/>
          <a:p>
            <a:r>
              <a:rPr lang="nl-NL" altLang="nl-NL" dirty="0" smtClean="0"/>
              <a:t>Melkproducten (</a:t>
            </a:r>
            <a:r>
              <a:rPr lang="nl-NL" altLang="nl-NL" dirty="0" err="1" smtClean="0"/>
              <a:t>weipoeder</a:t>
            </a:r>
            <a:r>
              <a:rPr lang="nl-NL" altLang="nl-NL" dirty="0" smtClean="0"/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808" y="2709342"/>
            <a:ext cx="5842992" cy="3869423"/>
          </a:xfrm>
        </p:spPr>
        <p:txBody>
          <a:bodyPr/>
          <a:lstStyle/>
          <a:p>
            <a:pPr eaLnBrk="1" hangingPunct="1"/>
            <a:r>
              <a:rPr lang="nl-NL" altLang="nl-NL" sz="2000" dirty="0" smtClean="0"/>
              <a:t>Duur</a:t>
            </a:r>
          </a:p>
          <a:p>
            <a:pPr eaLnBrk="1" hangingPunct="1"/>
            <a:r>
              <a:rPr lang="nl-NL" altLang="nl-NL" sz="2000" dirty="0" smtClean="0"/>
              <a:t>Bederfelijk</a:t>
            </a:r>
          </a:p>
          <a:p>
            <a:pPr eaLnBrk="1" hangingPunct="1"/>
            <a:r>
              <a:rPr lang="nl-NL" altLang="nl-NL" sz="2000" dirty="0" smtClean="0"/>
              <a:t>Veel makkelijk te verteren eiwitten</a:t>
            </a:r>
          </a:p>
          <a:p>
            <a:pPr eaLnBrk="1" hangingPunct="1"/>
            <a:r>
              <a:rPr lang="nl-NL" altLang="nl-NL" sz="2000" dirty="0" smtClean="0"/>
              <a:t>Sowieso makkelijk te verteren</a:t>
            </a:r>
          </a:p>
          <a:p>
            <a:pPr eaLnBrk="1" hangingPunct="1"/>
            <a:r>
              <a:rPr lang="nl-NL" altLang="nl-NL" sz="2000" dirty="0" smtClean="0"/>
              <a:t>Veel toegepast bij jonge dieren</a:t>
            </a:r>
          </a:p>
          <a:p>
            <a:pPr eaLnBrk="1" hangingPunct="1"/>
            <a:r>
              <a:rPr lang="nl-NL" altLang="nl-NL" sz="2000" b="1" u="sng" dirty="0" smtClean="0"/>
              <a:t>Geen</a:t>
            </a:r>
            <a:r>
              <a:rPr lang="nl-NL" altLang="nl-NL" sz="2000" dirty="0" smtClean="0"/>
              <a:t> ruwe celstof</a:t>
            </a:r>
          </a:p>
          <a:p>
            <a:pPr eaLnBrk="1" hangingPunct="1"/>
            <a:endParaRPr lang="nl-NL" altLang="nl-NL" sz="2000" dirty="0" smtClean="0"/>
          </a:p>
          <a:p>
            <a:pPr eaLnBrk="1" hangingPunct="1"/>
            <a:r>
              <a:rPr lang="nl-NL" altLang="nl-NL" sz="2000" dirty="0" smtClean="0"/>
              <a:t>Pas op voor verbranding van melkeiwit</a:t>
            </a:r>
          </a:p>
          <a:p>
            <a:pPr>
              <a:buFontTx/>
              <a:buNone/>
            </a:pPr>
            <a:endParaRPr lang="nl-NL" altLang="nl-NL" dirty="0" smtClean="0"/>
          </a:p>
        </p:txBody>
      </p:sp>
      <p:pic>
        <p:nvPicPr>
          <p:cNvPr id="26628" name="Picture 4" descr="99072000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5090"/>
          <a:stretch>
            <a:fillRect/>
          </a:stretch>
        </p:blipFill>
        <p:spPr bwMode="auto">
          <a:xfrm>
            <a:off x="5220072" y="929437"/>
            <a:ext cx="2460459" cy="180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73987" cy="1143000"/>
          </a:xfrm>
        </p:spPr>
        <p:txBody>
          <a:bodyPr/>
          <a:lstStyle/>
          <a:p>
            <a:r>
              <a:rPr lang="nl-NL" altLang="nl-NL" smtClean="0"/>
              <a:t>Producten van land- en zeedieren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583934"/>
            <a:ext cx="6635080" cy="4929411"/>
          </a:xfrm>
        </p:spPr>
        <p:txBody>
          <a:bodyPr/>
          <a:lstStyle/>
          <a:p>
            <a:pPr>
              <a:buFontTx/>
              <a:buNone/>
            </a:pPr>
            <a:r>
              <a:rPr lang="nl-NL" altLang="nl-NL" sz="2000" dirty="0" smtClean="0"/>
              <a:t>Voorbeelden zijn:</a:t>
            </a:r>
          </a:p>
          <a:p>
            <a:r>
              <a:rPr lang="nl-NL" altLang="nl-NL" sz="1800" dirty="0" smtClean="0"/>
              <a:t>Diermeel</a:t>
            </a:r>
          </a:p>
          <a:p>
            <a:r>
              <a:rPr lang="nl-NL" altLang="nl-NL" sz="1800" dirty="0" smtClean="0"/>
              <a:t>Bloedmeel		verboden sinds de BSE-crisis</a:t>
            </a:r>
          </a:p>
          <a:p>
            <a:r>
              <a:rPr lang="nl-NL" altLang="nl-NL" sz="1800" dirty="0" smtClean="0"/>
              <a:t>Verenmeel</a:t>
            </a:r>
          </a:p>
          <a:p>
            <a:r>
              <a:rPr lang="nl-NL" altLang="nl-NL" sz="1800" dirty="0" smtClean="0"/>
              <a:t>Bloedplasma</a:t>
            </a:r>
          </a:p>
          <a:p>
            <a:r>
              <a:rPr lang="nl-NL" altLang="nl-NL" sz="1800" dirty="0" smtClean="0"/>
              <a:t>Vismeel		onder strenge voorwaarden</a:t>
            </a:r>
          </a:p>
          <a:p>
            <a:r>
              <a:rPr lang="nl-NL" altLang="nl-NL" sz="1800" dirty="0" smtClean="0"/>
              <a:t>Dierlijk vet</a:t>
            </a:r>
          </a:p>
          <a:p>
            <a:r>
              <a:rPr lang="nl-NL" altLang="nl-NL" sz="1800" dirty="0" smtClean="0"/>
              <a:t>Visolie</a:t>
            </a:r>
          </a:p>
          <a:p>
            <a:endParaRPr lang="nl-NL" altLang="nl-NL" sz="1800" dirty="0"/>
          </a:p>
          <a:p>
            <a:endParaRPr lang="nl-NL" altLang="nl-NL" sz="1800" dirty="0" smtClean="0"/>
          </a:p>
          <a:p>
            <a:pPr marL="0" indent="0">
              <a:buNone/>
            </a:pPr>
            <a:r>
              <a:rPr lang="nl-NL" altLang="nl-NL" sz="1800" dirty="0" smtClean="0"/>
              <a:t>Zie op </a:t>
            </a:r>
            <a:r>
              <a:rPr lang="nl-NL" altLang="nl-NL" sz="1800" dirty="0" err="1" smtClean="0"/>
              <a:t>Youtube</a:t>
            </a:r>
            <a:r>
              <a:rPr lang="nl-NL" altLang="nl-NL" sz="1800" dirty="0" smtClean="0"/>
              <a:t> voor filmpjes BSE</a:t>
            </a:r>
            <a:endParaRPr lang="nl-NL" altLang="nl-NL" sz="1800" dirty="0" smtClean="0"/>
          </a:p>
        </p:txBody>
      </p:sp>
      <p:sp>
        <p:nvSpPr>
          <p:cNvPr id="27652" name="AutoShape 7"/>
          <p:cNvSpPr>
            <a:spLocks/>
          </p:cNvSpPr>
          <p:nvPr/>
        </p:nvSpPr>
        <p:spPr bwMode="auto">
          <a:xfrm>
            <a:off x="4033126" y="2032506"/>
            <a:ext cx="215900" cy="792162"/>
          </a:xfrm>
          <a:prstGeom prst="rightBrace">
            <a:avLst>
              <a:gd name="adj1" fmla="val 305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7653" name="AutoShape 8"/>
          <p:cNvSpPr>
            <a:spLocks/>
          </p:cNvSpPr>
          <p:nvPr/>
        </p:nvSpPr>
        <p:spPr bwMode="auto">
          <a:xfrm>
            <a:off x="4033126" y="2996952"/>
            <a:ext cx="215900" cy="504825"/>
          </a:xfrm>
          <a:prstGeom prst="rightBrace">
            <a:avLst>
              <a:gd name="adj1" fmla="val 1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71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Vismeel &amp; visolie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nl-NL" sz="2000" b="1" dirty="0" smtClean="0"/>
              <a:t>Vismeel</a:t>
            </a:r>
            <a:r>
              <a:rPr lang="nl-NL" altLang="nl-NL" sz="2000" dirty="0" smtClean="0"/>
              <a:t> wordt uit vis gemaakt. Voor de kwaliteit van het</a:t>
            </a:r>
          </a:p>
          <a:p>
            <a:pPr>
              <a:buFontTx/>
              <a:buNone/>
            </a:pPr>
            <a:r>
              <a:rPr lang="nl-NL" altLang="nl-NL" sz="2000" dirty="0" smtClean="0"/>
              <a:t>meel is het van belang dat de vis snel gekoeld en</a:t>
            </a:r>
          </a:p>
          <a:p>
            <a:pPr>
              <a:buFontTx/>
              <a:buNone/>
            </a:pPr>
            <a:r>
              <a:rPr lang="nl-NL" altLang="nl-NL" sz="2000" dirty="0" smtClean="0"/>
              <a:t>verwerkt wordt. Anders ontstaat er:</a:t>
            </a:r>
          </a:p>
          <a:p>
            <a:r>
              <a:rPr lang="nl-NL" altLang="nl-NL" sz="1800" dirty="0" smtClean="0"/>
              <a:t>Vrije vetzuren: ranzigheid</a:t>
            </a:r>
          </a:p>
          <a:p>
            <a:r>
              <a:rPr lang="nl-NL" altLang="nl-NL" sz="1800" dirty="0" smtClean="0"/>
              <a:t>Stoffen (biogene aminen): bacteriële afbraak van aminozuren</a:t>
            </a:r>
          </a:p>
          <a:p>
            <a:pPr>
              <a:buFontTx/>
              <a:buNone/>
            </a:pPr>
            <a:r>
              <a:rPr lang="nl-NL" altLang="nl-NL" sz="2000" dirty="0" smtClean="0"/>
              <a:t>Vismeel bevat veel hoogwaardig eiwit en olie en wordt</a:t>
            </a:r>
          </a:p>
          <a:p>
            <a:pPr>
              <a:buFontTx/>
              <a:buNone/>
            </a:pPr>
            <a:r>
              <a:rPr lang="nl-NL" altLang="nl-NL" sz="2000" dirty="0" smtClean="0"/>
              <a:t>veel gebruikt bij jonge dieren.</a:t>
            </a:r>
          </a:p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r>
              <a:rPr lang="nl-NL" altLang="nl-NL" sz="2000" b="1" dirty="0" smtClean="0"/>
              <a:t>Visolie</a:t>
            </a:r>
            <a:r>
              <a:rPr lang="nl-NL" altLang="nl-NL" sz="2000" dirty="0" smtClean="0"/>
              <a:t>: wordt geperst uit vismeel =&gt; uniek vetzurenpatroon</a:t>
            </a:r>
          </a:p>
          <a:p>
            <a:pPr>
              <a:buFontTx/>
              <a:buNone/>
            </a:pPr>
            <a:endParaRPr lang="nl-NL" altLang="nl-NL" sz="2000" dirty="0" smtClean="0"/>
          </a:p>
          <a:p>
            <a:pPr>
              <a:buFontTx/>
              <a:buNone/>
            </a:pPr>
            <a:endParaRPr lang="nl-NL" alt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21200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773987" cy="1143000"/>
          </a:xfrm>
        </p:spPr>
        <p:txBody>
          <a:bodyPr/>
          <a:lstStyle/>
          <a:p>
            <a:r>
              <a:rPr lang="nl-NL" altLang="nl-NL" smtClean="0"/>
              <a:t>Mineralen</a:t>
            </a:r>
          </a:p>
        </p:txBody>
      </p:sp>
      <p:graphicFrame>
        <p:nvGraphicFramePr>
          <p:cNvPr id="72753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0101087"/>
              </p:ext>
            </p:extLst>
          </p:nvPr>
        </p:nvGraphicFramePr>
        <p:xfrm>
          <a:off x="468313" y="1916113"/>
          <a:ext cx="8207375" cy="3919709"/>
        </p:xfrm>
        <a:graphic>
          <a:graphicData uri="http://schemas.openxmlformats.org/drawingml/2006/table">
            <a:tbl>
              <a:tblPr/>
              <a:tblGrid>
                <a:gridCol w="167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Mineraal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Product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Functie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Gebrekverschijnsel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8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Calcium/Fosfor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Krijt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Monocal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Botopbouw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Melkproductie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Energiestofwisseling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Beengebreken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Verminderde voeropname en groei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0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Magnesium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Magnesiumoxide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Botopbouw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Zenuwstelsel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Agressie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Beenzwakte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4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natrium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Zout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Natriumcarbonaat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Waterhuishouding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Hartfunctie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Transport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Celmembraan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Verminderde voeropname en groei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Verlaagde melkproductie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uitdroging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0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Diversen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Tx/>
              <a:buAutoNum type="arabicPeriod"/>
            </a:pPr>
            <a:r>
              <a:rPr lang="nl-NL" altLang="nl-NL" sz="2000" b="1" dirty="0" smtClean="0"/>
              <a:t>Vetzuurmengsels</a:t>
            </a:r>
            <a:r>
              <a:rPr lang="nl-NL" altLang="nl-NL" sz="2000" dirty="0" smtClean="0"/>
              <a:t>: ontstaan na het verder verwerken van plantaardige oliën. Leveren energie en zijn een alternatief voor dierlijk vet en plantaardige oliën. Echter deze producten bevatten meer risico’s.  </a:t>
            </a:r>
          </a:p>
          <a:p>
            <a:pPr marL="400050" indent="-400050">
              <a:buFontTx/>
              <a:buAutoNum type="arabicPeriod"/>
            </a:pPr>
            <a:r>
              <a:rPr lang="nl-NL" altLang="nl-NL" sz="2000" b="1" dirty="0" smtClean="0"/>
              <a:t>Bakkerij- en deegwarenproducten</a:t>
            </a:r>
            <a:r>
              <a:rPr lang="nl-NL" altLang="nl-NL" sz="2000" dirty="0" smtClean="0"/>
              <a:t>: zijn retourstromen van o.a. brood, koekjes. Deze grondstoffen leveren veel energie, licht verteerbaar. Let op: schimmelvorming en de concentratie zout. </a:t>
            </a:r>
          </a:p>
        </p:txBody>
      </p:sp>
      <p:pic>
        <p:nvPicPr>
          <p:cNvPr id="32772" name="Picture 5" descr="Broodmelange_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81525"/>
            <a:ext cx="14303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Krachtvoeders</a:t>
            </a:r>
            <a:endParaRPr lang="en-US" altLang="nl-NL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dirty="0" smtClean="0"/>
              <a:t>Vochtrijke versus droge krachtvoeders: kantelpunt = 85 % droge stof</a:t>
            </a:r>
          </a:p>
          <a:p>
            <a:r>
              <a:rPr lang="nl-NL" altLang="nl-NL" dirty="0" smtClean="0"/>
              <a:t>Mengvoeders versus enkelvoudige grondstoffen</a:t>
            </a:r>
          </a:p>
          <a:p>
            <a:pPr marL="609600" indent="-609600" eaLnBrk="1" hangingPunct="1">
              <a:buFontTx/>
              <a:buNone/>
            </a:pPr>
            <a:endParaRPr lang="nl-NL" altLang="nl-NL" dirty="0" smtClean="0">
              <a:latin typeface="Verdana" pitchFamily="34" charset="0"/>
            </a:endParaRPr>
          </a:p>
          <a:p>
            <a:pPr marL="609600" indent="-609600" eaLnBrk="1" hangingPunct="1"/>
            <a:endParaRPr lang="nl-NL" altLang="nl-NL" dirty="0" smtClean="0"/>
          </a:p>
          <a:p>
            <a:pPr marL="609600" indent="-609600" eaLnBrk="1" hangingPunct="1"/>
            <a:endParaRPr lang="en-US" alt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19550"/>
            <a:ext cx="3384376" cy="187349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 dirty="0" smtClean="0"/>
              <a:t>Ruwvoer versus krachtvoer</a:t>
            </a:r>
            <a:endParaRPr lang="en-US" altLang="nl-NL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Deeltjesgrootte: ruwvoeders &gt; 6-8 mm</a:t>
            </a:r>
          </a:p>
          <a:p>
            <a:r>
              <a:rPr lang="nl-NL" altLang="nl-NL" dirty="0" smtClean="0"/>
              <a:t>Structuurwaarde: krachtvoeders &lt; 1,5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altLang="nl-NL" dirty="0" smtClean="0"/>
              <a:t>Grofstengeligheid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nl-NL" altLang="nl-NL" dirty="0" smtClean="0"/>
              <a:t>Gehalte aan ruwe celstof (rc)</a:t>
            </a:r>
          </a:p>
          <a:p>
            <a:r>
              <a:rPr lang="nl-NL" altLang="nl-NL" dirty="0" smtClean="0"/>
              <a:t>Energiewaarde per kilo droge stof</a:t>
            </a:r>
            <a:endParaRPr lang="en-US" altLang="nl-NL" dirty="0" smtClean="0"/>
          </a:p>
        </p:txBody>
      </p:sp>
      <p:pic>
        <p:nvPicPr>
          <p:cNvPr id="1026" name="Picture 2" descr="http://www.orgacombv.nl/images/Kuilgr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63961"/>
            <a:ext cx="2848844" cy="175313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orses.nl/wp-content/uploads/2012/06/placeholder-brok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63961"/>
            <a:ext cx="2848844" cy="175313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Voerbon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8064896" cy="492941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b="1" dirty="0" smtClean="0"/>
              <a:t>DS 26712 ko</a:t>
            </a:r>
            <a:r>
              <a:rPr lang="nl-NL" altLang="nl-NL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Volledig diervoeder voor zeugen. </a:t>
            </a:r>
            <a:r>
              <a:rPr lang="en-GB" altLang="nl-NL" sz="1600" dirty="0" smtClean="0"/>
              <a:t>Good Farming Retail, Q&amp;S </a:t>
            </a:r>
            <a:r>
              <a:rPr lang="en-GB" altLang="nl-NL" sz="1600" dirty="0" err="1" smtClean="0"/>
              <a:t>en</a:t>
            </a:r>
            <a:endParaRPr lang="en-GB" altLang="nl-NL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nl-NL" sz="1600" dirty="0" err="1" smtClean="0"/>
              <a:t>Welfarewaardig</a:t>
            </a:r>
            <a:endParaRPr lang="nl-NL" altLang="nl-NL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b="1" dirty="0" smtClean="0"/>
              <a:t>Gehalten</a:t>
            </a:r>
            <a:r>
              <a:rPr lang="nl-NL" altLang="nl-NL" sz="1600" dirty="0" smtClean="0"/>
              <a:t>: ruw eiwit 13,50%, ruw vet 3,05%, ruwe celstof 8,30%,  ruwe As 5,85%,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fosfor 0,56%, lysine 0,54%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b="1" dirty="0" smtClean="0"/>
              <a:t>Toevoegingen</a:t>
            </a:r>
            <a:r>
              <a:rPr lang="nl-NL" altLang="nl-NL" sz="1600" dirty="0" smtClean="0"/>
              <a:t>: vitamine A 12000 IE/kg, vitamine D3 2000 IE/kg, Vitamine 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(</a:t>
            </a:r>
            <a:r>
              <a:rPr lang="nl-NL" altLang="nl-NL" sz="1600" dirty="0" err="1" smtClean="0"/>
              <a:t>dlatocopherolacetaat</a:t>
            </a:r>
            <a:r>
              <a:rPr lang="nl-NL" altLang="nl-NL" sz="1600" dirty="0" smtClean="0"/>
              <a:t>)  45mg/kg, Koper(II)</a:t>
            </a:r>
            <a:r>
              <a:rPr lang="nl-NL" altLang="nl-NL" sz="1600" dirty="0" err="1" smtClean="0"/>
              <a:t>sulfaatpentahydraat</a:t>
            </a:r>
            <a:r>
              <a:rPr lang="nl-NL" altLang="nl-NL" sz="1600" dirty="0" smtClean="0"/>
              <a:t> 18 mg/kg,  fumaarzuur,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E1640 6-fytase EC-3.1.26 600 </a:t>
            </a:r>
            <a:r>
              <a:rPr lang="nl-NL" altLang="nl-NL" sz="1600" dirty="0" err="1" smtClean="0"/>
              <a:t>fyt</a:t>
            </a:r>
            <a:r>
              <a:rPr lang="nl-NL" altLang="nl-NL" sz="1600" dirty="0" smtClean="0"/>
              <a:t>/kg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b="1" dirty="0" smtClean="0"/>
              <a:t>Ingrediënten</a:t>
            </a:r>
            <a:r>
              <a:rPr lang="nl-NL" altLang="nl-NL" sz="1600" dirty="0" smtClean="0"/>
              <a:t>: gerst, tarwegries, tarwe, zonnebloemschroot, kool- en  raapzaadschroot,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sojaschillen (geproduceerd van genetische gemodificeerde  sojabonen), rietmelasse,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(suiker)bietenpulp, koolzure voederkalk, sojabonen getoast (geproduceerd van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/>
              <a:t>g</a:t>
            </a:r>
            <a:r>
              <a:rPr lang="nl-NL" altLang="nl-NL" sz="1600" dirty="0" smtClean="0"/>
              <a:t>enetische gemodificeerde sojabonen), plantaardige vetzuren, natriumchloride,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natriumbicarbonaat, sojaolie (geproduceerd van genetische gemodificeerde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sojabonen).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aNL03312. Partijnummer:09130-88224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600" dirty="0" smtClean="0"/>
              <a:t>Bij voorkeur te gebruiken voor: </a:t>
            </a:r>
            <a:r>
              <a:rPr lang="nl-NL" altLang="nl-NL" sz="1600" dirty="0" smtClean="0"/>
              <a:t>31-12-2011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400" b="1" dirty="0" smtClean="0"/>
              <a:t>Neem volgende keer een </a:t>
            </a:r>
            <a:r>
              <a:rPr lang="nl-NL" altLang="nl-NL" sz="2400" b="1" dirty="0" err="1" smtClean="0"/>
              <a:t>voerbon</a:t>
            </a:r>
            <a:r>
              <a:rPr lang="nl-NL" altLang="nl-NL" sz="2400" b="1" dirty="0" smtClean="0"/>
              <a:t> mee!</a:t>
            </a:r>
            <a:endParaRPr lang="en-US" altLang="nl-NL" sz="2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nl-NL" altLang="nl-NL" sz="1300" dirty="0" smtClean="0"/>
          </a:p>
        </p:txBody>
      </p:sp>
    </p:spTree>
    <p:extLst>
      <p:ext uri="{BB962C8B-B14F-4D97-AF65-F5344CB8AC3E}">
        <p14:creationId xmlns:p14="http://schemas.microsoft.com/office/powerpoint/2010/main" val="3500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F50A2-C7C2-43EA-9507-9C70B12ABD94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Krachtvoergrondstoffen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000" dirty="0" smtClean="0"/>
              <a:t>Granen en hun bijproducten</a:t>
            </a:r>
          </a:p>
          <a:p>
            <a:pPr eaLnBrk="1" hangingPunct="1"/>
            <a:r>
              <a:rPr lang="nl-NL" altLang="nl-NL" sz="2000" dirty="0" smtClean="0"/>
              <a:t>Oliehoudende zaden en hun bijproducten</a:t>
            </a:r>
          </a:p>
          <a:p>
            <a:pPr eaLnBrk="1" hangingPunct="1"/>
            <a:r>
              <a:rPr lang="nl-NL" altLang="nl-NL" sz="2000" dirty="0" smtClean="0"/>
              <a:t>Vlinderbloemigen</a:t>
            </a:r>
          </a:p>
          <a:p>
            <a:pPr eaLnBrk="1" hangingPunct="1"/>
            <a:r>
              <a:rPr lang="nl-NL" altLang="nl-NL" sz="2000" dirty="0" smtClean="0"/>
              <a:t>Knollen en wortels en hun bijproducten</a:t>
            </a:r>
          </a:p>
          <a:p>
            <a:pPr eaLnBrk="1" hangingPunct="1"/>
            <a:r>
              <a:rPr lang="nl-NL" altLang="nl-NL" sz="2000" dirty="0" smtClean="0"/>
              <a:t>Groenten en fruit</a:t>
            </a:r>
          </a:p>
          <a:p>
            <a:pPr eaLnBrk="1" hangingPunct="1"/>
            <a:r>
              <a:rPr lang="nl-NL" altLang="nl-NL" sz="2000" dirty="0" smtClean="0"/>
              <a:t>Producten van dierlijke herkomst</a:t>
            </a:r>
          </a:p>
        </p:txBody>
      </p:sp>
    </p:spTree>
    <p:extLst>
      <p:ext uri="{BB962C8B-B14F-4D97-AF65-F5344CB8AC3E}">
        <p14:creationId xmlns:p14="http://schemas.microsoft.com/office/powerpoint/2010/main" val="29687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773987" cy="1143000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Granen en hun bijproducten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916113"/>
            <a:ext cx="7773987" cy="4113212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sz="2000" dirty="0" smtClean="0"/>
              <a:t>Hele granen:</a:t>
            </a:r>
          </a:p>
          <a:p>
            <a:pPr lvl="1" eaLnBrk="1" hangingPunct="1">
              <a:defRPr/>
            </a:pPr>
            <a:r>
              <a:rPr lang="nl-NL" sz="1600" dirty="0" smtClean="0"/>
              <a:t>Maïs</a:t>
            </a:r>
          </a:p>
          <a:p>
            <a:pPr lvl="1" eaLnBrk="1" hangingPunct="1">
              <a:defRPr/>
            </a:pPr>
            <a:r>
              <a:rPr lang="nl-NL" sz="1600" dirty="0" smtClean="0"/>
              <a:t>Tarwe</a:t>
            </a:r>
          </a:p>
          <a:p>
            <a:pPr lvl="1" eaLnBrk="1" hangingPunct="1">
              <a:defRPr/>
            </a:pPr>
            <a:r>
              <a:rPr lang="nl-NL" sz="1600" dirty="0" smtClean="0"/>
              <a:t>Gerst</a:t>
            </a:r>
          </a:p>
          <a:p>
            <a:pPr lvl="1" eaLnBrk="1" hangingPunct="1">
              <a:defRPr/>
            </a:pPr>
            <a:r>
              <a:rPr lang="nl-NL" sz="1600" dirty="0" smtClean="0"/>
              <a:t>Rogge</a:t>
            </a:r>
          </a:p>
          <a:p>
            <a:pPr lvl="1" eaLnBrk="1" hangingPunct="1">
              <a:defRPr/>
            </a:pPr>
            <a:r>
              <a:rPr lang="nl-NL" sz="1600" dirty="0" smtClean="0"/>
              <a:t>Triticale</a:t>
            </a:r>
          </a:p>
          <a:p>
            <a:pPr lvl="1" eaLnBrk="1" hangingPunct="1">
              <a:defRPr/>
            </a:pPr>
            <a:r>
              <a:rPr lang="nl-NL" sz="1600" dirty="0" smtClean="0"/>
              <a:t>Haver</a:t>
            </a:r>
          </a:p>
          <a:p>
            <a:pPr lvl="1" eaLnBrk="1" hangingPunct="1">
              <a:defRPr/>
            </a:pPr>
            <a:r>
              <a:rPr lang="nl-NL" sz="1600" dirty="0" smtClean="0"/>
              <a:t>Rijst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nl-NL" sz="2000" dirty="0" smtClean="0"/>
              <a:t>Bijproducten:</a:t>
            </a:r>
          </a:p>
          <a:p>
            <a:pPr lvl="1" eaLnBrk="1" hangingPunct="1">
              <a:defRPr/>
            </a:pPr>
            <a:r>
              <a:rPr lang="nl-NL" sz="1600" dirty="0" smtClean="0"/>
              <a:t>Maïsglutenvoermeel</a:t>
            </a:r>
          </a:p>
          <a:p>
            <a:pPr lvl="1" eaLnBrk="1" hangingPunct="1">
              <a:defRPr/>
            </a:pPr>
            <a:r>
              <a:rPr lang="nl-NL" sz="1600" dirty="0" smtClean="0"/>
              <a:t>Tarwegries</a:t>
            </a:r>
          </a:p>
          <a:p>
            <a:pPr lvl="1" eaLnBrk="1" hangingPunct="1">
              <a:defRPr/>
            </a:pPr>
            <a:r>
              <a:rPr lang="nl-NL" sz="1600" dirty="0" smtClean="0"/>
              <a:t>Tarweglutenmeel</a:t>
            </a:r>
          </a:p>
          <a:p>
            <a:pPr lvl="1" eaLnBrk="1" hangingPunct="1">
              <a:defRPr/>
            </a:pPr>
            <a:r>
              <a:rPr lang="nl-NL" sz="1600" dirty="0" smtClean="0"/>
              <a:t>Rijstevoermeel</a:t>
            </a:r>
          </a:p>
          <a:p>
            <a:pPr lvl="1" eaLnBrk="1" hangingPunct="1">
              <a:defRPr/>
            </a:pPr>
            <a:r>
              <a:rPr lang="nl-NL" sz="1600" dirty="0" smtClean="0"/>
              <a:t>Bierbostel</a:t>
            </a:r>
          </a:p>
          <a:p>
            <a:pPr marL="0" indent="0" eaLnBrk="1" hangingPunct="1">
              <a:buFontTx/>
              <a:buNone/>
              <a:defRPr/>
            </a:pPr>
            <a:endParaRPr lang="nl-NL" sz="2000" dirty="0" smtClean="0"/>
          </a:p>
          <a:p>
            <a:pPr marL="857250" lvl="1" indent="-457200" eaLnBrk="1" hangingPunct="1">
              <a:defRPr/>
            </a:pPr>
            <a:endParaRPr lang="nl-NL" sz="16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AC8942-75A4-4FCD-B5FD-E6061D9DC810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84313"/>
            <a:ext cx="459422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Hele granen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eaLnBrk="1" hangingPunct="1">
              <a:buFontTx/>
              <a:buNone/>
            </a:pPr>
            <a:r>
              <a:rPr lang="nl-NL" altLang="nl-NL" sz="2000" b="1" dirty="0" smtClean="0"/>
              <a:t>Kenmerken granen:</a:t>
            </a:r>
          </a:p>
          <a:p>
            <a:pPr marL="400050" indent="-400050" eaLnBrk="1" hangingPunct="1">
              <a:buFontTx/>
              <a:buAutoNum type="arabicPeriod"/>
            </a:pPr>
            <a:r>
              <a:rPr lang="nl-NL" altLang="nl-NL" sz="1800" dirty="0" smtClean="0"/>
              <a:t>Hoge voedingswaarde: </a:t>
            </a:r>
          </a:p>
          <a:p>
            <a:pPr marL="990600" lvl="1" indent="-533400" eaLnBrk="1" hangingPunct="1"/>
            <a:r>
              <a:rPr lang="nl-NL" altLang="nl-NL" sz="1600" dirty="0" smtClean="0"/>
              <a:t>Hoog zetmeelgehalte =&gt; energie</a:t>
            </a:r>
          </a:p>
          <a:p>
            <a:pPr marL="990600" lvl="1" indent="-533400" eaLnBrk="1" hangingPunct="1"/>
            <a:r>
              <a:rPr lang="nl-NL" altLang="nl-NL" sz="1600" dirty="0" smtClean="0"/>
              <a:t>Eiwitgehalte is gemiddeld</a:t>
            </a:r>
          </a:p>
          <a:p>
            <a:pPr marL="400050" indent="-400050" eaLnBrk="1" hangingPunct="1">
              <a:buFontTx/>
              <a:buAutoNum type="arabicPeriod"/>
            </a:pPr>
            <a:r>
              <a:rPr lang="nl-NL" altLang="nl-NL" sz="1800" dirty="0" smtClean="0"/>
              <a:t>Goed te verwerken in de fabriek: levert een goede </a:t>
            </a:r>
            <a:r>
              <a:rPr lang="nl-NL" altLang="nl-NL" sz="1800" dirty="0" err="1" smtClean="0"/>
              <a:t>pelletkwaliteit</a:t>
            </a:r>
            <a:endParaRPr lang="nl-NL" altLang="nl-NL" sz="1800" dirty="0" smtClean="0"/>
          </a:p>
          <a:p>
            <a:pPr marL="400050" indent="-400050" eaLnBrk="1" hangingPunct="1">
              <a:buFontTx/>
              <a:buAutoNum type="arabicPeriod"/>
            </a:pPr>
            <a:r>
              <a:rPr lang="nl-NL" altLang="nl-NL" sz="1800" dirty="0" smtClean="0"/>
              <a:t>Kans op </a:t>
            </a:r>
            <a:r>
              <a:rPr lang="nl-NL" altLang="nl-NL" sz="1800" dirty="0" err="1" smtClean="0"/>
              <a:t>mycotoxinen</a:t>
            </a:r>
            <a:r>
              <a:rPr lang="nl-NL" altLang="nl-NL" sz="1800" dirty="0" smtClean="0"/>
              <a:t> (= gifstoffen uit schimmels</a:t>
            </a:r>
            <a:r>
              <a:rPr lang="nl-NL" altLang="nl-NL" sz="1800" dirty="0" smtClean="0"/>
              <a:t>)</a:t>
            </a:r>
          </a:p>
          <a:p>
            <a:pPr marL="400050" indent="-400050" eaLnBrk="1" hangingPunct="1">
              <a:buFontTx/>
              <a:buAutoNum type="arabicPeriod"/>
            </a:pPr>
            <a:endParaRPr lang="nl-NL" altLang="nl-NL" sz="1800" dirty="0"/>
          </a:p>
          <a:p>
            <a:pPr marL="0" indent="0" eaLnBrk="1" hangingPunct="1">
              <a:buNone/>
            </a:pPr>
            <a:r>
              <a:rPr lang="nl-NL" altLang="nl-NL" sz="1800" dirty="0" smtClean="0">
                <a:hlinkClick r:id="rId2"/>
              </a:rPr>
              <a:t>Filmpje voeren en mengvoerfabriek</a:t>
            </a:r>
            <a:endParaRPr lang="nl-NL" altLang="nl-NL" sz="1800" dirty="0" smtClean="0"/>
          </a:p>
          <a:p>
            <a:pPr marL="400050" indent="-400050" eaLnBrk="1" hangingPunct="1">
              <a:buFontTx/>
              <a:buNone/>
            </a:pPr>
            <a:endParaRPr lang="nl-NL" alt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3685A-46E1-4380-86D5-1B2DF447CDB0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Bijproducten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nl-NL" sz="2000" dirty="0" smtClean="0"/>
              <a:t>Bijproducten ontstaan door verwerking van grondstoffen.</a:t>
            </a:r>
          </a:p>
          <a:p>
            <a:pPr eaLnBrk="1" hangingPunct="1">
              <a:buFontTx/>
              <a:buNone/>
              <a:defRPr/>
            </a:pPr>
            <a:r>
              <a:rPr lang="nl-NL" sz="2000" dirty="0" smtClean="0"/>
              <a:t>Het verwerken van de bijproducten drukt de prijs voor</a:t>
            </a:r>
          </a:p>
          <a:p>
            <a:pPr eaLnBrk="1" hangingPunct="1">
              <a:buFontTx/>
              <a:buNone/>
              <a:defRPr/>
            </a:pPr>
            <a:r>
              <a:rPr lang="nl-NL" sz="2000" dirty="0" smtClean="0"/>
              <a:t>zowel menselijke als het dierlijke voedselpakket.</a:t>
            </a:r>
          </a:p>
          <a:p>
            <a:pPr eaLnBrk="1" hangingPunct="1">
              <a:buFontTx/>
              <a:buNone/>
              <a:defRPr/>
            </a:pPr>
            <a:endParaRPr lang="nl-NL" sz="1200" dirty="0" smtClean="0"/>
          </a:p>
          <a:p>
            <a:pPr eaLnBrk="1" hangingPunct="1">
              <a:buFontTx/>
              <a:buNone/>
              <a:defRPr/>
            </a:pPr>
            <a:endParaRPr lang="nl-NL" sz="1200" dirty="0" smtClean="0"/>
          </a:p>
          <a:p>
            <a:pPr eaLnBrk="1" hangingPunct="1">
              <a:buFontTx/>
              <a:buNone/>
              <a:defRPr/>
            </a:pPr>
            <a:endParaRPr lang="nl-NL" sz="1200" b="1" i="1" dirty="0" smtClean="0"/>
          </a:p>
          <a:p>
            <a:pPr marL="0" indent="0" eaLnBrk="1" hangingPunct="1">
              <a:buFontTx/>
              <a:buNone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1F609E-3BB0-4101-8C0E-2842258930A4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pic>
        <p:nvPicPr>
          <p:cNvPr id="11269" name="Picture 2" descr="Nedalco in Sas van 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36683"/>
            <a:ext cx="2817021" cy="18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507888" y="3288391"/>
            <a:ext cx="37412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b="1" i="1" dirty="0"/>
              <a:t>Voorbeeld: Alcoholfabriek </a:t>
            </a:r>
            <a:r>
              <a:rPr lang="nl-NL" b="1" i="1" dirty="0" err="1"/>
              <a:t>Nedalco</a:t>
            </a:r>
            <a:endParaRPr lang="nl-NL" b="1" i="1" dirty="0"/>
          </a:p>
          <a:p>
            <a:pPr>
              <a:defRPr/>
            </a:pPr>
            <a:r>
              <a:rPr lang="nl-NL" b="1" i="1" dirty="0"/>
              <a:t>in Sas van Gent: verwerkt tarwe tot</a:t>
            </a:r>
          </a:p>
          <a:p>
            <a:pPr>
              <a:defRPr/>
            </a:pPr>
            <a:r>
              <a:rPr lang="nl-NL" b="1" i="1" dirty="0"/>
              <a:t>alcohol. De alcohol is voor de </a:t>
            </a:r>
          </a:p>
          <a:p>
            <a:pPr>
              <a:defRPr/>
            </a:pPr>
            <a:r>
              <a:rPr lang="nl-NL" b="1" i="1" dirty="0"/>
              <a:t>menselijke consumptie. Het TGC</a:t>
            </a:r>
          </a:p>
          <a:p>
            <a:pPr>
              <a:defRPr/>
            </a:pPr>
            <a:r>
              <a:rPr lang="nl-NL" b="1" i="1" dirty="0"/>
              <a:t>(tarwegistconcentraat) wat overblijft</a:t>
            </a:r>
          </a:p>
          <a:p>
            <a:pPr>
              <a:defRPr/>
            </a:pPr>
            <a:r>
              <a:rPr lang="nl-NL" b="1" i="1" dirty="0"/>
              <a:t>is geschikt voor dierlijke gebruik.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11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</TotalTime>
  <Words>1159</Words>
  <Application>Microsoft Office PowerPoint</Application>
  <PresentationFormat>Diavoorstelling (4:3)</PresentationFormat>
  <Paragraphs>282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Verdana</vt:lpstr>
      <vt:lpstr>Wingdings</vt:lpstr>
      <vt:lpstr>Kantoorthema</vt:lpstr>
      <vt:lpstr>Grondstoffen</vt:lpstr>
      <vt:lpstr>Indeling voedermiddelen</vt:lpstr>
      <vt:lpstr>Krachtvoeders</vt:lpstr>
      <vt:lpstr>Ruwvoer versus krachtvoer</vt:lpstr>
      <vt:lpstr>Voerbon</vt:lpstr>
      <vt:lpstr>Krachtvoergrondstoffen</vt:lpstr>
      <vt:lpstr>Granen en hun bijproducten</vt:lpstr>
      <vt:lpstr>Hele granen</vt:lpstr>
      <vt:lpstr>Bijproducten</vt:lpstr>
      <vt:lpstr>Bijproducten van granen</vt:lpstr>
      <vt:lpstr>Oliehoudende zaden/vruchten en hun bijproducten</vt:lpstr>
      <vt:lpstr>Schroten versus schilfers</vt:lpstr>
      <vt:lpstr>Soja</vt:lpstr>
      <vt:lpstr>Raapproducten</vt:lpstr>
      <vt:lpstr>Palmproducten</vt:lpstr>
      <vt:lpstr>Zonnebloemzaadschroot</vt:lpstr>
      <vt:lpstr>Lijnzaad &amp; lijnzaadschilfers (uit vlas)</vt:lpstr>
      <vt:lpstr>Peulvruchten en hun bijproducten</vt:lpstr>
      <vt:lpstr>Knollen, wortels en hun bijproducten</vt:lpstr>
      <vt:lpstr>Tapioca</vt:lpstr>
      <vt:lpstr>Aardappeleiwit, bietenpulp, bietmelasse</vt:lpstr>
      <vt:lpstr>Overige planten, zaden en vruchten en hun bijproducten</vt:lpstr>
      <vt:lpstr>Voeder- en ruwvoergewassen</vt:lpstr>
      <vt:lpstr>Melkproducten (weipoeder)</vt:lpstr>
      <vt:lpstr>Producten van land- en zeedieren</vt:lpstr>
      <vt:lpstr>Vismeel &amp; visolie</vt:lpstr>
      <vt:lpstr>Mineralen</vt:lpstr>
      <vt:lpstr>Diversen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Leon Raedts</cp:lastModifiedBy>
  <cp:revision>172</cp:revision>
  <cp:lastPrinted>2015-11-27T07:45:55Z</cp:lastPrinted>
  <dcterms:created xsi:type="dcterms:W3CDTF">2013-11-15T15:05:42Z</dcterms:created>
  <dcterms:modified xsi:type="dcterms:W3CDTF">2017-09-12T08:28:01Z</dcterms:modified>
</cp:coreProperties>
</file>