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639" r:id="rId2"/>
    <p:sldId id="640" r:id="rId3"/>
    <p:sldId id="623" r:id="rId4"/>
    <p:sldId id="648" r:id="rId5"/>
    <p:sldId id="641" r:id="rId6"/>
    <p:sldId id="649" r:id="rId7"/>
    <p:sldId id="626" r:id="rId8"/>
    <p:sldId id="651" r:id="rId9"/>
    <p:sldId id="627" r:id="rId10"/>
    <p:sldId id="653" r:id="rId11"/>
    <p:sldId id="652" r:id="rId12"/>
    <p:sldId id="659" r:id="rId13"/>
    <p:sldId id="657" r:id="rId14"/>
    <p:sldId id="646" r:id="rId15"/>
    <p:sldId id="658" r:id="rId16"/>
    <p:sldId id="628" r:id="rId17"/>
    <p:sldId id="64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7015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3657" userDrawn="1">
          <p15:clr>
            <a:srgbClr val="A4A3A4"/>
          </p15:clr>
        </p15:guide>
        <p15:guide id="6" orient="horz" pos="981" userDrawn="1">
          <p15:clr>
            <a:srgbClr val="A4A3A4"/>
          </p15:clr>
        </p15:guide>
        <p15:guide id="7" orient="horz" pos="663" userDrawn="1">
          <p15:clr>
            <a:srgbClr val="A4A3A4"/>
          </p15:clr>
        </p15:guide>
        <p15:guide id="8" orient="horz" pos="3339" userDrawn="1">
          <p15:clr>
            <a:srgbClr val="A4A3A4"/>
          </p15:clr>
        </p15:guide>
        <p15:guide id="9" orient="horz" pos="1480" userDrawn="1">
          <p15:clr>
            <a:srgbClr val="A4A3A4"/>
          </p15:clr>
        </p15:guide>
        <p15:guide id="11" pos="6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an Tsai" initials="AXT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FE6"/>
    <a:srgbClr val="662483"/>
    <a:srgbClr val="005CA9"/>
    <a:srgbClr val="669DCB"/>
    <a:srgbClr val="EA5B0C"/>
    <a:srgbClr val="0066FF"/>
    <a:srgbClr val="EA5CA9"/>
    <a:srgbClr val="FF8E00"/>
    <a:srgbClr val="5DAEC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82811" autoAdjust="0"/>
  </p:normalViewPr>
  <p:slideViewPr>
    <p:cSldViewPr snapToObjects="1">
      <p:cViewPr varScale="1">
        <p:scale>
          <a:sx n="72" d="100"/>
          <a:sy n="72" d="100"/>
        </p:scale>
        <p:origin x="660" y="72"/>
      </p:cViewPr>
      <p:guideLst>
        <p:guide orient="horz" pos="2160"/>
        <p:guide pos="7015"/>
        <p:guide pos="3840"/>
        <p:guide orient="horz" pos="3657"/>
        <p:guide orient="horz" pos="981"/>
        <p:guide orient="horz" pos="663"/>
        <p:guide orient="horz" pos="3339"/>
        <p:guide orient="horz" pos="1480"/>
        <p:guide pos="665"/>
      </p:guideLst>
    </p:cSldViewPr>
  </p:slideViewPr>
  <p:outlineViewPr>
    <p:cViewPr>
      <p:scale>
        <a:sx n="33" d="100"/>
        <a:sy n="33" d="100"/>
      </p:scale>
      <p:origin x="0" y="-4584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Objects="1">
      <p:cViewPr varScale="1">
        <p:scale>
          <a:sx n="129" d="100"/>
          <a:sy n="129" d="100"/>
        </p:scale>
        <p:origin x="371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8E1D5-25A5-394E-8094-68DC1BF803D4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62142-BE54-EC4E-ACE7-1DA79B00825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76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EC1BB-41F5-3444-B2DA-4FBB593DF9CB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AAC42-2803-0D45-A475-7AF7C4DFC0D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20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2000" dirty="0"/>
              <a:t>Onze</a:t>
            </a:r>
            <a:r>
              <a:rPr lang="nl-NL" sz="2000" baseline="0" dirty="0"/>
              <a:t> s</a:t>
            </a:r>
            <a:r>
              <a:rPr lang="nl-NL" sz="2000" dirty="0"/>
              <a:t>amenwerking is zichtbaar.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49382B"/>
                </a:solidFill>
              </a:rPr>
              <a:t>Zo</a:t>
            </a:r>
            <a:r>
              <a:rPr lang="nl-NL" sz="2000" baseline="0" dirty="0">
                <a:solidFill>
                  <a:srgbClr val="49382B"/>
                </a:solidFill>
              </a:rPr>
              <a:t> bestellen studenten altijd </a:t>
            </a:r>
            <a:r>
              <a:rPr lang="nl-NL" sz="2000" dirty="0">
                <a:solidFill>
                  <a:srgbClr val="49382B"/>
                </a:solidFill>
              </a:rPr>
              <a:t>het juiste studiemateriaal.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srgbClr val="49382B"/>
                </a:solidFill>
              </a:rPr>
              <a:t>Bv wanneer de leermiddelenlijsten online staan,</a:t>
            </a:r>
            <a:r>
              <a:rPr lang="nl-NL" sz="2000" baseline="0" dirty="0">
                <a:solidFill>
                  <a:srgbClr val="49382B"/>
                </a:solidFill>
              </a:rPr>
              <a:t> start studiejaar, instromers, verschillende blokken.</a:t>
            </a:r>
            <a:endParaRPr lang="nl-NL" sz="2000" dirty="0">
              <a:solidFill>
                <a:srgbClr val="49382B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srgbClr val="2DAFE6"/>
                </a:solidFill>
              </a:rPr>
              <a:t>Gemak</a:t>
            </a:r>
            <a:r>
              <a:rPr lang="nl-NL" sz="2000" baseline="0" dirty="0">
                <a:solidFill>
                  <a:srgbClr val="2DAFE6"/>
                </a:solidFill>
              </a:rPr>
              <a:t> voor jullie.</a:t>
            </a:r>
            <a:endParaRPr lang="nl-NL" sz="200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AAC42-2803-0D45-A475-7AF7C4DFC0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59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2000" dirty="0"/>
              <a:t>Onze</a:t>
            </a:r>
            <a:r>
              <a:rPr lang="nl-NL" sz="2000" baseline="0" dirty="0"/>
              <a:t> s</a:t>
            </a:r>
            <a:r>
              <a:rPr lang="nl-NL" sz="2000" dirty="0"/>
              <a:t>amenwerking is zichtbaar.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49382B"/>
                </a:solidFill>
              </a:rPr>
              <a:t>Zo</a:t>
            </a:r>
            <a:r>
              <a:rPr lang="nl-NL" sz="2000" baseline="0" dirty="0">
                <a:solidFill>
                  <a:srgbClr val="49382B"/>
                </a:solidFill>
              </a:rPr>
              <a:t> bestellen studenten altijd </a:t>
            </a:r>
            <a:r>
              <a:rPr lang="nl-NL" sz="2000" dirty="0">
                <a:solidFill>
                  <a:srgbClr val="49382B"/>
                </a:solidFill>
              </a:rPr>
              <a:t>het juiste studiemateriaal.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srgbClr val="49382B"/>
                </a:solidFill>
              </a:rPr>
              <a:t>Bv wanneer de leermiddelenlijsten online staan,</a:t>
            </a:r>
            <a:r>
              <a:rPr lang="nl-NL" sz="2000" baseline="0" dirty="0">
                <a:solidFill>
                  <a:srgbClr val="49382B"/>
                </a:solidFill>
              </a:rPr>
              <a:t> start studiejaar, instromers, verschillende blokken.</a:t>
            </a:r>
            <a:endParaRPr lang="nl-NL" sz="2000" dirty="0">
              <a:solidFill>
                <a:srgbClr val="49382B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srgbClr val="2DAFE6"/>
                </a:solidFill>
              </a:rPr>
              <a:t>Gemak</a:t>
            </a:r>
            <a:r>
              <a:rPr lang="nl-NL" sz="2000" baseline="0" dirty="0">
                <a:solidFill>
                  <a:srgbClr val="2DAFE6"/>
                </a:solidFill>
              </a:rPr>
              <a:t> voor jullie.</a:t>
            </a:r>
            <a:endParaRPr lang="nl-NL" sz="200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AAC42-2803-0D45-A475-7AF7C4DFC0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4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TLN logo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1" y="2095431"/>
            <a:ext cx="10058400" cy="266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20" hasCustomPrompt="1"/>
          </p:nvPr>
        </p:nvSpPr>
        <p:spPr>
          <a:xfrm>
            <a:off x="1271464" y="5139098"/>
            <a:ext cx="720000" cy="720000"/>
          </a:xfrm>
          <a:prstGeom prst="ellipse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100" b="0" i="0" baseline="0">
                <a:solidFill>
                  <a:schemeClr val="accent3"/>
                </a:solidFill>
                <a:latin typeface="Merriweather" charset="0"/>
                <a:ea typeface="Merriweather" charset="0"/>
                <a:cs typeface="Merriweather" charset="0"/>
              </a:defRPr>
            </a:lvl1pPr>
          </a:lstStyle>
          <a:p>
            <a:r>
              <a:rPr lang="en-US" dirty="0" err="1"/>
              <a:t>Profielafb</a:t>
            </a:r>
            <a:r>
              <a:rPr lang="en-US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054800" y="2160000"/>
            <a:ext cx="8712000" cy="2160000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400" b="0" i="0" baseline="0">
                <a:solidFill>
                  <a:srgbClr val="2DAFE6"/>
                </a:solidFill>
                <a:latin typeface="+mn-lt"/>
                <a:ea typeface="Merriweather" charset="0"/>
                <a:cs typeface="Merriweather" charset="0"/>
              </a:defRPr>
            </a:lvl1pPr>
          </a:lstStyle>
          <a:p>
            <a:pPr lvl="0"/>
            <a:r>
              <a:rPr lang="en-US" dirty="0"/>
              <a:t>”</a:t>
            </a:r>
            <a:r>
              <a:rPr lang="en-US" dirty="0" err="1"/>
              <a:t>Zet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uw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neer</a:t>
            </a:r>
            <a:r>
              <a:rPr lang="en-US" dirty="0"/>
              <a:t>,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quote </a:t>
            </a:r>
            <a:r>
              <a:rPr lang="en-US" dirty="0" err="1"/>
              <a:t>zijn</a:t>
            </a:r>
            <a:r>
              <a:rPr lang="en-US" dirty="0"/>
              <a:t> die </a:t>
            </a:r>
            <a:r>
              <a:rPr lang="en-US" dirty="0" err="1"/>
              <a:t>maximaal</a:t>
            </a:r>
            <a:r>
              <a:rPr lang="en-US" dirty="0"/>
              <a:t> over </a:t>
            </a:r>
            <a:r>
              <a:rPr lang="en-US" dirty="0" err="1"/>
              <a:t>drie</a:t>
            </a:r>
            <a:r>
              <a:rPr lang="en-US" dirty="0"/>
              <a:t> regels mag </a:t>
            </a:r>
            <a:r>
              <a:rPr lang="en-US" dirty="0" err="1"/>
              <a:t>vallen</a:t>
            </a:r>
            <a:r>
              <a:rPr lang="en-US" dirty="0"/>
              <a:t>”.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800" y="4624748"/>
            <a:ext cx="8712000" cy="21730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54800" y="900000"/>
            <a:ext cx="10080000" cy="864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4400" b="1" i="0">
                <a:solidFill>
                  <a:srgbClr val="662483"/>
                </a:solidFill>
                <a:latin typeface="+mj-lt"/>
                <a:ea typeface="Merriweather" charset="0"/>
                <a:cs typeface="Merriweather" charset="0"/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van </a:t>
            </a:r>
            <a:r>
              <a:rPr lang="en-US" dirty="0" err="1"/>
              <a:t>Quoteslide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2279576" y="5617304"/>
            <a:ext cx="2520000" cy="216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 b="0" i="0">
                <a:solidFill>
                  <a:srgbClr val="2DAFE6"/>
                </a:solidFill>
                <a:latin typeface="+mn-lt"/>
                <a:ea typeface="Merriweather" charset="0"/>
                <a:cs typeface="Merriweather" charset="0"/>
              </a:defRPr>
            </a:lvl1pPr>
          </a:lstStyle>
          <a:p>
            <a:pPr lvl="0"/>
            <a:r>
              <a:rPr lang="en-US" dirty="0" err="1"/>
              <a:t>Functietitel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2279576" y="5293304"/>
            <a:ext cx="2520000" cy="288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1" i="0" baseline="0">
                <a:solidFill>
                  <a:srgbClr val="662483"/>
                </a:solidFill>
                <a:latin typeface="+mn-lt"/>
                <a:ea typeface="Merriweather" charset="0"/>
                <a:cs typeface="Merriweather" charset="0"/>
              </a:defRPr>
            </a:lvl1pPr>
          </a:lstStyle>
          <a:p>
            <a:pPr lvl="0"/>
            <a:r>
              <a:rPr lang="en-US" dirty="0" err="1"/>
              <a:t>Naam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7434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bg>
      <p:bgPr>
        <a:solidFill>
          <a:srgbClr val="6624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4800" y="2170800"/>
            <a:ext cx="10080000" cy="25200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4400" b="1" i="0" baseline="0">
                <a:solidFill>
                  <a:schemeClr val="bg1"/>
                </a:solidFill>
                <a:latin typeface="+mj-lt"/>
                <a:ea typeface="Merriweather" charset="0"/>
                <a:cs typeface="Merriweather" charset="0"/>
              </a:defRPr>
            </a:lvl1pPr>
          </a:lstStyle>
          <a:p>
            <a:pPr lvl="0"/>
            <a:r>
              <a:rPr lang="en-US" dirty="0" err="1"/>
              <a:t>Een</a:t>
            </a:r>
            <a:r>
              <a:rPr lang="en-US" dirty="0"/>
              <a:t> statement die je </a:t>
            </a:r>
            <a:r>
              <a:rPr lang="en-US" dirty="0" err="1"/>
              <a:t>wil</a:t>
            </a:r>
            <a:r>
              <a:rPr lang="en-US" dirty="0"/>
              <a:t> </a:t>
            </a:r>
            <a:r>
              <a:rPr lang="en-US" dirty="0" err="1"/>
              <a:t>maken</a:t>
            </a:r>
            <a:br>
              <a:rPr lang="en-US" dirty="0"/>
            </a:br>
            <a:r>
              <a:rPr lang="en-US" dirty="0" err="1"/>
              <a:t>kan</a:t>
            </a:r>
            <a:r>
              <a:rPr lang="en-US" dirty="0"/>
              <a:t> over twee regels </a:t>
            </a:r>
            <a:r>
              <a:rPr lang="en-US" dirty="0" err="1"/>
              <a:t>vallen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94328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met be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054800" y="1440000"/>
            <a:ext cx="10080000" cy="720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2400" b="1" i="0" baseline="0">
                <a:solidFill>
                  <a:srgbClr val="662483"/>
                </a:solidFill>
                <a:latin typeface="+mn-lt"/>
                <a:ea typeface="Merriweather" charset="0"/>
                <a:cs typeface="Merriweather" charset="0"/>
              </a:defRPr>
            </a:lvl1pPr>
          </a:lstStyle>
          <a:p>
            <a:pPr lvl="0"/>
            <a:r>
              <a:rPr lang="en-US" dirty="0" err="1"/>
              <a:t>Herhaling</a:t>
            </a:r>
            <a:r>
              <a:rPr lang="en-US" dirty="0"/>
              <a:t> van de statement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4800" y="2700000"/>
            <a:ext cx="10080000" cy="269398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None/>
              <a:defRPr sz="2800" b="0" i="0" baseline="0">
                <a:solidFill>
                  <a:srgbClr val="2DAFE6"/>
                </a:solidFill>
                <a:latin typeface="+mn-lt"/>
                <a:ea typeface="Merriweather" charset="0"/>
                <a:cs typeface="Merriweather" charset="0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US" dirty="0" err="1"/>
              <a:t>Plaats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uw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die </a:t>
            </a:r>
            <a:r>
              <a:rPr lang="en-US" dirty="0" err="1"/>
              <a:t>uw</a:t>
            </a:r>
            <a:r>
              <a:rPr lang="en-US" dirty="0"/>
              <a:t> statement </a:t>
            </a:r>
            <a:r>
              <a:rPr lang="en-US" dirty="0" err="1"/>
              <a:t>toelicht</a:t>
            </a:r>
            <a:r>
              <a:rPr lang="en-US" dirty="0"/>
              <a:t> of </a:t>
            </a:r>
            <a:r>
              <a:rPr lang="en-US" dirty="0" err="1"/>
              <a:t>verklaart</a:t>
            </a:r>
            <a:r>
              <a:rPr lang="en-US" dirty="0"/>
              <a:t>. </a:t>
            </a:r>
            <a:r>
              <a:rPr lang="en-US" dirty="0" err="1"/>
              <a:t>Houd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beperkt</a:t>
            </a:r>
            <a:r>
              <a:rPr lang="en-US" dirty="0"/>
              <a:t> tot </a:t>
            </a:r>
            <a:r>
              <a:rPr lang="en-US" dirty="0" err="1"/>
              <a:t>maximaal</a:t>
            </a:r>
            <a:r>
              <a:rPr lang="en-US" dirty="0"/>
              <a:t> </a:t>
            </a:r>
            <a:r>
              <a:rPr lang="en-US" dirty="0" err="1"/>
              <a:t>drie</a:t>
            </a:r>
            <a:r>
              <a:rPr lang="en-US" dirty="0"/>
              <a:t> regels </a:t>
            </a:r>
            <a:r>
              <a:rPr lang="en-US" dirty="0" err="1"/>
              <a:t>zodat</a:t>
            </a:r>
            <a:r>
              <a:rPr lang="en-US" dirty="0"/>
              <a:t> het </a:t>
            </a:r>
            <a:r>
              <a:rPr lang="en-US" dirty="0" err="1"/>
              <a:t>scanbaar</a:t>
            </a:r>
            <a:r>
              <a:rPr lang="en-US" dirty="0"/>
              <a:t> </a:t>
            </a:r>
            <a:r>
              <a:rPr lang="en-US" dirty="0" err="1"/>
              <a:t>blijft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681252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tekst (divider text)">
    <p:bg>
      <p:bgPr>
        <a:solidFill>
          <a:srgbClr val="6624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54800" y="2564904"/>
            <a:ext cx="10080000" cy="1728192"/>
          </a:xfrm>
        </p:spPr>
        <p:txBody>
          <a:bodyPr vert="horz" wrap="square" lIns="0" tIns="0" rIns="0" bIns="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6000" b="1" i="0" baseline="0">
                <a:solidFill>
                  <a:schemeClr val="bg1"/>
                </a:solidFill>
                <a:latin typeface="+mj-lt"/>
                <a:ea typeface="Merriweather" charset="0"/>
                <a:cs typeface="Merriweather" charset="0"/>
              </a:defRPr>
            </a:lvl1pPr>
          </a:lstStyle>
          <a:p>
            <a:pPr lvl="0"/>
            <a:r>
              <a:rPr lang="en-US" dirty="0" err="1"/>
              <a:t>Titelslide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163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1054800" y="2216373"/>
            <a:ext cx="5952624" cy="3803650"/>
          </a:xfrm>
        </p:spPr>
        <p:txBody>
          <a:bodyPr/>
          <a:lstStyle>
            <a:lvl1pPr marL="0" indent="0">
              <a:buNone/>
              <a:defRPr sz="3200">
                <a:solidFill>
                  <a:srgbClr val="2DAFE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Plaats hier je afbeelding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099664" y="2216373"/>
            <a:ext cx="4035136" cy="3811588"/>
          </a:xfrm>
        </p:spPr>
        <p:txBody>
          <a:bodyPr/>
          <a:lstStyle>
            <a:lvl1pPr marL="0" indent="0">
              <a:buNone/>
              <a:defRPr sz="1600" baseline="0">
                <a:solidFill>
                  <a:srgbClr val="2DAFE6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Plaats hier je tekst of toelichting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54800" y="900000"/>
            <a:ext cx="10080000" cy="864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4400" b="1" i="0" baseline="0">
                <a:solidFill>
                  <a:srgbClr val="662483"/>
                </a:solidFill>
                <a:latin typeface="+mj-lt"/>
                <a:ea typeface="Merriweather" charset="0"/>
                <a:cs typeface="Merriweather" charset="0"/>
              </a:defRPr>
            </a:lvl1pPr>
          </a:lstStyle>
          <a:p>
            <a:r>
              <a:rPr lang="en-US" dirty="0" err="1"/>
              <a:t>Plaats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je </a:t>
            </a:r>
            <a:r>
              <a:rPr lang="en-US" dirty="0" err="1"/>
              <a:t>titel</a:t>
            </a:r>
            <a:r>
              <a:rPr lang="en-US" dirty="0"/>
              <a:t>/</a:t>
            </a:r>
            <a:r>
              <a:rPr lang="en-US" dirty="0" err="1"/>
              <a:t>conclusie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4800" y="1800000"/>
            <a:ext cx="10080000" cy="36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aseline="0">
                <a:solidFill>
                  <a:srgbClr val="EA5B0C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Plaats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je subtitle/ </a:t>
            </a:r>
            <a:r>
              <a:rPr lang="en-US" dirty="0" err="1"/>
              <a:t>onderbouwing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108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 - 2 kol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162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162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39099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slide">
    <p:bg>
      <p:bgPr>
        <a:solidFill>
          <a:srgbClr val="EA5B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565775" y="1176338"/>
            <a:ext cx="1089025" cy="1041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Optie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icoon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054800" y="2700000"/>
            <a:ext cx="10080000" cy="2520000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tabLst/>
              <a:defRPr sz="4400" b="1" i="0" baseline="0">
                <a:solidFill>
                  <a:schemeClr val="bg1"/>
                </a:solidFill>
                <a:latin typeface="+mj-lt"/>
                <a:ea typeface="Merriweather" charset="0"/>
                <a:cs typeface="Merriweather" charset="0"/>
              </a:defRPr>
            </a:lvl1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van </a:t>
            </a:r>
            <a:r>
              <a:rPr lang="en-US" dirty="0" err="1"/>
              <a:t>Actionslide</a:t>
            </a:r>
            <a:br>
              <a:rPr lang="en-US" dirty="0"/>
            </a:br>
            <a:r>
              <a:rPr lang="en-US" dirty="0"/>
              <a:t>mag over twee regels</a:t>
            </a:r>
          </a:p>
        </p:txBody>
      </p:sp>
    </p:spTree>
    <p:extLst>
      <p:ext uri="{BB962C8B-B14F-4D97-AF65-F5344CB8AC3E}">
        <p14:creationId xmlns:p14="http://schemas.microsoft.com/office/powerpoint/2010/main" val="609437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met foto 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5805488"/>
          </a:xfrm>
          <a:solidFill>
            <a:srgbClr val="662483"/>
          </a:solidFill>
        </p:spPr>
        <p:txBody>
          <a:bodyPr tIns="720000" anchor="t" anchorCtr="0"/>
          <a:lstStyle>
            <a:lvl1pPr marL="0" indent="0" algn="ctr">
              <a:buNone/>
              <a:defRPr sz="2400" i="0">
                <a:solidFill>
                  <a:schemeClr val="bg1"/>
                </a:solidFill>
                <a:latin typeface="+mn-lt"/>
                <a:ea typeface="Merriweather" charset="0"/>
                <a:cs typeface="Merriweather" charset="0"/>
              </a:defRPr>
            </a:lvl1pPr>
          </a:lstStyle>
          <a:p>
            <a:r>
              <a:rPr lang="en-US" dirty="0" err="1"/>
              <a:t>Voeg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uw</a:t>
            </a:r>
            <a:r>
              <a:rPr lang="en-US" dirty="0"/>
              <a:t> </a:t>
            </a:r>
            <a:r>
              <a:rPr lang="en-US" dirty="0" err="1"/>
              <a:t>afbeelding</a:t>
            </a:r>
            <a:r>
              <a:rPr lang="en-US" dirty="0"/>
              <a:t> toe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-1200" y="5805488"/>
            <a:ext cx="12192000" cy="105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rriweather" charset="0"/>
              <a:ea typeface="Merriweather" charset="0"/>
              <a:cs typeface="Merriweather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054800" y="2880000"/>
            <a:ext cx="10080000" cy="1440000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4400" b="1" i="0" baseline="0">
                <a:solidFill>
                  <a:schemeClr val="bg1"/>
                </a:solidFill>
                <a:latin typeface="+mj-lt"/>
                <a:ea typeface="Merriweather" charset="0"/>
                <a:cs typeface="Merriweather" charset="0"/>
              </a:defRPr>
            </a:lvl1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Coverslide</a:t>
            </a:r>
            <a:br>
              <a:rPr lang="en-US" dirty="0"/>
            </a:br>
            <a:r>
              <a:rPr lang="en-US" dirty="0"/>
              <a:t>mag over twee regels </a:t>
            </a:r>
            <a:r>
              <a:rPr lang="en-US" dirty="0" err="1"/>
              <a:t>vallen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056313" y="4330800"/>
            <a:ext cx="10080000" cy="503238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400" b="0" i="0" baseline="0">
                <a:solidFill>
                  <a:srgbClr val="2DAFE6"/>
                </a:solidFill>
                <a:latin typeface="+mn-lt"/>
                <a:ea typeface="Merriweather" charset="0"/>
                <a:cs typeface="Merriweather" charset="0"/>
              </a:defRPr>
            </a:lvl1pPr>
          </a:lstStyle>
          <a:p>
            <a:pPr lvl="0"/>
            <a:r>
              <a:rPr lang="en-US" dirty="0" err="1"/>
              <a:t>Plaats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de </a:t>
            </a:r>
            <a:r>
              <a:rPr lang="en-US" dirty="0" err="1"/>
              <a:t>locatie</a:t>
            </a:r>
            <a:r>
              <a:rPr lang="en-US" dirty="0"/>
              <a:t> en datum</a:t>
            </a:r>
          </a:p>
        </p:txBody>
      </p:sp>
    </p:spTree>
    <p:extLst>
      <p:ext uri="{BB962C8B-B14F-4D97-AF65-F5344CB8AC3E}">
        <p14:creationId xmlns:p14="http://schemas.microsoft.com/office/powerpoint/2010/main" val="626680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54800" y="900000"/>
            <a:ext cx="10080000" cy="864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4400" b="1" i="0">
                <a:solidFill>
                  <a:srgbClr val="662483"/>
                </a:solidFill>
                <a:latin typeface="+mj-lt"/>
                <a:ea typeface="Merriweather" charset="0"/>
                <a:cs typeface="Merriweather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4800" y="1800000"/>
            <a:ext cx="10080000" cy="36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aseline="0">
                <a:solidFill>
                  <a:srgbClr val="EA5B0C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Plaats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de </a:t>
            </a:r>
            <a:r>
              <a:rPr lang="en-US" dirty="0" err="1"/>
              <a:t>locatie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datum </a:t>
            </a:r>
          </a:p>
        </p:txBody>
      </p:sp>
      <p:sp>
        <p:nvSpPr>
          <p:cNvPr id="9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054800" y="2492896"/>
            <a:ext cx="6985416" cy="3528392"/>
          </a:xfrm>
        </p:spPr>
        <p:txBody>
          <a:bodyPr/>
          <a:lstStyle>
            <a:lvl1pPr marL="342900" indent="-342900" algn="l">
              <a:buFont typeface="Wingdings" panose="05000000000000000000" pitchFamily="2" charset="2"/>
              <a:buChar char="§"/>
              <a:defRPr sz="2400">
                <a:solidFill>
                  <a:srgbClr val="2DAFE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Plaats hier je agenda punten</a:t>
            </a:r>
          </a:p>
        </p:txBody>
      </p:sp>
    </p:spTree>
    <p:extLst>
      <p:ext uri="{BB962C8B-B14F-4D97-AF65-F5344CB8AC3E}">
        <p14:creationId xmlns:p14="http://schemas.microsoft.com/office/powerpoint/2010/main" val="268443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slide -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54800" y="2492896"/>
            <a:ext cx="10080000" cy="3528392"/>
          </a:xfrm>
        </p:spPr>
        <p:txBody>
          <a:bodyPr lIns="0" tIns="0" rIns="0" bIns="0">
            <a:noAutofit/>
          </a:bodyPr>
          <a:lstStyle>
            <a:lvl1pPr marL="360000" indent="-3600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400" baseline="0">
                <a:solidFill>
                  <a:srgbClr val="2DAFE6"/>
                </a:solidFill>
                <a:latin typeface="+mn-lt"/>
                <a:ea typeface="Merriweather" charset="0"/>
                <a:cs typeface="Merriweather" charset="0"/>
              </a:defRPr>
            </a:lvl1pPr>
            <a:lvl2pPr marL="457200" indent="0">
              <a:buNone/>
              <a:defRPr>
                <a:latin typeface="Chaparral Pro" charset="0"/>
                <a:ea typeface="Chaparral Pro" charset="0"/>
                <a:cs typeface="Chaparral Pro" charset="0"/>
              </a:defRPr>
            </a:lvl2pPr>
            <a:lvl3pPr>
              <a:defRPr>
                <a:latin typeface="Chaparral Pro" charset="0"/>
                <a:ea typeface="Chaparral Pro" charset="0"/>
                <a:cs typeface="Chaparral Pro" charset="0"/>
              </a:defRPr>
            </a:lvl3pPr>
            <a:lvl4pPr>
              <a:defRPr>
                <a:latin typeface="Chaparral Pro" charset="0"/>
                <a:ea typeface="Chaparral Pro" charset="0"/>
                <a:cs typeface="Chaparral Pro" charset="0"/>
              </a:defRPr>
            </a:lvl4pPr>
            <a:lvl5pPr>
              <a:defRPr>
                <a:latin typeface="Chaparral Pro" charset="0"/>
                <a:ea typeface="Chaparral Pro" charset="0"/>
                <a:cs typeface="Chaparral Pro" charset="0"/>
              </a:defRPr>
            </a:lvl5pPr>
          </a:lstStyle>
          <a:p>
            <a:pPr lvl="0"/>
            <a:r>
              <a:rPr lang="en-US" dirty="0" err="1"/>
              <a:t>Plaats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je </a:t>
            </a:r>
            <a:r>
              <a:rPr lang="en-US" dirty="0" err="1"/>
              <a:t>punten</a:t>
            </a:r>
            <a:r>
              <a:rPr lang="en-US" dirty="0"/>
              <a:t>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054800" y="900000"/>
            <a:ext cx="10080000" cy="86400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aseline="0">
                <a:solidFill>
                  <a:srgbClr val="662483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van </a:t>
            </a:r>
            <a:r>
              <a:rPr lang="en-US" dirty="0" err="1"/>
              <a:t>bulletsslide</a:t>
            </a:r>
            <a:r>
              <a:rPr lang="en-US" dirty="0"/>
              <a:t> – 1 </a:t>
            </a:r>
            <a:r>
              <a:rPr lang="en-US" dirty="0" err="1"/>
              <a:t>kolom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5216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65" userDrawn="1">
          <p15:clr>
            <a:srgbClr val="FBAE40"/>
          </p15:clr>
        </p15:guide>
        <p15:guide id="2" pos="701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slide 2-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54800" y="2492897"/>
            <a:ext cx="10080000" cy="3339104"/>
          </a:xfrm>
        </p:spPr>
        <p:txBody>
          <a:bodyPr lIns="0" tIns="0" rIns="0" bIns="0" numCol="2" spcCol="900000">
            <a:noAutofit/>
          </a:bodyPr>
          <a:lstStyle>
            <a:lvl1pPr marL="342900" indent="-3429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400" baseline="0">
                <a:solidFill>
                  <a:srgbClr val="2DAFE6"/>
                </a:solidFill>
                <a:latin typeface="+mn-lt"/>
                <a:ea typeface="Merriweather" charset="0"/>
                <a:cs typeface="Merriweather" charset="0"/>
              </a:defRPr>
            </a:lvl1pPr>
            <a:lvl2pPr marL="457200" indent="0">
              <a:buNone/>
              <a:defRPr>
                <a:latin typeface="Chaparral Pro" charset="0"/>
                <a:ea typeface="Chaparral Pro" charset="0"/>
                <a:cs typeface="Chaparral Pro" charset="0"/>
              </a:defRPr>
            </a:lvl2pPr>
            <a:lvl3pPr>
              <a:defRPr>
                <a:latin typeface="Chaparral Pro" charset="0"/>
                <a:ea typeface="Chaparral Pro" charset="0"/>
                <a:cs typeface="Chaparral Pro" charset="0"/>
              </a:defRPr>
            </a:lvl3pPr>
            <a:lvl4pPr>
              <a:defRPr>
                <a:latin typeface="Chaparral Pro" charset="0"/>
                <a:ea typeface="Chaparral Pro" charset="0"/>
                <a:cs typeface="Chaparral Pro" charset="0"/>
              </a:defRPr>
            </a:lvl4pPr>
            <a:lvl5pPr>
              <a:defRPr>
                <a:latin typeface="Chaparral Pro" charset="0"/>
                <a:ea typeface="Chaparral Pro" charset="0"/>
                <a:cs typeface="Chaparral Pro" charset="0"/>
              </a:defRPr>
            </a:lvl5pPr>
          </a:lstStyle>
          <a:p>
            <a:pPr lvl="0"/>
            <a:r>
              <a:rPr lang="en-US" dirty="0" err="1"/>
              <a:t>Plaats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je </a:t>
            </a:r>
            <a:r>
              <a:rPr lang="en-US" dirty="0" err="1"/>
              <a:t>punten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4800" y="900000"/>
            <a:ext cx="10080000" cy="864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4400" b="1" i="0" baseline="0">
                <a:solidFill>
                  <a:srgbClr val="662483"/>
                </a:solidFill>
                <a:latin typeface="+mj-lt"/>
                <a:ea typeface="Merriweather" charset="0"/>
                <a:cs typeface="Merriweather" charset="0"/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van </a:t>
            </a:r>
            <a:r>
              <a:rPr lang="en-US" dirty="0" err="1"/>
              <a:t>bulletsslide</a:t>
            </a:r>
            <a:r>
              <a:rPr lang="en-US" dirty="0"/>
              <a:t> – 2 </a:t>
            </a:r>
            <a:r>
              <a:rPr lang="en-US" dirty="0" err="1"/>
              <a:t>kolommen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00" y="2564904"/>
            <a:ext cx="0" cy="313199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4800" y="1800000"/>
            <a:ext cx="10080000" cy="36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aseline="0">
                <a:solidFill>
                  <a:srgbClr val="EA5B0C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Optionele</a:t>
            </a:r>
            <a:r>
              <a:rPr lang="en-US" dirty="0"/>
              <a:t> </a:t>
            </a:r>
            <a:r>
              <a:rPr lang="en-US" dirty="0" err="1"/>
              <a:t>subtitel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7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lide met titel/ divider photo+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rgbClr val="662483"/>
          </a:solidFill>
        </p:spPr>
        <p:txBody>
          <a:bodyPr lIns="0" tIns="720000" rIns="0" bIns="0" anchor="t" anchorCtr="0"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err="1"/>
              <a:t>Voeg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je </a:t>
            </a:r>
            <a:r>
              <a:rPr lang="en-US" dirty="0" err="1"/>
              <a:t>achtergrond</a:t>
            </a:r>
            <a:r>
              <a:rPr lang="en-US" dirty="0"/>
              <a:t> </a:t>
            </a:r>
            <a:r>
              <a:rPr lang="en-US" dirty="0" err="1"/>
              <a:t>afbeelding</a:t>
            </a:r>
            <a:r>
              <a:rPr lang="en-US" dirty="0"/>
              <a:t> toe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509120"/>
            <a:ext cx="10080000" cy="1440000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400" b="1" i="0" baseline="0">
                <a:solidFill>
                  <a:schemeClr val="bg1"/>
                </a:solidFill>
                <a:latin typeface="+mj-lt"/>
                <a:ea typeface="Merriweather" charset="0"/>
                <a:cs typeface="Merriweathe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van </a:t>
            </a:r>
            <a:r>
              <a:rPr lang="en-US" dirty="0" err="1"/>
              <a:t>Photoslide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1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lide met tekstvak (divider photo+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rgbClr val="662483"/>
          </a:solidFill>
        </p:spPr>
        <p:txBody>
          <a:bodyPr lIns="0" tIns="720000" rIns="0" bIns="0" anchor="t" anchorCtr="0"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err="1"/>
              <a:t>Voeg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je </a:t>
            </a:r>
            <a:r>
              <a:rPr lang="en-US" dirty="0" err="1"/>
              <a:t>achtergrond</a:t>
            </a:r>
            <a:r>
              <a:rPr lang="en-US" dirty="0"/>
              <a:t> </a:t>
            </a:r>
            <a:r>
              <a:rPr lang="en-US" dirty="0" err="1"/>
              <a:t>afbeelding</a:t>
            </a:r>
            <a:r>
              <a:rPr lang="en-US" dirty="0"/>
              <a:t> toe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221088"/>
            <a:ext cx="12192000" cy="828894"/>
          </a:xfrm>
          <a:solidFill>
            <a:srgbClr val="662483">
              <a:alpha val="40000"/>
            </a:srgbClr>
          </a:solidFill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4400" b="1" i="0" baseline="0">
                <a:solidFill>
                  <a:schemeClr val="bg1"/>
                </a:solidFill>
                <a:latin typeface="+mj-lt"/>
                <a:ea typeface="Merriweather" charset="0"/>
                <a:cs typeface="Merriweather" charset="0"/>
              </a:defRPr>
            </a:lvl1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photoslide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049982"/>
            <a:ext cx="12192000" cy="1296144"/>
          </a:xfrm>
          <a:solidFill>
            <a:srgbClr val="662483">
              <a:alpha val="40000"/>
            </a:srgbClr>
          </a:solidFill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n-lt"/>
                <a:ea typeface="Merriweather" charset="0"/>
                <a:cs typeface="Merriweather" charset="0"/>
              </a:defRPr>
            </a:lvl1pPr>
          </a:lstStyle>
          <a:p>
            <a:pPr lvl="0"/>
            <a:r>
              <a:rPr lang="en-US" dirty="0" err="1"/>
              <a:t>Plaats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de </a:t>
            </a:r>
            <a:r>
              <a:rPr lang="en-US" dirty="0" err="1"/>
              <a:t>tekst</a:t>
            </a:r>
            <a:r>
              <a:rPr lang="en-US" dirty="0"/>
              <a:t>/</a:t>
            </a:r>
            <a:r>
              <a:rPr lang="en-US" dirty="0" err="1"/>
              <a:t>toelichting</a:t>
            </a:r>
            <a:r>
              <a:rPr lang="en-US" dirty="0"/>
              <a:t>. </a:t>
            </a:r>
            <a:r>
              <a:rPr lang="en-US" dirty="0" err="1"/>
              <a:t>Gebruik</a:t>
            </a:r>
            <a:r>
              <a:rPr lang="en-US" dirty="0"/>
              <a:t> </a:t>
            </a:r>
            <a:r>
              <a:rPr lang="en-US" dirty="0" err="1"/>
              <a:t>maximaal</a:t>
            </a:r>
            <a:r>
              <a:rPr lang="en-US" dirty="0"/>
              <a:t> 3 regels om het </a:t>
            </a:r>
            <a:r>
              <a:rPr lang="en-US" dirty="0" err="1"/>
              <a:t>scanbaar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houden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Regel 2</a:t>
            </a:r>
          </a:p>
          <a:p>
            <a:pPr lvl="0"/>
            <a:r>
              <a:rPr lang="en-US" dirty="0"/>
              <a:t>Regel 3</a:t>
            </a:r>
          </a:p>
        </p:txBody>
      </p:sp>
    </p:spTree>
    <p:extLst>
      <p:ext uri="{BB962C8B-B14F-4D97-AF65-F5344CB8AC3E}">
        <p14:creationId xmlns:p14="http://schemas.microsoft.com/office/powerpoint/2010/main" val="422359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(blank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 hasCustomPrompt="1"/>
          </p:nvPr>
        </p:nvSpPr>
        <p:spPr>
          <a:xfrm>
            <a:off x="1054800" y="900000"/>
            <a:ext cx="10080000" cy="864000"/>
          </a:xfrm>
        </p:spPr>
        <p:txBody>
          <a:bodyPr lIns="0" tIns="0" rIns="0" bIns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solidFill>
                  <a:srgbClr val="662483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van </a:t>
            </a:r>
            <a:r>
              <a:rPr lang="en-US" dirty="0" err="1"/>
              <a:t>Blankslide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73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Voorst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340000"/>
            <a:ext cx="2160000" cy="2160000"/>
          </a:xfrm>
          <a:prstGeom prst="ellipse">
            <a:avLst/>
          </a:prstGeom>
          <a:noFill/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50000"/>
              </a:lnSpc>
              <a:buNone/>
              <a:defRPr sz="1200" b="0" i="0" baseline="0">
                <a:solidFill>
                  <a:schemeClr val="accent3"/>
                </a:solidFill>
                <a:latin typeface="Merriweather" charset="0"/>
                <a:ea typeface="Merriweather" charset="0"/>
                <a:cs typeface="Merriweather" charset="0"/>
              </a:defRPr>
            </a:lvl1pPr>
          </a:lstStyle>
          <a:p>
            <a:r>
              <a:rPr lang="en-US" dirty="0" err="1"/>
              <a:t>Voeg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uw</a:t>
            </a:r>
            <a:r>
              <a:rPr lang="en-US" dirty="0"/>
              <a:t> </a:t>
            </a:r>
            <a:r>
              <a:rPr lang="en-US" dirty="0" err="1"/>
              <a:t>afbeelding</a:t>
            </a:r>
            <a:r>
              <a:rPr lang="en-US" dirty="0"/>
              <a:t> toe.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335096" y="2340000"/>
            <a:ext cx="2160000" cy="2160000"/>
          </a:xfrm>
          <a:prstGeom prst="ellipse">
            <a:avLst/>
          </a:prstGeom>
          <a:noFill/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50000"/>
              </a:lnSpc>
              <a:buNone/>
              <a:defRPr sz="1200" b="0" i="0" baseline="0">
                <a:solidFill>
                  <a:schemeClr val="accent3"/>
                </a:solidFill>
                <a:latin typeface="Merriweather" charset="0"/>
                <a:ea typeface="Merriweather" charset="0"/>
                <a:cs typeface="Merriweather" charset="0"/>
              </a:defRPr>
            </a:lvl1pPr>
          </a:lstStyle>
          <a:p>
            <a:r>
              <a:rPr lang="en-US" dirty="0" err="1"/>
              <a:t>Voeg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uw</a:t>
            </a:r>
            <a:r>
              <a:rPr lang="en-US" dirty="0"/>
              <a:t> </a:t>
            </a:r>
            <a:r>
              <a:rPr lang="en-US" dirty="0" err="1"/>
              <a:t>afbeelding</a:t>
            </a:r>
            <a:r>
              <a:rPr lang="en-US" dirty="0"/>
              <a:t> toe.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695392" y="2340000"/>
            <a:ext cx="2160000" cy="2160000"/>
          </a:xfrm>
          <a:prstGeom prst="ellipse">
            <a:avLst/>
          </a:prstGeom>
          <a:noFill/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50000"/>
              </a:lnSpc>
              <a:buNone/>
              <a:defRPr sz="1200" b="0" i="0" baseline="0">
                <a:solidFill>
                  <a:schemeClr val="accent3"/>
                </a:solidFill>
                <a:latin typeface="Merriweather" charset="0"/>
                <a:ea typeface="Merriweather" charset="0"/>
                <a:cs typeface="Merriweather" charset="0"/>
              </a:defRPr>
            </a:lvl1pPr>
          </a:lstStyle>
          <a:p>
            <a:r>
              <a:rPr lang="en-US" dirty="0" err="1"/>
              <a:t>Voeg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uw</a:t>
            </a:r>
            <a:r>
              <a:rPr lang="en-US" dirty="0"/>
              <a:t> </a:t>
            </a:r>
            <a:r>
              <a:rPr lang="en-US" dirty="0" err="1"/>
              <a:t>afbeelding</a:t>
            </a:r>
            <a:r>
              <a:rPr lang="en-US" dirty="0"/>
              <a:t> toe.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974800" y="2340000"/>
            <a:ext cx="2160000" cy="2160000"/>
          </a:xfrm>
          <a:prstGeom prst="ellipse">
            <a:avLst/>
          </a:prstGeom>
          <a:noFill/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50000"/>
              </a:lnSpc>
              <a:buNone/>
              <a:defRPr sz="1200" b="0" i="0" baseline="0">
                <a:solidFill>
                  <a:schemeClr val="accent3"/>
                </a:solidFill>
                <a:latin typeface="Merriweather" charset="0"/>
                <a:ea typeface="Merriweather" charset="0"/>
                <a:cs typeface="Merriweather" charset="0"/>
              </a:defRPr>
            </a:lvl1pPr>
          </a:lstStyle>
          <a:p>
            <a:r>
              <a:rPr lang="en-US" dirty="0" err="1"/>
              <a:t>Voeg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uw</a:t>
            </a:r>
            <a:r>
              <a:rPr lang="en-US" dirty="0"/>
              <a:t> </a:t>
            </a:r>
            <a:r>
              <a:rPr lang="en-US" dirty="0" err="1"/>
              <a:t>afbeelding</a:t>
            </a:r>
            <a:r>
              <a:rPr lang="en-US" dirty="0"/>
              <a:t> toe.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3514800" y="5184000"/>
            <a:ext cx="2520000" cy="2160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 b="0" i="0">
                <a:solidFill>
                  <a:srgbClr val="2DAFE6"/>
                </a:solidFill>
                <a:latin typeface="+mn-lt"/>
                <a:ea typeface="Merriweather" charset="0"/>
                <a:cs typeface="Merriweather" charset="0"/>
              </a:defRPr>
            </a:lvl1pPr>
          </a:lstStyle>
          <a:p>
            <a:pPr lvl="0"/>
            <a:r>
              <a:rPr lang="en-US" dirty="0" err="1"/>
              <a:t>Functietitel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874800" y="5184000"/>
            <a:ext cx="2520000" cy="2160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 b="0" i="0">
                <a:solidFill>
                  <a:srgbClr val="2DAFE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Functietitel</a:t>
            </a:r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6154800" y="5148000"/>
            <a:ext cx="2520000" cy="2160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 b="0" i="0">
                <a:solidFill>
                  <a:srgbClr val="669DC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Functietitel</a:t>
            </a:r>
            <a:endParaRPr lang="en-US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8794800" y="5148000"/>
            <a:ext cx="2520000" cy="2160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 b="0" i="0">
                <a:solidFill>
                  <a:srgbClr val="2DAFE6"/>
                </a:solidFill>
                <a:latin typeface="+mn-lt"/>
                <a:ea typeface="Merriweather" charset="0"/>
                <a:cs typeface="Merriweather" charset="0"/>
              </a:defRPr>
            </a:lvl1pPr>
          </a:lstStyle>
          <a:p>
            <a:pPr lvl="0"/>
            <a:r>
              <a:rPr lang="en-US" dirty="0" err="1"/>
              <a:t>Functietitel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3514800" y="4860000"/>
            <a:ext cx="2520000" cy="2880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 b="1" i="0" baseline="0">
                <a:solidFill>
                  <a:srgbClr val="662483"/>
                </a:solidFill>
                <a:latin typeface="+mj-lt"/>
                <a:ea typeface="Merriweather" charset="0"/>
                <a:cs typeface="Merriweather" charset="0"/>
              </a:defRPr>
            </a:lvl1pPr>
          </a:lstStyle>
          <a:p>
            <a:pPr lvl="0"/>
            <a:r>
              <a:rPr lang="en-US" dirty="0" err="1"/>
              <a:t>Naam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154800" y="4860000"/>
            <a:ext cx="2520000" cy="2880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 b="1" i="0" baseline="0">
                <a:solidFill>
                  <a:srgbClr val="662483"/>
                </a:solidFill>
                <a:latin typeface="+mn-lt"/>
                <a:ea typeface="Merriweather" charset="0"/>
                <a:cs typeface="Merriweather" charset="0"/>
              </a:defRPr>
            </a:lvl1pPr>
          </a:lstStyle>
          <a:p>
            <a:pPr lvl="0"/>
            <a:r>
              <a:rPr lang="en-US" dirty="0" err="1"/>
              <a:t>Naam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8794800" y="4860000"/>
            <a:ext cx="2520000" cy="2880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 b="1" i="0" baseline="0">
                <a:solidFill>
                  <a:srgbClr val="662483"/>
                </a:solidFill>
                <a:latin typeface="+mn-lt"/>
                <a:ea typeface="Merriweather" charset="0"/>
                <a:cs typeface="Merriweather" charset="0"/>
              </a:defRPr>
            </a:lvl1pPr>
          </a:lstStyle>
          <a:p>
            <a:pPr lvl="0"/>
            <a:r>
              <a:rPr lang="en-US" dirty="0" err="1"/>
              <a:t>Naam</a:t>
            </a:r>
            <a:endParaRPr lang="en-US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874800" y="4860000"/>
            <a:ext cx="2520000" cy="2880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 b="1" i="0" baseline="0">
                <a:solidFill>
                  <a:srgbClr val="662483"/>
                </a:solidFill>
                <a:latin typeface="+mn-lt"/>
                <a:ea typeface="Merriweather" charset="0"/>
                <a:cs typeface="Merriweather" charset="0"/>
              </a:defRPr>
            </a:lvl1pPr>
          </a:lstStyle>
          <a:p>
            <a:pPr lvl="0"/>
            <a:r>
              <a:rPr lang="en-US" dirty="0" err="1"/>
              <a:t>Naam</a:t>
            </a:r>
            <a:endParaRPr lang="en-US" dirty="0"/>
          </a:p>
        </p:txBody>
      </p:sp>
      <p:sp>
        <p:nvSpPr>
          <p:cNvPr id="15" name="Title 4"/>
          <p:cNvSpPr>
            <a:spLocks noGrp="1"/>
          </p:cNvSpPr>
          <p:nvPr>
            <p:ph type="title" hasCustomPrompt="1"/>
          </p:nvPr>
        </p:nvSpPr>
        <p:spPr>
          <a:xfrm>
            <a:off x="1054800" y="900000"/>
            <a:ext cx="10080000" cy="86400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aseline="0">
                <a:solidFill>
                  <a:srgbClr val="662483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teamslide</a:t>
            </a:r>
            <a:r>
              <a:rPr lang="en-US" dirty="0"/>
              <a:t> (</a:t>
            </a:r>
            <a:r>
              <a:rPr lang="en-US" dirty="0" err="1"/>
              <a:t>bv</a:t>
            </a:r>
            <a:r>
              <a:rPr lang="en-US" dirty="0"/>
              <a:t>. ‘Even </a:t>
            </a:r>
            <a:r>
              <a:rPr lang="en-US" dirty="0" err="1"/>
              <a:t>voorstellen</a:t>
            </a:r>
            <a:r>
              <a:rPr lang="en-US" dirty="0"/>
              <a:t>’)</a:t>
            </a:r>
          </a:p>
        </p:txBody>
      </p:sp>
    </p:spTree>
    <p:extLst>
      <p:ext uri="{BB962C8B-B14F-4D97-AF65-F5344CB8AC3E}">
        <p14:creationId xmlns:p14="http://schemas.microsoft.com/office/powerpoint/2010/main" val="473613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Studers</a:t>
            </a:r>
            <a:r>
              <a:rPr lang="en-US" dirty="0"/>
              <a:t>- template v1.0</a:t>
            </a:r>
          </a:p>
        </p:txBody>
      </p:sp>
    </p:spTree>
    <p:extLst>
      <p:ext uri="{BB962C8B-B14F-4D97-AF65-F5344CB8AC3E}">
        <p14:creationId xmlns:p14="http://schemas.microsoft.com/office/powerpoint/2010/main" val="165675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60" r:id="rId2"/>
    <p:sldLayoutId id="2147483693" r:id="rId3"/>
    <p:sldLayoutId id="2147483650" r:id="rId4"/>
    <p:sldLayoutId id="2147483652" r:id="rId5"/>
    <p:sldLayoutId id="2147483663" r:id="rId6"/>
    <p:sldLayoutId id="2147483690" r:id="rId7"/>
    <p:sldLayoutId id="2147483667" r:id="rId8"/>
    <p:sldLayoutId id="2147483671" r:id="rId9"/>
    <p:sldLayoutId id="2147483666" r:id="rId10"/>
    <p:sldLayoutId id="2147483675" r:id="rId11"/>
    <p:sldLayoutId id="2147483670" r:id="rId12"/>
    <p:sldLayoutId id="2147483669" r:id="rId13"/>
    <p:sldLayoutId id="2147483685" r:id="rId14"/>
    <p:sldLayoutId id="2147483681" r:id="rId15"/>
    <p:sldLayoutId id="214748366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662483"/>
          </a:solidFill>
          <a:latin typeface="+mj-lt"/>
          <a:ea typeface="Merriweather" charset="0"/>
          <a:cs typeface="Merriweather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b="0" i="0" kern="1200">
          <a:solidFill>
            <a:srgbClr val="2DAFE6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b="0" i="0" kern="1200">
          <a:solidFill>
            <a:srgbClr val="2DAFE6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b="0" i="0" kern="1200">
          <a:solidFill>
            <a:srgbClr val="2DAFE6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b="0" i="0" kern="1200">
          <a:solidFill>
            <a:srgbClr val="2DAFE6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b="0" i="0" kern="1200">
          <a:solidFill>
            <a:srgbClr val="2DAFE6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hyperlink" Target="bundle.vandijk.n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vimeo.com/179888942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7" b="14287"/>
          <a:stretch>
            <a:fillRect/>
          </a:stretch>
        </p:blipFill>
        <p:spPr/>
      </p:pic>
      <p:sp>
        <p:nvSpPr>
          <p:cNvPr id="3" name="Tijdelijke aanduiding voor teks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Communicatie digitaal studiemateriaal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Voor studenten en docenten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060973"/>
            <a:ext cx="2052425" cy="533427"/>
          </a:xfrm>
          <a:prstGeom prst="rect">
            <a:avLst/>
          </a:prstGeom>
        </p:spPr>
      </p:pic>
      <p:pic>
        <p:nvPicPr>
          <p:cNvPr id="8" name="Tijdelijke aanduiding voor afbeelding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097" y="6060973"/>
            <a:ext cx="2171874" cy="68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4" b="7744"/>
          <a:stretch>
            <a:fillRect/>
          </a:stretch>
        </p:blipFill>
        <p:spPr/>
      </p:pic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0" y="4383954"/>
            <a:ext cx="12192000" cy="1739755"/>
          </a:xfrm>
          <a:solidFill>
            <a:srgbClr val="662483">
              <a:alpha val="50000"/>
            </a:srgbClr>
          </a:solidFill>
        </p:spPr>
        <p:txBody>
          <a:bodyPr/>
          <a:lstStyle/>
          <a:p>
            <a:r>
              <a:rPr lang="nl-NL" dirty="0"/>
              <a:t>  Managementinformatie.</a:t>
            </a:r>
          </a:p>
          <a:p>
            <a:r>
              <a:rPr lang="nl-NL" sz="2400" b="0" dirty="0">
                <a:latin typeface="+mn-lt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13877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Hoe krijg je inzicht in de digitale </a:t>
            </a:r>
          </a:p>
          <a:p>
            <a:r>
              <a:rPr lang="nl-NL" dirty="0"/>
              <a:t>licenties van jouw studenten?</a:t>
            </a:r>
          </a:p>
        </p:txBody>
      </p:sp>
    </p:spTree>
    <p:extLst>
      <p:ext uri="{BB962C8B-B14F-4D97-AF65-F5344CB8AC3E}">
        <p14:creationId xmlns:p14="http://schemas.microsoft.com/office/powerpoint/2010/main" val="2362816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latin typeface="Calibri" panose="020F0502020204030204" pitchFamily="34" charset="0"/>
              </a:rPr>
              <a:t>Eigen docentenaccount in </a:t>
            </a:r>
            <a:r>
              <a:rPr lang="nl-NL" sz="4400" dirty="0" err="1">
                <a:latin typeface="Calibri" panose="020F0502020204030204" pitchFamily="34" charset="0"/>
              </a:rPr>
              <a:t>Reports</a:t>
            </a:r>
            <a:endParaRPr lang="nl-NL" sz="4400" dirty="0">
              <a:latin typeface="Calibri" panose="020F0502020204030204" pitchFamily="34" charset="0"/>
            </a:endParaRPr>
          </a:p>
        </p:txBody>
      </p:sp>
      <p:pic>
        <p:nvPicPr>
          <p:cNvPr id="6" name="Tijdelijke aanduiding voor afbeelding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097" y="6060973"/>
            <a:ext cx="2171874" cy="680889"/>
          </a:xfrm>
          <a:prstGeom prst="rect">
            <a:avLst/>
          </a:prstGeom>
        </p:spPr>
      </p:pic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1054800" y="2151738"/>
            <a:ext cx="10080000" cy="3528392"/>
          </a:xfrm>
        </p:spPr>
        <p:txBody>
          <a:bodyPr/>
          <a:lstStyle/>
          <a:p>
            <a:r>
              <a:rPr lang="nl-NL" dirty="0"/>
              <a:t>Bij de start van het studiejaar krijg je een eigen docentenaccount voor onze digitale omgeving: </a:t>
            </a:r>
            <a:r>
              <a:rPr lang="nl-NL" dirty="0" err="1"/>
              <a:t>Reports</a:t>
            </a:r>
            <a:r>
              <a:rPr lang="nl-NL" dirty="0"/>
              <a:t>.</a:t>
            </a:r>
          </a:p>
          <a:p>
            <a:r>
              <a:rPr lang="nl-NL" dirty="0"/>
              <a:t>In </a:t>
            </a:r>
            <a:r>
              <a:rPr lang="nl-NL" dirty="0" err="1"/>
              <a:t>Reports</a:t>
            </a:r>
            <a:r>
              <a:rPr lang="nl-NL" dirty="0"/>
              <a:t> kan je op klasniveau zien welke student zijn digitale licenties heeft besteld en geactiveerd. </a:t>
            </a:r>
          </a:p>
          <a:p>
            <a:r>
              <a:rPr lang="nl-NL" dirty="0"/>
              <a:t>Binnenkort vertellen we meer over </a:t>
            </a:r>
            <a:r>
              <a:rPr lang="nl-NL" dirty="0" err="1"/>
              <a:t>Reports</a:t>
            </a:r>
            <a:r>
              <a:rPr lang="nl-NL" dirty="0"/>
              <a:t>!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060973"/>
            <a:ext cx="2052425" cy="53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83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Nog vragen? </a:t>
            </a:r>
          </a:p>
          <a:p>
            <a:r>
              <a:rPr lang="nl-NL" dirty="0"/>
              <a:t>Wij helpen je hier graag bij.</a:t>
            </a:r>
          </a:p>
        </p:txBody>
      </p:sp>
      <p:pic>
        <p:nvPicPr>
          <p:cNvPr id="4" name="Picture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" b="2187"/>
          <a:stretch>
            <a:fillRect/>
          </a:stretch>
        </p:blipFill>
        <p:spPr>
          <a:xfrm>
            <a:off x="5550287" y="1268760"/>
            <a:ext cx="1089025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40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8" t="7582" r="25410" b="7655"/>
          <a:stretch/>
        </p:blipFill>
        <p:spPr>
          <a:xfrm>
            <a:off x="2017726" y="1726711"/>
            <a:ext cx="4099978" cy="4334262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>
          <a:xfrm>
            <a:off x="7099664" y="2216373"/>
            <a:ext cx="4324928" cy="3732907"/>
          </a:xfrm>
        </p:spPr>
        <p:txBody>
          <a:bodyPr/>
          <a:lstStyle/>
          <a:p>
            <a:pPr defTabSz="685800">
              <a:spcBef>
                <a:spcPts val="1800"/>
              </a:spcBef>
            </a:pPr>
            <a:r>
              <a:rPr lang="nl-NL" kern="0" dirty="0">
                <a:solidFill>
                  <a:srgbClr val="49382B"/>
                </a:solidFill>
              </a:rPr>
              <a:t>Simpel zelf regelen door studenten! Ook staat er 24/7 een supportteam klaar.</a:t>
            </a:r>
            <a:r>
              <a:rPr lang="nl-NL" dirty="0"/>
              <a:t> </a:t>
            </a:r>
          </a:p>
          <a:p>
            <a:pPr marL="285750" indent="-285750" defTabSz="6858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NL" kern="0" dirty="0">
                <a:solidFill>
                  <a:srgbClr val="49382B"/>
                </a:solidFill>
              </a:rPr>
              <a:t>Contactformulier op studers.nl/klantenservice</a:t>
            </a:r>
          </a:p>
          <a:p>
            <a:pPr marL="285750" indent="-285750" defTabSz="6858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NL" kern="0" dirty="0">
                <a:solidFill>
                  <a:srgbClr val="49382B"/>
                </a:solidFill>
              </a:rPr>
              <a:t>Contactbutton in bundle.studers.nl</a:t>
            </a:r>
          </a:p>
          <a:p>
            <a:pPr marL="285750" indent="-285750" defTabSz="6858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NL" b="1" dirty="0"/>
              <a:t>T</a:t>
            </a:r>
            <a:r>
              <a:rPr lang="nl-NL" dirty="0"/>
              <a:t> </a:t>
            </a:r>
            <a:r>
              <a:rPr lang="pl-PL" dirty="0"/>
              <a:t>088 20 30 330</a:t>
            </a:r>
            <a:endParaRPr lang="nl-NL" dirty="0"/>
          </a:p>
          <a:p>
            <a:pPr defTabSz="685800">
              <a:spcBef>
                <a:spcPts val="1800"/>
              </a:spcBef>
            </a:pPr>
            <a:endParaRPr lang="nl-NL" kern="0" dirty="0">
              <a:solidFill>
                <a:srgbClr val="49382B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2283"/>
                </a:solidFill>
              </a:rPr>
              <a:t>Support voor studenten</a:t>
            </a:r>
            <a:endParaRPr lang="nl-NL" dirty="0"/>
          </a:p>
        </p:txBody>
      </p:sp>
      <p:pic>
        <p:nvPicPr>
          <p:cNvPr id="6" name="Tijdelijke aanduiding voor afbeelding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097" y="6060973"/>
            <a:ext cx="2171874" cy="68088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060973"/>
            <a:ext cx="2052425" cy="53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02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8" t="7582" r="25410" b="7655"/>
          <a:stretch/>
        </p:blipFill>
        <p:spPr>
          <a:xfrm>
            <a:off x="2017726" y="1726711"/>
            <a:ext cx="4099978" cy="4334262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>
          <a:xfrm>
            <a:off x="7099664" y="2216373"/>
            <a:ext cx="4324928" cy="3732907"/>
          </a:xfrm>
        </p:spPr>
        <p:txBody>
          <a:bodyPr/>
          <a:lstStyle/>
          <a:p>
            <a:pPr defTabSz="685800">
              <a:spcBef>
                <a:spcPts val="1800"/>
              </a:spcBef>
            </a:pPr>
            <a:r>
              <a:rPr lang="nl-NL" kern="0" dirty="0">
                <a:solidFill>
                  <a:srgbClr val="49382B"/>
                </a:solidFill>
              </a:rPr>
              <a:t>Ook voor docenten hebben we een 24/7 supportteam klaar staan.</a:t>
            </a:r>
            <a:r>
              <a:rPr lang="nl-NL" dirty="0"/>
              <a:t> </a:t>
            </a:r>
          </a:p>
          <a:p>
            <a:pPr marL="285750" indent="-285750" defTabSz="6858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NL" kern="0" dirty="0" err="1">
                <a:solidFill>
                  <a:srgbClr val="49382B"/>
                </a:solidFill>
              </a:rPr>
              <a:t>Veelgestelde</a:t>
            </a:r>
            <a:r>
              <a:rPr lang="nl-NL" kern="0" dirty="0">
                <a:solidFill>
                  <a:srgbClr val="49382B"/>
                </a:solidFill>
              </a:rPr>
              <a:t> vragenlijst over digitaal studiemateriaal op studers.nl</a:t>
            </a:r>
          </a:p>
          <a:p>
            <a:pPr marL="285750" indent="-285750" defTabSz="6858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NL" kern="0" dirty="0">
                <a:solidFill>
                  <a:srgbClr val="49382B"/>
                </a:solidFill>
              </a:rPr>
              <a:t>Docentenhulplijn via </a:t>
            </a:r>
            <a:r>
              <a:rPr lang="nl-NL" b="1" dirty="0"/>
              <a:t>T</a:t>
            </a:r>
            <a:r>
              <a:rPr lang="nl-NL" dirty="0"/>
              <a:t> </a:t>
            </a:r>
            <a:r>
              <a:rPr lang="pl-PL" dirty="0"/>
              <a:t>0</a:t>
            </a:r>
            <a:r>
              <a:rPr lang="nl-NL" dirty="0"/>
              <a:t>3</a:t>
            </a:r>
            <a:r>
              <a:rPr lang="pl-PL" dirty="0"/>
              <a:t>8 </a:t>
            </a:r>
            <a:r>
              <a:rPr lang="nl-NL" dirty="0"/>
              <a:t>3395814</a:t>
            </a:r>
          </a:p>
          <a:p>
            <a:pPr defTabSz="685800">
              <a:spcBef>
                <a:spcPts val="1800"/>
              </a:spcBef>
            </a:pPr>
            <a:endParaRPr lang="nl-NL" kern="0" dirty="0">
              <a:solidFill>
                <a:srgbClr val="49382B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2283"/>
                </a:solidFill>
              </a:rPr>
              <a:t>Support voor docenten</a:t>
            </a:r>
            <a:endParaRPr lang="nl-NL" dirty="0"/>
          </a:p>
        </p:txBody>
      </p:sp>
      <p:pic>
        <p:nvPicPr>
          <p:cNvPr id="6" name="Tijdelijke aanduiding voor afbeelding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097" y="6060973"/>
            <a:ext cx="2171874" cy="68088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060973"/>
            <a:ext cx="2052425" cy="53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1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ijdelijke aanduiding voor afbeelding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ijdelijke aanduiding voor afbeelding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Tijdelijke aanduiding voor afbeelding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ijdelijke aanduiding voor tekst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l-NL" sz="1600" dirty="0">
                <a:latin typeface="Calibri" panose="020F0502020204030204" pitchFamily="34" charset="0"/>
              </a:rPr>
              <a:t>Account Executive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l-NL" sz="1600" dirty="0">
                <a:latin typeface="Calibri" panose="020F0502020204030204" pitchFamily="34" charset="0"/>
              </a:rPr>
              <a:t>Accountmanager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NL" sz="1600" dirty="0">
              <a:solidFill>
                <a:srgbClr val="2DAFE6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 sz="1600" dirty="0">
              <a:latin typeface="Calibri" panose="020F0502020204030204" pitchFamily="34" charset="0"/>
            </a:endParaRP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nl-NL" sz="2000" dirty="0">
                <a:latin typeface="Calibri" panose="020F0502020204030204" pitchFamily="34" charset="0"/>
              </a:rPr>
              <a:t>Naam</a:t>
            </a:r>
          </a:p>
          <a:p>
            <a:endParaRPr lang="nl-NL" sz="2000" dirty="0">
              <a:latin typeface="Calibri" panose="020F0502020204030204" pitchFamily="34" charset="0"/>
            </a:endParaRP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l-NL" sz="2000" dirty="0">
              <a:latin typeface="Calibri" panose="020F0502020204030204" pitchFamily="34" charset="0"/>
            </a:endParaRP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 sz="2000" dirty="0">
              <a:latin typeface="Calibri" panose="020F0502020204030204" pitchFamily="34" charset="0"/>
            </a:endParaRP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nl-NL" sz="2000" dirty="0">
                <a:latin typeface="Calibri" panose="020F0502020204030204" pitchFamily="34" charset="0"/>
              </a:rPr>
              <a:t>Naam</a:t>
            </a: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latin typeface="Calibri" panose="020F0502020204030204" pitchFamily="34" charset="0"/>
              </a:rPr>
              <a:t>Wij denken graag met u mee!</a:t>
            </a:r>
          </a:p>
        </p:txBody>
      </p:sp>
      <p:pic>
        <p:nvPicPr>
          <p:cNvPr id="16" name="Tijdelijke aanduiding voor afbeelding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097" y="6060973"/>
            <a:ext cx="2171874" cy="680889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060973"/>
            <a:ext cx="2052425" cy="53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10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Veel succes!</a:t>
            </a:r>
          </a:p>
        </p:txBody>
      </p:sp>
    </p:spTree>
    <p:extLst>
      <p:ext uri="{BB962C8B-B14F-4D97-AF65-F5344CB8AC3E}">
        <p14:creationId xmlns:p14="http://schemas.microsoft.com/office/powerpoint/2010/main" val="1188033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Hoe bestelt een student </a:t>
            </a:r>
          </a:p>
          <a:p>
            <a:r>
              <a:rPr lang="nl-NL" dirty="0"/>
              <a:t>zijn digitaal studiemateriaal?</a:t>
            </a:r>
          </a:p>
        </p:txBody>
      </p:sp>
    </p:spTree>
    <p:extLst>
      <p:ext uri="{BB962C8B-B14F-4D97-AF65-F5344CB8AC3E}">
        <p14:creationId xmlns:p14="http://schemas.microsoft.com/office/powerpoint/2010/main" val="152479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latin typeface="Calibri" panose="020F0502020204030204" pitchFamily="34" charset="0"/>
              </a:rPr>
              <a:t>Bestellen van digitaal studiemateriaal</a:t>
            </a:r>
          </a:p>
        </p:txBody>
      </p:sp>
      <p:pic>
        <p:nvPicPr>
          <p:cNvPr id="6" name="Tijdelijke aanduiding voor afbeelding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097" y="6060973"/>
            <a:ext cx="2171874" cy="680889"/>
          </a:xfrm>
          <a:prstGeom prst="rect">
            <a:avLst/>
          </a:prstGeom>
        </p:spPr>
      </p:pic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1054800" y="1916832"/>
            <a:ext cx="10080000" cy="3528392"/>
          </a:xfrm>
        </p:spPr>
        <p:txBody>
          <a:bodyPr/>
          <a:lstStyle/>
          <a:p>
            <a:pPr lvl="0"/>
            <a:r>
              <a:rPr lang="nl-NL" sz="2000" dirty="0"/>
              <a:t>De student gaat naar zijn schoolportaal en logt in met zijn studentnummer en wachtwoord.</a:t>
            </a:r>
          </a:p>
          <a:p>
            <a:pPr lvl="0"/>
            <a:r>
              <a:rPr lang="nl-NL" sz="2000" dirty="0"/>
              <a:t>De student klikt op de button om naar </a:t>
            </a:r>
            <a:r>
              <a:rPr lang="nl-NL" sz="2000" dirty="0" err="1"/>
              <a:t>Studers</a:t>
            </a:r>
            <a:r>
              <a:rPr lang="nl-NL" sz="2000" dirty="0"/>
              <a:t> te gaan.</a:t>
            </a:r>
          </a:p>
          <a:p>
            <a:pPr lvl="0"/>
            <a:r>
              <a:rPr lang="nl-NL" sz="2000" dirty="0"/>
              <a:t>De student gaat automatisch naar </a:t>
            </a:r>
            <a:r>
              <a:rPr lang="nl-NL" sz="2000" dirty="0" err="1"/>
              <a:t>Studers</a:t>
            </a:r>
            <a:r>
              <a:rPr lang="nl-NL" sz="2000" dirty="0"/>
              <a:t> en selecteert zijn leermiddelenlijst.</a:t>
            </a:r>
          </a:p>
          <a:p>
            <a:pPr lvl="0"/>
            <a:r>
              <a:rPr lang="nl-NL" sz="2000" dirty="0"/>
              <a:t>De student stelt zijn mbo-pakket samen, inclusief licenties voor digitaal studiemateriaal. </a:t>
            </a:r>
          </a:p>
          <a:p>
            <a:pPr lvl="0"/>
            <a:r>
              <a:rPr lang="nl-NL" sz="2000" dirty="0"/>
              <a:t>De student rond zijn bestelling af en geeft het emailadres van de gebruiker op. 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060973"/>
            <a:ext cx="2052425" cy="53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43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Hoe activeert een student </a:t>
            </a:r>
          </a:p>
          <a:p>
            <a:r>
              <a:rPr lang="nl-NL" dirty="0"/>
              <a:t>zijn digitaal studiemateriaal?</a:t>
            </a:r>
          </a:p>
        </p:txBody>
      </p:sp>
    </p:spTree>
    <p:extLst>
      <p:ext uri="{BB962C8B-B14F-4D97-AF65-F5344CB8AC3E}">
        <p14:creationId xmlns:p14="http://schemas.microsoft.com/office/powerpoint/2010/main" val="3207640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latin typeface="Calibri" panose="020F0502020204030204" pitchFamily="34" charset="0"/>
              </a:rPr>
              <a:t>Activeren van digitaal studiemateriaal</a:t>
            </a:r>
          </a:p>
        </p:txBody>
      </p:sp>
      <p:pic>
        <p:nvPicPr>
          <p:cNvPr id="6" name="Tijdelijke aanduiding voor afbeelding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097" y="6060973"/>
            <a:ext cx="2171874" cy="680889"/>
          </a:xfrm>
          <a:prstGeom prst="rect">
            <a:avLst/>
          </a:prstGeom>
        </p:spPr>
      </p:pic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1054800" y="1844824"/>
            <a:ext cx="10080000" cy="3528392"/>
          </a:xfrm>
        </p:spPr>
        <p:txBody>
          <a:bodyPr/>
          <a:lstStyle/>
          <a:p>
            <a:pPr lvl="0"/>
            <a:r>
              <a:rPr lang="nl-NL" sz="2000" dirty="0"/>
              <a:t>De student ontvangt bij de start van het nieuwe studiejaar een mail van </a:t>
            </a:r>
            <a:r>
              <a:rPr lang="nl-NL" sz="2000" dirty="0" err="1"/>
              <a:t>Studers</a:t>
            </a:r>
            <a:r>
              <a:rPr lang="nl-NL" sz="2000" dirty="0"/>
              <a:t> met daarin een verwijzing naar zijn schoolportaal. </a:t>
            </a:r>
          </a:p>
          <a:p>
            <a:pPr lvl="0"/>
            <a:r>
              <a:rPr lang="nl-NL" sz="2000" dirty="0"/>
              <a:t>De student gaat naar zijn schoolportaal, logt in, en klinkt op de link om naar Bundle te gaan. </a:t>
            </a:r>
          </a:p>
          <a:p>
            <a:pPr lvl="0"/>
            <a:r>
              <a:rPr lang="nl-NL" sz="2000" dirty="0"/>
              <a:t>De student wordt automatisch ingelogd in Bundle. </a:t>
            </a:r>
          </a:p>
          <a:p>
            <a:pPr lvl="0"/>
            <a:r>
              <a:rPr lang="nl-NL" sz="2000" dirty="0"/>
              <a:t>De student ziet zijn bestelling direct terug onder ‘Mijn aankopen’ in Bundle.</a:t>
            </a:r>
          </a:p>
          <a:p>
            <a:pPr lvl="0"/>
            <a:r>
              <a:rPr lang="nl-NL" sz="2000" dirty="0"/>
              <a:t>De student kan nu aan de slag met zijn digitaal lesmateriaal.</a:t>
            </a:r>
          </a:p>
          <a:p>
            <a:r>
              <a:rPr lang="nl-NL" sz="2000" dirty="0"/>
              <a:t>Gaat de student daarna weer naar Bundle? Dan kan hij eenvoudig via zijn schoolportaal naar Bundle. </a:t>
            </a:r>
          </a:p>
          <a:p>
            <a:pPr marL="0" indent="0">
              <a:buNone/>
            </a:pPr>
            <a:endParaRPr lang="nl-NL" sz="2000" dirty="0"/>
          </a:p>
          <a:p>
            <a:pPr lvl="0"/>
            <a:endParaRPr lang="nl-NL" sz="2000" dirty="0"/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060973"/>
            <a:ext cx="2052425" cy="53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8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3"/>
          <a:stretch/>
        </p:blipFill>
        <p:spPr>
          <a:xfrm>
            <a:off x="3332247" y="799785"/>
            <a:ext cx="979434" cy="278518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3041546" y="763396"/>
            <a:ext cx="3196388" cy="336214"/>
          </a:xfrm>
          <a:prstGeom prst="rect">
            <a:avLst/>
          </a:prstGeom>
          <a:solidFill>
            <a:srgbClr val="66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243" y="808865"/>
            <a:ext cx="926208" cy="245276"/>
          </a:xfrm>
          <a:prstGeom prst="rect">
            <a:avLst/>
          </a:prstGeom>
        </p:spPr>
      </p:pic>
      <p:sp>
        <p:nvSpPr>
          <p:cNvPr id="27" name="Tekstvak 26"/>
          <p:cNvSpPr txBox="1"/>
          <p:nvPr/>
        </p:nvSpPr>
        <p:spPr>
          <a:xfrm>
            <a:off x="839417" y="1150963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2DAFE6"/>
                </a:solidFill>
              </a:rPr>
              <a:t>Log in op het schoolportaal </a:t>
            </a:r>
          </a:p>
          <a:p>
            <a:r>
              <a:rPr lang="nl-NL" sz="1600" dirty="0">
                <a:solidFill>
                  <a:srgbClr val="2DAFE6"/>
                </a:solidFill>
              </a:rPr>
              <a:t>en bestel via studers.nl</a:t>
            </a:r>
          </a:p>
          <a:p>
            <a:endParaRPr lang="nl-NL" sz="1600" dirty="0">
              <a:solidFill>
                <a:srgbClr val="2DAFE6"/>
              </a:solidFill>
            </a:endParaRPr>
          </a:p>
        </p:txBody>
      </p:sp>
      <p:pic>
        <p:nvPicPr>
          <p:cNvPr id="28" name="Afbeelding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0277" y="3501008"/>
            <a:ext cx="2859248" cy="2167880"/>
          </a:xfrm>
          <a:prstGeom prst="rect">
            <a:avLst/>
          </a:prstGeom>
        </p:spPr>
      </p:pic>
      <p:sp>
        <p:nvSpPr>
          <p:cNvPr id="29" name="PIJL-RECHTS 28"/>
          <p:cNvSpPr/>
          <p:nvPr/>
        </p:nvSpPr>
        <p:spPr>
          <a:xfrm>
            <a:off x="2312126" y="1533981"/>
            <a:ext cx="435205" cy="245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0" name="PIJL-RECHTS 29"/>
          <p:cNvSpPr/>
          <p:nvPr/>
        </p:nvSpPr>
        <p:spPr>
          <a:xfrm>
            <a:off x="6666989" y="1533981"/>
            <a:ext cx="435205" cy="245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1" name="PIJL-RECHTS 30"/>
          <p:cNvSpPr/>
          <p:nvPr/>
        </p:nvSpPr>
        <p:spPr>
          <a:xfrm rot="5400000">
            <a:off x="8562298" y="2556566"/>
            <a:ext cx="435205" cy="245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7597272" y="128660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2DAFE6"/>
                </a:solidFill>
              </a:rPr>
              <a:t>Ga naar het schoolportaal, </a:t>
            </a:r>
          </a:p>
          <a:p>
            <a:r>
              <a:rPr lang="nl-NL" sz="1600" dirty="0">
                <a:solidFill>
                  <a:srgbClr val="2DAFE6"/>
                </a:solidFill>
              </a:rPr>
              <a:t>log in en klik op de link </a:t>
            </a:r>
          </a:p>
          <a:p>
            <a:r>
              <a:rPr lang="nl-NL" sz="1600" dirty="0">
                <a:solidFill>
                  <a:srgbClr val="2DAFE6"/>
                </a:solidFill>
              </a:rPr>
              <a:t>naar Bundle. 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52029" y="1092069"/>
            <a:ext cx="3185905" cy="206210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800" dirty="0"/>
              <a:t>Hoi &lt;naam student&gt;,</a:t>
            </a:r>
          </a:p>
          <a:p>
            <a:r>
              <a:rPr lang="nl-NL" sz="800" dirty="0"/>
              <a:t> </a:t>
            </a:r>
          </a:p>
          <a:p>
            <a:r>
              <a:rPr lang="nl-NL" sz="800" dirty="0"/>
              <a:t>Je hebt jouw digitale studiemateriaal besteld met klantnummer &lt;nummer&gt;. Via je schoolportaal kun je hier direct gebruik van maken. </a:t>
            </a:r>
          </a:p>
          <a:p>
            <a:endParaRPr lang="nl-NL" sz="800" dirty="0"/>
          </a:p>
          <a:p>
            <a:pPr marL="228600" indent="-228600">
              <a:buAutoNum type="arabicPeriod"/>
            </a:pPr>
            <a:r>
              <a:rPr lang="nl-NL" sz="800" dirty="0"/>
              <a:t>Ga naar je schoolportaal en log in.</a:t>
            </a:r>
          </a:p>
          <a:p>
            <a:pPr marL="228600" indent="-228600">
              <a:buAutoNum type="arabicPeriod"/>
            </a:pPr>
            <a:r>
              <a:rPr lang="nl-NL" sz="800" dirty="0"/>
              <a:t>Klik op de knop naar je digitale studiemateriaal (Bundle).</a:t>
            </a:r>
          </a:p>
          <a:p>
            <a:pPr marL="228600" indent="-228600">
              <a:buAutoNum type="arabicPeriod"/>
            </a:pPr>
            <a:r>
              <a:rPr lang="nl-NL" sz="800" dirty="0"/>
              <a:t>Ga naar ‘Mijn aankopen’.  </a:t>
            </a:r>
          </a:p>
          <a:p>
            <a:endParaRPr lang="nl-NL" sz="800" dirty="0"/>
          </a:p>
          <a:p>
            <a:r>
              <a:rPr lang="nl-NL" sz="800" dirty="0"/>
              <a:t>Heb je vragen over je digitale studiemateriaal? Onze klantenservice staat voor je klaar. </a:t>
            </a:r>
          </a:p>
          <a:p>
            <a:r>
              <a:rPr lang="nl-NL" sz="800" dirty="0"/>
              <a:t> </a:t>
            </a:r>
          </a:p>
          <a:p>
            <a:r>
              <a:rPr lang="nl-NL" sz="800" dirty="0"/>
              <a:t>Veel succes met je studie!</a:t>
            </a:r>
          </a:p>
          <a:p>
            <a:endParaRPr lang="nl-NL" sz="800" dirty="0"/>
          </a:p>
          <a:p>
            <a:r>
              <a:rPr lang="nl-NL" sz="800" dirty="0"/>
              <a:t>Met vriendelijke groet.</a:t>
            </a:r>
          </a:p>
          <a:p>
            <a:r>
              <a:rPr lang="nl-NL" sz="800" dirty="0" err="1"/>
              <a:t>Studers</a:t>
            </a:r>
            <a:r>
              <a:rPr lang="nl-NL" sz="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9960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65" y="-558935"/>
            <a:ext cx="12218825" cy="8143471"/>
          </a:xfrm>
          <a:solidFill>
            <a:srgbClr val="005CA9"/>
          </a:solidFill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-33338" y="4383954"/>
            <a:ext cx="12225338" cy="1739755"/>
          </a:xfrm>
          <a:solidFill>
            <a:srgbClr val="662483">
              <a:alpha val="50000"/>
            </a:srgbClr>
          </a:solidFill>
        </p:spPr>
        <p:txBody>
          <a:bodyPr/>
          <a:lstStyle/>
          <a:p>
            <a:r>
              <a:rPr lang="nl-NL" dirty="0"/>
              <a:t>  Dit is Bundle.</a:t>
            </a:r>
          </a:p>
          <a:p>
            <a:r>
              <a:rPr lang="nl-NL" sz="2400" b="0" dirty="0">
                <a:latin typeface="+mn-lt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828492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latin typeface="Calibri" panose="020F0502020204030204" pitchFamily="34" charset="0"/>
              </a:rPr>
              <a:t>Maak kennis met Bundle!</a:t>
            </a:r>
          </a:p>
        </p:txBody>
      </p:sp>
      <p:pic>
        <p:nvPicPr>
          <p:cNvPr id="6" name="Tijdelijke aanduiding voor afbeelding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097" y="6060973"/>
            <a:ext cx="2171874" cy="680889"/>
          </a:xfrm>
          <a:prstGeom prst="rect">
            <a:avLst/>
          </a:prstGeom>
        </p:spPr>
      </p:pic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1054800" y="1844824"/>
            <a:ext cx="10080000" cy="3528392"/>
          </a:xfrm>
        </p:spPr>
        <p:txBody>
          <a:bodyPr/>
          <a:lstStyle/>
          <a:p>
            <a:r>
              <a:rPr lang="nl-NL" dirty="0"/>
              <a:t>Onze nieuwe online omgeving voor studenten én docenten. </a:t>
            </a:r>
          </a:p>
          <a:p>
            <a:r>
              <a:rPr lang="nl-NL" dirty="0"/>
              <a:t>Zelf artikelen en links naar filmpjes toevoegen. </a:t>
            </a:r>
          </a:p>
          <a:p>
            <a:r>
              <a:rPr lang="nl-NL" dirty="0" err="1"/>
              <a:t>Bundles</a:t>
            </a:r>
            <a:r>
              <a:rPr lang="nl-NL" dirty="0"/>
              <a:t> per vak, project of thema aanmaken. </a:t>
            </a:r>
          </a:p>
          <a:p>
            <a:r>
              <a:rPr lang="nl-NL" dirty="0"/>
              <a:t>Zo heb je altijd je digitale studiebronnen bij de hand. </a:t>
            </a:r>
          </a:p>
          <a:p>
            <a:r>
              <a:rPr lang="nl-NL" dirty="0"/>
              <a:t>Je kunt deze eenvoudig delen met collega’s en studenten.</a:t>
            </a:r>
          </a:p>
          <a:p>
            <a:r>
              <a:rPr lang="nl-NL" dirty="0"/>
              <a:t>Log in op </a:t>
            </a:r>
            <a:r>
              <a:rPr lang="nl-NL" dirty="0">
                <a:hlinkClick r:id="rId4" action="ppaction://hlinkfile"/>
              </a:rPr>
              <a:t>bundle.studers.nl</a:t>
            </a:r>
            <a:r>
              <a:rPr lang="nl-NL" dirty="0"/>
              <a:t> of maak een gratis account aan en volg de tour om Bundle te ontdekken.</a:t>
            </a:r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060973"/>
            <a:ext cx="2052425" cy="53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54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3981" t="10177" r="24982" b="43006"/>
          <a:stretch/>
        </p:blipFill>
        <p:spPr>
          <a:xfrm>
            <a:off x="2351584" y="2116656"/>
            <a:ext cx="7137298" cy="3955611"/>
          </a:xfrm>
          <a:prstGeom prst="rect">
            <a:avLst/>
          </a:prstGeom>
        </p:spPr>
      </p:pic>
      <p:pic>
        <p:nvPicPr>
          <p:cNvPr id="11" name="Picture 3">
            <a:hlinkClick r:id="rId2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1340768"/>
            <a:ext cx="9289032" cy="5337397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692925" y="540000"/>
            <a:ext cx="10803750" cy="864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kern="1200" baseline="0">
                <a:solidFill>
                  <a:srgbClr val="662483"/>
                </a:solidFill>
                <a:latin typeface="+mj-lt"/>
                <a:ea typeface="Merriweather" charset="0"/>
                <a:cs typeface="Merriweather" charset="0"/>
              </a:defRPr>
            </a:lvl1pPr>
          </a:lstStyle>
          <a:p>
            <a:pPr algn="l"/>
            <a:r>
              <a:rPr lang="nl-NL" dirty="0"/>
              <a:t>Ontdek hoe Bundle werkt.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423613275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Studystor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DAECB"/>
      </a:accent1>
      <a:accent2>
        <a:srgbClr val="FF8E00"/>
      </a:accent2>
      <a:accent3>
        <a:srgbClr val="49382B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angepast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buFont typeface="Wingdings" panose="05000000000000000000" pitchFamily="2" charset="2"/>
          <a:buChar char="§"/>
          <a:defRPr sz="2400" dirty="0" smtClean="0">
            <a:solidFill>
              <a:srgbClr val="669DCB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uders preso" id="{185054B2-C4CC-4EF8-B408-1415D563CEC5}" vid="{7FF07599-1843-47EB-B070-BAB8177E3B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CONCEPT_Studers_Studentencommunicatie</Template>
  <TotalTime>455</TotalTime>
  <Words>529</Words>
  <Application>Microsoft Office PowerPoint</Application>
  <PresentationFormat>Breedbeeld</PresentationFormat>
  <Paragraphs>84</Paragraphs>
  <Slides>17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Arial</vt:lpstr>
      <vt:lpstr>Calibri</vt:lpstr>
      <vt:lpstr>Chaparral Pro</vt:lpstr>
      <vt:lpstr>Merriweather</vt:lpstr>
      <vt:lpstr>Wingdings</vt:lpstr>
      <vt:lpstr>Kantoorthema</vt:lpstr>
      <vt:lpstr>PowerPoint-presentatie</vt:lpstr>
      <vt:lpstr>PowerPoint-presentatie</vt:lpstr>
      <vt:lpstr>Bestellen van digitaal studiemateriaal</vt:lpstr>
      <vt:lpstr>PowerPoint-presentatie</vt:lpstr>
      <vt:lpstr>Activeren van digitaal studiemateriaal</vt:lpstr>
      <vt:lpstr>PowerPoint-presentatie</vt:lpstr>
      <vt:lpstr>PowerPoint-presentatie</vt:lpstr>
      <vt:lpstr>Maak kennis met Bundle!</vt:lpstr>
      <vt:lpstr>PowerPoint-presentatie</vt:lpstr>
      <vt:lpstr>PowerPoint-presentatie</vt:lpstr>
      <vt:lpstr>PowerPoint-presentatie</vt:lpstr>
      <vt:lpstr>Eigen docentenaccount in Reports</vt:lpstr>
      <vt:lpstr>PowerPoint-presentatie</vt:lpstr>
      <vt:lpstr>Support voor studenten</vt:lpstr>
      <vt:lpstr>Support voor docenten</vt:lpstr>
      <vt:lpstr>Wij denken graag met u mee!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Eline Jongman</dc:creator>
  <cp:lastModifiedBy>Rita de Vries-Ellen</cp:lastModifiedBy>
  <cp:revision>29</cp:revision>
  <dcterms:created xsi:type="dcterms:W3CDTF">2017-04-26T09:22:30Z</dcterms:created>
  <dcterms:modified xsi:type="dcterms:W3CDTF">2017-09-07T09:18:07Z</dcterms:modified>
</cp:coreProperties>
</file>