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3"/>
  </p:notesMasterIdLst>
  <p:sldIdLst>
    <p:sldId id="256" r:id="rId2"/>
    <p:sldId id="278" r:id="rId3"/>
    <p:sldId id="277" r:id="rId4"/>
    <p:sldId id="271" r:id="rId5"/>
    <p:sldId id="288" r:id="rId6"/>
    <p:sldId id="275" r:id="rId7"/>
    <p:sldId id="289" r:id="rId8"/>
    <p:sldId id="290" r:id="rId9"/>
    <p:sldId id="291" r:id="rId10"/>
    <p:sldId id="281" r:id="rId11"/>
    <p:sldId id="285" r:id="rId12"/>
    <p:sldId id="283" r:id="rId13"/>
    <p:sldId id="282" r:id="rId14"/>
    <p:sldId id="286" r:id="rId15"/>
    <p:sldId id="284" r:id="rId16"/>
    <p:sldId id="272" r:id="rId17"/>
    <p:sldId id="273" r:id="rId18"/>
    <p:sldId id="292" r:id="rId19"/>
    <p:sldId id="274" r:id="rId20"/>
    <p:sldId id="287" r:id="rId21"/>
    <p:sldId id="280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5577-2373-488C-A9DA-B82F9B6FAEA4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AC6D-6243-46BA-B8E8-647BF7520E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3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Prooi dier betekent dat de koe van nature vijanden heeft die jacht op haar maken</a:t>
            </a:r>
          </a:p>
          <a:p>
            <a:r>
              <a:rPr lang="nl-NL" dirty="0" smtClean="0"/>
              <a:t>Koe is altijd op haar hoede en alert op de omgeving</a:t>
            </a:r>
          </a:p>
          <a:p>
            <a:r>
              <a:rPr lang="nl-NL" dirty="0" smtClean="0"/>
              <a:t>Koe vreet veel in relatief korte tijd en kan daarna in alle rust herkauwen</a:t>
            </a:r>
          </a:p>
          <a:p>
            <a:r>
              <a:rPr lang="nl-NL" dirty="0" smtClean="0"/>
              <a:t>Koe laat pijn (klauwproblemen) niet snel zien. In veilige omgeving eerder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AC6D-6243-46BA-B8E8-647BF7520EB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05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Toehoorders laten benoemen met welke zintuigen een koe de</a:t>
            </a:r>
            <a:r>
              <a:rPr lang="nl-NL" baseline="0" dirty="0" smtClean="0"/>
              <a:t> omgeving waarneemt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AC6D-6243-46BA-B8E8-647BF7520EB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84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1: vakmanschap</a:t>
            </a:r>
            <a:r>
              <a:rPr lang="nl-NL" baseline="0" dirty="0" smtClean="0"/>
              <a:t> in de omgang met de dieren. Kennis van de zintuigen en kennen en herkennen van het gedrag en er op juiste wijze op inspelen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AC6D-6243-46BA-B8E8-647BF7520EB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99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“</a:t>
            </a:r>
            <a:r>
              <a:rPr lang="nl-NL" dirty="0" err="1" smtClean="0"/>
              <a:t>ontsnappingsopening”in</a:t>
            </a:r>
            <a:r>
              <a:rPr lang="nl-NL" dirty="0" smtClean="0"/>
              <a:t> </a:t>
            </a:r>
            <a:r>
              <a:rPr lang="nl-NL" dirty="0" err="1" smtClean="0"/>
              <a:t>kvz</a:t>
            </a:r>
            <a:r>
              <a:rPr lang="nl-NL" dirty="0" smtClean="0"/>
              <a:t> box is erg belangrijk.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AC6D-6243-46BA-B8E8-647BF7520EB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546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o.a. klauwbeschadigingen </a:t>
            </a:r>
            <a:r>
              <a:rPr lang="nl-NL" dirty="0" err="1" smtClean="0"/>
              <a:t>idvv</a:t>
            </a:r>
            <a:r>
              <a:rPr lang="nl-NL" dirty="0" smtClean="0"/>
              <a:t> bevangenheid,</a:t>
            </a:r>
            <a:r>
              <a:rPr lang="nl-NL" baseline="0" dirty="0" smtClean="0"/>
              <a:t> wandscheur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AC6D-6243-46BA-B8E8-647BF7520EB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97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06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1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0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2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22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9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2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981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23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8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2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53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4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08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ANJhrNNPf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vjUnw-oKE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_9TvXzP1p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uA5EIk9a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6BONPedPF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mecow.co.nz/pdf/12-cow-behaviours-and-cow-flow.pdf" TargetMode="External"/><Relationship Id="rId13" Type="http://schemas.openxmlformats.org/officeDocument/2006/relationships/hyperlink" Target="http://edepot.wur.nl/312767" TargetMode="External"/><Relationship Id="rId3" Type="http://schemas.openxmlformats.org/officeDocument/2006/relationships/hyperlink" Target="https://agnr.osu.edu/sites/agnr/files/imce/pdfs/Beef/CattleFacilities.pdf" TargetMode="External"/><Relationship Id="rId7" Type="http://schemas.openxmlformats.org/officeDocument/2006/relationships/hyperlink" Target="http://edepot.wur.nl/312723" TargetMode="External"/><Relationship Id="rId12" Type="http://schemas.openxmlformats.org/officeDocument/2006/relationships/hyperlink" Target="http://edepot.wur.nl/312768" TargetMode="External"/><Relationship Id="rId2" Type="http://schemas.openxmlformats.org/officeDocument/2006/relationships/hyperlink" Target="https://books.google.nl/books?id=WH5e5L3rjcEC&amp;pg=PA32&amp;lpg=PA32&amp;dq=how+cattle+perceive+their+world&amp;source=bl&amp;ots=x8HoH4tqMp&amp;sig=yoJ5LGryDbGVrBC0OW80orG6uCA&amp;hl=nl&amp;sa=X&amp;ved=0ahUKEwjptZ3doZrVAhXMYVAKHWnuBoIQ6AEINjAC#v=onepage&amp;q=how%20cattle%20perceive%20their%20world&amp;f=fal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epot.wur.nl/312771" TargetMode="External"/><Relationship Id="rId11" Type="http://schemas.openxmlformats.org/officeDocument/2006/relationships/hyperlink" Target="http://edepot.wur.nl/155075" TargetMode="External"/><Relationship Id="rId5" Type="http://schemas.openxmlformats.org/officeDocument/2006/relationships/hyperlink" Target="https://www.youtube.com/watch?v=4B6_IARXAng" TargetMode="External"/><Relationship Id="rId15" Type="http://schemas.openxmlformats.org/officeDocument/2006/relationships/hyperlink" Target="https://www.levendehave.nl/dierenwikis/runderen/gedrag-van-runderen" TargetMode="External"/><Relationship Id="rId10" Type="http://schemas.openxmlformats.org/officeDocument/2006/relationships/hyperlink" Target="http://edepot.wur.nl/179672" TargetMode="External"/><Relationship Id="rId4" Type="http://schemas.openxmlformats.org/officeDocument/2006/relationships/hyperlink" Target="http://www.storey.com/article/how-animals-perceive-world/" TargetMode="External"/><Relationship Id="rId9" Type="http://schemas.openxmlformats.org/officeDocument/2006/relationships/hyperlink" Target="http://edepot.wur.nl/312770" TargetMode="External"/><Relationship Id="rId14" Type="http://schemas.openxmlformats.org/officeDocument/2006/relationships/hyperlink" Target="http://www.dierenwelzijnsweb.nl/nl/dierenwelzijnsweb/showdww/Stressvrij-omgaan-met-de-koe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W53kbgB-iE" TargetMode="External"/><Relationship Id="rId13" Type="http://schemas.openxmlformats.org/officeDocument/2006/relationships/hyperlink" Target="https://www.youtube.com/watch?v=l4C8qlEPd_4" TargetMode="External"/><Relationship Id="rId3" Type="http://schemas.openxmlformats.org/officeDocument/2006/relationships/hyperlink" Target="https://www.youtube.com/watch?v=L3CuXedyTZ0" TargetMode="External"/><Relationship Id="rId7" Type="http://schemas.openxmlformats.org/officeDocument/2006/relationships/hyperlink" Target="https://www.youtube.com/watch?v=jCvyAKRaYNc" TargetMode="External"/><Relationship Id="rId12" Type="http://schemas.openxmlformats.org/officeDocument/2006/relationships/hyperlink" Target="https://www.youtube.com/watch?v=7hteLa29KYc" TargetMode="External"/><Relationship Id="rId2" Type="http://schemas.openxmlformats.org/officeDocument/2006/relationships/hyperlink" Target="https://www.youtube.com/watch?v=5-ctESMbzx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WM5MDkC5Gs" TargetMode="External"/><Relationship Id="rId11" Type="http://schemas.openxmlformats.org/officeDocument/2006/relationships/hyperlink" Target="https://www.youtube.com/watch?v=r9ZM9DaMv-w" TargetMode="External"/><Relationship Id="rId5" Type="http://schemas.openxmlformats.org/officeDocument/2006/relationships/hyperlink" Target="https://www.youtube.com/watch?v=HESeDRvVAAw" TargetMode="External"/><Relationship Id="rId15" Type="http://schemas.openxmlformats.org/officeDocument/2006/relationships/hyperlink" Target="https://www.youtube.com/watch?v=Hqf0cEERlqI" TargetMode="External"/><Relationship Id="rId10" Type="http://schemas.openxmlformats.org/officeDocument/2006/relationships/hyperlink" Target="https://www.youtube.com/watch?v=sf3Z2QNZSMk" TargetMode="External"/><Relationship Id="rId4" Type="http://schemas.openxmlformats.org/officeDocument/2006/relationships/hyperlink" Target="https://www.youtube.com/watch?v=Z5oS8TNI8fI" TargetMode="External"/><Relationship Id="rId9" Type="http://schemas.openxmlformats.org/officeDocument/2006/relationships/hyperlink" Target="https://www.youtube.com/watch?v=kFZndTwN-YI" TargetMode="External"/><Relationship Id="rId14" Type="http://schemas.openxmlformats.org/officeDocument/2006/relationships/hyperlink" Target="https://www.youtube.com/watch?v=A6jh6pQpbE0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F8cyjSp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https://nl.wikipedia.org/wiki/Binoculair_gezichtsvermo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Gedrag van koeien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Onderdeel van keuzedeel </a:t>
            </a:r>
            <a:r>
              <a:rPr lang="nl-NL" dirty="0" err="1" smtClean="0"/>
              <a:t>klauwverzorgen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3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( Geheugen 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Slechte ervaringen blijven lang hangen</a:t>
            </a:r>
          </a:p>
          <a:p>
            <a:pPr lvl="1"/>
            <a:r>
              <a:rPr lang="nl-NL" dirty="0" smtClean="0"/>
              <a:t>Voorbeeld …</a:t>
            </a:r>
          </a:p>
          <a:p>
            <a:r>
              <a:rPr lang="nl-NL" dirty="0" smtClean="0"/>
              <a:t>Positieve ervaringen ook</a:t>
            </a:r>
          </a:p>
          <a:p>
            <a:pPr lvl="1"/>
            <a:r>
              <a:rPr lang="nl-NL" dirty="0" smtClean="0"/>
              <a:t>Voorbeeld …</a:t>
            </a:r>
          </a:p>
          <a:p>
            <a:r>
              <a:rPr lang="nl-NL" dirty="0" smtClean="0"/>
              <a:t>Koeien kunnen nieuw dingen leren</a:t>
            </a:r>
          </a:p>
          <a:p>
            <a:pPr lvl="1"/>
            <a:r>
              <a:rPr lang="nl-NL" dirty="0" smtClean="0"/>
              <a:t>Voorbeeld melkstal, robot, voercomputer etc.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57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</a:t>
            </a:r>
            <a:r>
              <a:rPr lang="nl-NL" dirty="0" err="1" smtClean="0"/>
              <a:t>Stockmanship</a:t>
            </a:r>
            <a:r>
              <a:rPr lang="nl-NL" dirty="0" smtClean="0"/>
              <a:t> part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Bekijk </a:t>
            </a:r>
            <a:r>
              <a:rPr lang="nl-NL" dirty="0"/>
              <a:t>het filmpje: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www.youtube.com/watch?v=GANJhrNNPfI</a:t>
            </a:r>
            <a:endParaRPr lang="nl-NL" dirty="0" smtClean="0"/>
          </a:p>
          <a:p>
            <a:r>
              <a:rPr lang="nl-NL" dirty="0" smtClean="0"/>
              <a:t>Wat versta je onder “</a:t>
            </a:r>
            <a:r>
              <a:rPr lang="nl-NL" dirty="0" err="1" smtClean="0"/>
              <a:t>stockmanship</a:t>
            </a:r>
            <a:r>
              <a:rPr lang="nl-NL" dirty="0" smtClean="0"/>
              <a:t>” in relatie tot gedrag van koeien?</a:t>
            </a:r>
          </a:p>
          <a:p>
            <a:r>
              <a:rPr lang="nl-NL" dirty="0" smtClean="0"/>
              <a:t>Hoe kun je op de juiste wijze inspelen op het gedrag van de koe</a:t>
            </a:r>
          </a:p>
          <a:p>
            <a:r>
              <a:rPr lang="nl-NL" dirty="0" smtClean="0"/>
              <a:t>Noem eens een voorbeeld van onverantwoord of slecht “</a:t>
            </a:r>
            <a:r>
              <a:rPr lang="nl-NL" dirty="0" err="1" smtClean="0"/>
              <a:t>stockmanship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Wat levert vakmanschap in de omgang met de koe op?</a:t>
            </a:r>
          </a:p>
          <a:p>
            <a:pPr lvl="1"/>
            <a:r>
              <a:rPr lang="nl-NL" dirty="0" smtClean="0"/>
              <a:t>Minder stress </a:t>
            </a:r>
          </a:p>
          <a:p>
            <a:pPr lvl="1"/>
            <a:r>
              <a:rPr lang="nl-NL" dirty="0" smtClean="0"/>
              <a:t>Betere melkproductie</a:t>
            </a:r>
          </a:p>
          <a:p>
            <a:pPr lvl="1"/>
            <a:r>
              <a:rPr lang="nl-NL" dirty="0" smtClean="0"/>
              <a:t>Minder gezondheidsproblemen</a:t>
            </a:r>
          </a:p>
          <a:p>
            <a:pPr lvl="1"/>
            <a:r>
              <a:rPr lang="nl-NL" dirty="0" smtClean="0"/>
              <a:t>Betere vruchtbaarheid</a:t>
            </a:r>
          </a:p>
          <a:p>
            <a:pPr lvl="1"/>
            <a:r>
              <a:rPr lang="nl-NL" dirty="0" smtClean="0"/>
              <a:t>Minder verwondingen ( denk aan klauwbeschadigingen!!!) </a:t>
            </a:r>
          </a:p>
          <a:p>
            <a:pPr lvl="1"/>
            <a:r>
              <a:rPr lang="nl-NL" dirty="0" smtClean="0"/>
              <a:t>Minder frustraties en kleinere kans op ongelukken ( mens en dier)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3562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</a:t>
            </a:r>
            <a:r>
              <a:rPr lang="nl-NL" dirty="0" err="1" smtClean="0"/>
              <a:t>stockmanship</a:t>
            </a:r>
            <a:r>
              <a:rPr lang="nl-NL" dirty="0" smtClean="0"/>
              <a:t> part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het filmpje: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www.youtube.com/watch?v=MvjUnw-oKEc</a:t>
            </a:r>
            <a:endParaRPr lang="nl-NL" dirty="0" smtClean="0"/>
          </a:p>
          <a:p>
            <a:r>
              <a:rPr lang="nl-NL" dirty="0" smtClean="0"/>
              <a:t>Wat betekent het dat koeien “prooi dieren” zijn</a:t>
            </a:r>
          </a:p>
          <a:p>
            <a:r>
              <a:rPr lang="nl-NL" dirty="0" smtClean="0"/>
              <a:t>Hoe zie je dat terug in haar zintuigen en hoe ze die gebruikt?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6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</a:t>
            </a:r>
            <a:r>
              <a:rPr lang="nl-NL" dirty="0" err="1" smtClean="0"/>
              <a:t>stockmanship</a:t>
            </a:r>
            <a:r>
              <a:rPr lang="nl-NL" dirty="0" smtClean="0"/>
              <a:t> part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</a:t>
            </a:r>
            <a:r>
              <a:rPr lang="nl-NL" dirty="0"/>
              <a:t>het filmpje: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www.youtube.com/watch?v=k_9TvXzP1p0</a:t>
            </a:r>
            <a:endParaRPr lang="nl-NL" dirty="0" smtClean="0"/>
          </a:p>
          <a:p>
            <a:r>
              <a:rPr lang="nl-NL" dirty="0" smtClean="0"/>
              <a:t>Wat wordt bedoeld met “</a:t>
            </a:r>
            <a:r>
              <a:rPr lang="nl-NL" dirty="0" err="1" smtClean="0"/>
              <a:t>pressure</a:t>
            </a:r>
            <a:r>
              <a:rPr lang="nl-NL" dirty="0" smtClean="0"/>
              <a:t> zone”</a:t>
            </a:r>
          </a:p>
          <a:p>
            <a:r>
              <a:rPr lang="nl-NL" dirty="0" smtClean="0"/>
              <a:t>Wanneer en hoe maak je gebruik van de </a:t>
            </a:r>
            <a:r>
              <a:rPr lang="nl-NL" dirty="0" err="1" smtClean="0"/>
              <a:t>pressure</a:t>
            </a:r>
            <a:r>
              <a:rPr lang="nl-NL" dirty="0" smtClean="0"/>
              <a:t> zone</a:t>
            </a:r>
          </a:p>
        </p:txBody>
      </p:sp>
    </p:spTree>
    <p:extLst>
      <p:ext uri="{BB962C8B-B14F-4D97-AF65-F5344CB8AC3E}">
        <p14:creationId xmlns:p14="http://schemas.microsoft.com/office/powerpoint/2010/main" val="355804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</a:t>
            </a:r>
            <a:r>
              <a:rPr lang="nl-NL" dirty="0" err="1" smtClean="0"/>
              <a:t>stockmanship</a:t>
            </a:r>
            <a:r>
              <a:rPr lang="nl-NL" dirty="0" smtClean="0"/>
              <a:t> part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</a:t>
            </a:r>
            <a:r>
              <a:rPr lang="nl-NL" dirty="0"/>
              <a:t>het filmpje</a:t>
            </a:r>
            <a:r>
              <a:rPr lang="nl-NL" dirty="0" smtClean="0"/>
              <a:t>: </a:t>
            </a: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www.youtube.com/watch?v=tguA5EIk9aU</a:t>
            </a:r>
            <a:endParaRPr lang="nl-NL" dirty="0" smtClean="0"/>
          </a:p>
          <a:p>
            <a:r>
              <a:rPr lang="nl-NL" dirty="0" smtClean="0"/>
              <a:t>Hoe krijg je een koe in beweging?</a:t>
            </a:r>
          </a:p>
          <a:p>
            <a:r>
              <a:rPr lang="nl-NL" dirty="0" smtClean="0"/>
              <a:t>Wat wordt bedoeld met </a:t>
            </a:r>
            <a:r>
              <a:rPr lang="nl-NL" dirty="0" err="1" smtClean="0"/>
              <a:t>Zig</a:t>
            </a:r>
            <a:r>
              <a:rPr lang="nl-NL" dirty="0" err="1"/>
              <a:t>-</a:t>
            </a:r>
            <a:r>
              <a:rPr lang="nl-NL" dirty="0" err="1" smtClean="0"/>
              <a:t>Zag</a:t>
            </a:r>
            <a:r>
              <a:rPr lang="nl-NL" dirty="0" smtClean="0"/>
              <a:t> techniek</a:t>
            </a:r>
          </a:p>
          <a:p>
            <a:r>
              <a:rPr lang="nl-NL" dirty="0" smtClean="0"/>
              <a:t>Waar moet je op letten als je de koe in een </a:t>
            </a:r>
            <a:r>
              <a:rPr lang="nl-NL" dirty="0" err="1" smtClean="0"/>
              <a:t>kvz</a:t>
            </a:r>
            <a:r>
              <a:rPr lang="nl-NL" dirty="0" smtClean="0"/>
              <a:t> box drijft?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097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</a:t>
            </a:r>
            <a:r>
              <a:rPr lang="nl-NL" dirty="0" err="1" smtClean="0"/>
              <a:t>Stockmanship</a:t>
            </a:r>
            <a:r>
              <a:rPr lang="nl-NL" dirty="0" smtClean="0"/>
              <a:t> part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het filmpje</a:t>
            </a:r>
            <a:r>
              <a:rPr lang="nl-NL" dirty="0"/>
              <a:t>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www.youtube.com/watch?v=W6BONPedPF0</a:t>
            </a:r>
            <a:endParaRPr lang="nl-NL" dirty="0" smtClean="0"/>
          </a:p>
          <a:p>
            <a:r>
              <a:rPr lang="nl-NL" dirty="0" smtClean="0"/>
              <a:t>Wat is belangrijk bij het opdrijven van de koeien?</a:t>
            </a:r>
          </a:p>
          <a:p>
            <a:r>
              <a:rPr lang="nl-NL" dirty="0" smtClean="0"/>
              <a:t>Waar moet je bij het gebruik van een opdrijfhek aan denken?</a:t>
            </a:r>
          </a:p>
          <a:p>
            <a:r>
              <a:rPr lang="nl-NL" dirty="0" smtClean="0"/>
              <a:t>Welke klauwproblemen kunnen optreden bij onvakkundig opdrijven of onjuist gebruik van het opdrijfhek?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2429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Scherp draaien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Hoe kun je “scherp draaien” voorkomen?  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90" y="2944726"/>
            <a:ext cx="5150364" cy="309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Reikwijdte van een “slaande” koe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159" y="2925873"/>
            <a:ext cx="57054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Belangrijke eigenschappen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dier- /klauwverzorger moet beschikken over de volgende eigenschappen</a:t>
            </a:r>
          </a:p>
          <a:p>
            <a:pPr lvl="1"/>
            <a:r>
              <a:rPr lang="nl-NL" dirty="0" smtClean="0"/>
              <a:t>Koeien gedrag kunnen observeren en interpreteren</a:t>
            </a:r>
          </a:p>
          <a:p>
            <a:pPr lvl="1"/>
            <a:r>
              <a:rPr lang="nl-NL" dirty="0" smtClean="0"/>
              <a:t>Het </a:t>
            </a:r>
            <a:r>
              <a:rPr lang="nl-NL" dirty="0" smtClean="0"/>
              <a:t>leuk vinden om met koeien te werken</a:t>
            </a:r>
          </a:p>
          <a:p>
            <a:pPr lvl="1"/>
            <a:r>
              <a:rPr lang="nl-NL" dirty="0" smtClean="0"/>
              <a:t>Geduldig en </a:t>
            </a:r>
            <a:r>
              <a:rPr lang="nl-NL" dirty="0" smtClean="0"/>
              <a:t>kalm</a:t>
            </a:r>
          </a:p>
          <a:p>
            <a:pPr lvl="1"/>
            <a:r>
              <a:rPr lang="nl-NL" dirty="0" smtClean="0"/>
              <a:t>Vakkundig bekappen</a:t>
            </a:r>
            <a:endParaRPr lang="nl-NL" dirty="0" smtClean="0"/>
          </a:p>
          <a:p>
            <a:pPr lvl="1"/>
            <a:r>
              <a:rPr lang="nl-NL" dirty="0" smtClean="0"/>
              <a:t>Vul </a:t>
            </a:r>
            <a:r>
              <a:rPr lang="nl-NL" dirty="0" smtClean="0"/>
              <a:t>aan ………</a:t>
            </a:r>
          </a:p>
          <a:p>
            <a:pPr lvl="1"/>
            <a:r>
              <a:rPr lang="nl-NL" dirty="0" smtClean="0"/>
              <a:t>…………</a:t>
            </a:r>
          </a:p>
          <a:p>
            <a:r>
              <a:rPr lang="nl-NL" dirty="0" smtClean="0"/>
              <a:t>Over welke beschik jij wel / niet? Wat moet je nog leren?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9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Artikelen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>
                <a:hlinkClick r:id="rId2"/>
              </a:rPr>
              <a:t>The back yard </a:t>
            </a:r>
            <a:r>
              <a:rPr lang="nl-NL" dirty="0" err="1" smtClean="0">
                <a:hlinkClick r:id="rId2"/>
              </a:rPr>
              <a:t>cow</a:t>
            </a:r>
            <a:endParaRPr lang="nl-NL" dirty="0" smtClean="0"/>
          </a:p>
          <a:p>
            <a:r>
              <a:rPr lang="nl-NL" dirty="0" err="1" smtClean="0">
                <a:hlinkClick r:id="rId3"/>
              </a:rPr>
              <a:t>Cattle</a:t>
            </a:r>
            <a:r>
              <a:rPr lang="nl-NL" dirty="0" smtClean="0">
                <a:hlinkClick r:id="rId3"/>
              </a:rPr>
              <a:t> handling </a:t>
            </a:r>
            <a:r>
              <a:rPr lang="nl-NL" dirty="0" err="1" smtClean="0">
                <a:hlinkClick r:id="rId3"/>
              </a:rPr>
              <a:t>and</a:t>
            </a:r>
            <a:r>
              <a:rPr lang="nl-NL" dirty="0" smtClean="0">
                <a:hlinkClick r:id="rId3"/>
              </a:rPr>
              <a:t> </a:t>
            </a:r>
            <a:r>
              <a:rPr lang="nl-NL" dirty="0" err="1" smtClean="0">
                <a:hlinkClick r:id="rId3"/>
              </a:rPr>
              <a:t>working</a:t>
            </a:r>
            <a:r>
              <a:rPr lang="nl-NL" dirty="0" smtClean="0">
                <a:hlinkClick r:id="rId3"/>
              </a:rPr>
              <a:t> </a:t>
            </a:r>
            <a:r>
              <a:rPr lang="nl-NL" dirty="0" err="1" smtClean="0">
                <a:hlinkClick r:id="rId3"/>
              </a:rPr>
              <a:t>facilities</a:t>
            </a:r>
            <a:endParaRPr lang="nl-NL" dirty="0" smtClean="0">
              <a:hlinkClick r:id="rId4"/>
            </a:endParaRPr>
          </a:p>
          <a:p>
            <a:r>
              <a:rPr lang="nl-NL" dirty="0" smtClean="0">
                <a:hlinkClick r:id="rId4"/>
              </a:rPr>
              <a:t>Understanding </a:t>
            </a:r>
            <a:r>
              <a:rPr lang="nl-NL" dirty="0" err="1" smtClean="0">
                <a:hlinkClick r:id="rId4"/>
              </a:rPr>
              <a:t>how</a:t>
            </a:r>
            <a:r>
              <a:rPr lang="nl-NL" dirty="0" smtClean="0">
                <a:hlinkClick r:id="rId4"/>
              </a:rPr>
              <a:t> </a:t>
            </a:r>
            <a:r>
              <a:rPr lang="nl-NL" dirty="0" err="1" smtClean="0">
                <a:hlinkClick r:id="rId4"/>
              </a:rPr>
              <a:t>animals</a:t>
            </a:r>
            <a:r>
              <a:rPr lang="nl-NL" dirty="0" smtClean="0">
                <a:hlinkClick r:id="rId4"/>
              </a:rPr>
              <a:t> </a:t>
            </a:r>
            <a:r>
              <a:rPr lang="nl-NL" dirty="0" err="1" smtClean="0">
                <a:hlinkClick r:id="rId4"/>
              </a:rPr>
              <a:t>perceive</a:t>
            </a:r>
            <a:r>
              <a:rPr lang="nl-NL" dirty="0" smtClean="0">
                <a:hlinkClick r:id="rId4"/>
              </a:rPr>
              <a:t> the </a:t>
            </a:r>
            <a:r>
              <a:rPr lang="nl-NL" dirty="0" err="1" smtClean="0">
                <a:hlinkClick r:id="rId4"/>
              </a:rPr>
              <a:t>world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Anatomie</a:t>
            </a:r>
            <a:endParaRPr lang="nl-NL" dirty="0" smtClean="0"/>
          </a:p>
          <a:p>
            <a:r>
              <a:rPr lang="nl-NL" dirty="0" smtClean="0">
                <a:hlinkClick r:id="rId6"/>
              </a:rPr>
              <a:t>Natuurlijk gedrag en instincten</a:t>
            </a:r>
            <a:endParaRPr lang="nl-NL" dirty="0" smtClean="0"/>
          </a:p>
          <a:p>
            <a:r>
              <a:rPr lang="nl-NL" dirty="0" smtClean="0">
                <a:hlinkClick r:id="rId7"/>
              </a:rPr>
              <a:t>Hoe gedraagt een normaal rund zich?</a:t>
            </a:r>
            <a:endParaRPr lang="nl-NL" dirty="0" smtClean="0"/>
          </a:p>
          <a:p>
            <a:r>
              <a:rPr lang="nl-NL" dirty="0" smtClean="0">
                <a:hlinkClick r:id="rId8"/>
              </a:rPr>
              <a:t>12 </a:t>
            </a:r>
            <a:r>
              <a:rPr lang="nl-NL" dirty="0" err="1" smtClean="0">
                <a:hlinkClick r:id="rId8"/>
              </a:rPr>
              <a:t>cattle</a:t>
            </a:r>
            <a:r>
              <a:rPr lang="nl-NL" dirty="0" smtClean="0">
                <a:hlinkClick r:id="rId8"/>
              </a:rPr>
              <a:t> </a:t>
            </a:r>
            <a:r>
              <a:rPr lang="nl-NL" dirty="0" err="1" smtClean="0">
                <a:hlinkClick r:id="rId8"/>
              </a:rPr>
              <a:t>behaviours</a:t>
            </a:r>
            <a:endParaRPr lang="nl-NL" dirty="0" smtClean="0"/>
          </a:p>
          <a:p>
            <a:r>
              <a:rPr lang="nl-NL" dirty="0" smtClean="0">
                <a:hlinkClick r:id="rId9"/>
              </a:rPr>
              <a:t>Aandachtpunten stress en angst</a:t>
            </a:r>
            <a:endParaRPr lang="nl-NL" dirty="0" smtClean="0"/>
          </a:p>
          <a:p>
            <a:r>
              <a:rPr lang="nl-NL" dirty="0" smtClean="0">
                <a:hlinkClick r:id="rId10"/>
              </a:rPr>
              <a:t>Omgang met dier beïnvloedt gezondheid</a:t>
            </a:r>
            <a:endParaRPr lang="nl-NL" dirty="0" smtClean="0"/>
          </a:p>
          <a:p>
            <a:r>
              <a:rPr lang="nl-NL" dirty="0" smtClean="0">
                <a:hlinkClick r:id="rId11"/>
              </a:rPr>
              <a:t>Huisvesting cruciaal voor klauwgezondheid</a:t>
            </a:r>
            <a:endParaRPr lang="nl-NL" dirty="0" smtClean="0"/>
          </a:p>
          <a:p>
            <a:r>
              <a:rPr lang="nl-NL" dirty="0" smtClean="0">
                <a:hlinkClick r:id="rId12"/>
              </a:rPr>
              <a:t>Aandachtpunten faciliteiten en omgeving</a:t>
            </a:r>
            <a:endParaRPr lang="nl-NL" dirty="0" smtClean="0"/>
          </a:p>
          <a:p>
            <a:r>
              <a:rPr lang="nl-NL" dirty="0" smtClean="0">
                <a:hlinkClick r:id="rId13"/>
              </a:rPr>
              <a:t>Ervaring</a:t>
            </a:r>
            <a:endParaRPr lang="nl-NL" dirty="0" smtClean="0"/>
          </a:p>
          <a:p>
            <a:r>
              <a:rPr lang="nl-NL" dirty="0" smtClean="0">
                <a:hlinkClick r:id="rId14"/>
              </a:rPr>
              <a:t>Stressvrij omgaan met de koe; een serie artikelen</a:t>
            </a:r>
            <a:endParaRPr lang="nl-NL" dirty="0" smtClean="0"/>
          </a:p>
          <a:p>
            <a:r>
              <a:rPr lang="nl-NL" dirty="0" smtClean="0">
                <a:hlinkClick r:id="rId15"/>
              </a:rPr>
              <a:t>Website gedrag van runderen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6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Oors</a:t>
            </a:r>
            <a:r>
              <a:rPr lang="nl-NL" dirty="0"/>
              <a:t>p</a:t>
            </a:r>
            <a:r>
              <a:rPr lang="nl-NL" dirty="0" smtClean="0"/>
              <a:t>rong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Koe is een prooi dier</a:t>
            </a:r>
          </a:p>
          <a:p>
            <a:r>
              <a:rPr lang="nl-NL" dirty="0" smtClean="0"/>
              <a:t>Wat betekent dat voor het gedrag?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661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</a:t>
            </a:r>
            <a:r>
              <a:rPr lang="nl-NL" dirty="0" err="1" smtClean="0"/>
              <a:t>Videos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0491"/>
            <a:ext cx="8596668" cy="4830871"/>
          </a:xfrm>
        </p:spPr>
        <p:txBody>
          <a:bodyPr>
            <a:normAutofit fontScale="92500" lnSpcReduction="20000"/>
          </a:bodyPr>
          <a:lstStyle/>
          <a:p>
            <a:r>
              <a:rPr lang="nl-NL" dirty="0" err="1" smtClean="0">
                <a:hlinkClick r:id="rId2"/>
              </a:rPr>
              <a:t>Dairy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catlle</a:t>
            </a:r>
            <a:r>
              <a:rPr lang="nl-NL" dirty="0" smtClean="0">
                <a:hlinkClick r:id="rId2"/>
              </a:rPr>
              <a:t> handling skills part 1 (9:56)</a:t>
            </a:r>
            <a:endParaRPr lang="nl-NL" dirty="0" smtClean="0"/>
          </a:p>
          <a:p>
            <a:r>
              <a:rPr lang="nl-NL" dirty="0" err="1" smtClean="0">
                <a:hlinkClick r:id="rId3"/>
              </a:rPr>
              <a:t>Dairy</a:t>
            </a:r>
            <a:r>
              <a:rPr lang="nl-NL" dirty="0" smtClean="0">
                <a:hlinkClick r:id="rId3"/>
              </a:rPr>
              <a:t> </a:t>
            </a:r>
            <a:r>
              <a:rPr lang="nl-NL" dirty="0" err="1" smtClean="0">
                <a:hlinkClick r:id="rId3"/>
              </a:rPr>
              <a:t>catlle</a:t>
            </a:r>
            <a:r>
              <a:rPr lang="nl-NL" dirty="0" smtClean="0">
                <a:hlinkClick r:id="rId3"/>
              </a:rPr>
              <a:t> handling skills part 2 ( 9:37)</a:t>
            </a:r>
            <a:endParaRPr lang="nl-NL" dirty="0" smtClean="0"/>
          </a:p>
          <a:p>
            <a:r>
              <a:rPr lang="en-US" dirty="0" smtClean="0">
                <a:hlinkClick r:id="rId4"/>
              </a:rPr>
              <a:t>How do cows perceive their world NDFP ( 5.13)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Take the </a:t>
            </a:r>
            <a:r>
              <a:rPr lang="nl-NL" dirty="0" err="1" smtClean="0">
                <a:hlinkClick r:id="rId5"/>
              </a:rPr>
              <a:t>senses</a:t>
            </a:r>
            <a:r>
              <a:rPr lang="nl-NL" dirty="0" smtClean="0">
                <a:hlinkClick r:id="rId5"/>
              </a:rPr>
              <a:t> in Handling </a:t>
            </a:r>
            <a:r>
              <a:rPr lang="nl-NL" dirty="0" err="1" smtClean="0">
                <a:hlinkClick r:id="rId5"/>
              </a:rPr>
              <a:t>Cattle</a:t>
            </a:r>
            <a:r>
              <a:rPr lang="nl-NL" dirty="0" smtClean="0">
                <a:hlinkClick r:id="rId5"/>
              </a:rPr>
              <a:t> NDFP ( 3:52)</a:t>
            </a:r>
            <a:endParaRPr lang="nl-NL" dirty="0" smtClean="0"/>
          </a:p>
          <a:p>
            <a:r>
              <a:rPr lang="nl-NL" dirty="0" err="1" smtClean="0">
                <a:hlinkClick r:id="rId6"/>
              </a:rPr>
              <a:t>Dairy</a:t>
            </a:r>
            <a:r>
              <a:rPr lang="nl-NL" dirty="0" smtClean="0">
                <a:hlinkClick r:id="rId6"/>
              </a:rPr>
              <a:t> </a:t>
            </a:r>
            <a:r>
              <a:rPr lang="nl-NL" dirty="0" err="1" smtClean="0">
                <a:hlinkClick r:id="rId6"/>
              </a:rPr>
              <a:t>stockmanship</a:t>
            </a:r>
            <a:r>
              <a:rPr lang="nl-NL" dirty="0" smtClean="0">
                <a:hlinkClick r:id="rId6"/>
              </a:rPr>
              <a:t> NDFP ( 27:06)</a:t>
            </a:r>
            <a:endParaRPr lang="nl-NL" dirty="0" smtClean="0"/>
          </a:p>
          <a:p>
            <a:r>
              <a:rPr lang="nl-NL" dirty="0" smtClean="0">
                <a:hlinkClick r:id="rId7"/>
              </a:rPr>
              <a:t>Low stress </a:t>
            </a:r>
            <a:r>
              <a:rPr lang="nl-NL" dirty="0" err="1" smtClean="0">
                <a:hlinkClick r:id="rId7"/>
              </a:rPr>
              <a:t>cattle</a:t>
            </a:r>
            <a:r>
              <a:rPr lang="nl-NL" dirty="0" smtClean="0">
                <a:hlinkClick r:id="rId7"/>
              </a:rPr>
              <a:t> handling (8:43) </a:t>
            </a:r>
            <a:endParaRPr lang="nl-NL" dirty="0" smtClean="0"/>
          </a:p>
          <a:p>
            <a:r>
              <a:rPr lang="nl-NL" dirty="0" smtClean="0">
                <a:hlinkClick r:id="rId8"/>
              </a:rPr>
              <a:t>Low stress </a:t>
            </a:r>
            <a:r>
              <a:rPr lang="nl-NL" dirty="0" err="1" smtClean="0">
                <a:hlinkClick r:id="rId8"/>
              </a:rPr>
              <a:t>cattle</a:t>
            </a:r>
            <a:r>
              <a:rPr lang="nl-NL" dirty="0" smtClean="0">
                <a:hlinkClick r:id="rId8"/>
              </a:rPr>
              <a:t> handling Texas NCBA ( 6:07)</a:t>
            </a:r>
            <a:endParaRPr lang="nl-NL" dirty="0" smtClean="0"/>
          </a:p>
          <a:p>
            <a:r>
              <a:rPr lang="nl-NL" dirty="0" smtClean="0">
                <a:hlinkClick r:id="rId9"/>
              </a:rPr>
              <a:t>Low stress </a:t>
            </a:r>
            <a:r>
              <a:rPr lang="nl-NL" dirty="0" err="1" smtClean="0">
                <a:hlinkClick r:id="rId9"/>
              </a:rPr>
              <a:t>cattle</a:t>
            </a:r>
            <a:r>
              <a:rPr lang="nl-NL" dirty="0" smtClean="0">
                <a:hlinkClick r:id="rId9"/>
              </a:rPr>
              <a:t> handling lakeland Group ( 3:41)</a:t>
            </a:r>
            <a:endParaRPr lang="nl-NL" dirty="0" smtClean="0"/>
          </a:p>
          <a:p>
            <a:r>
              <a:rPr lang="nl-NL" dirty="0" smtClean="0">
                <a:hlinkClick r:id="rId10"/>
              </a:rPr>
              <a:t>An </a:t>
            </a:r>
            <a:r>
              <a:rPr lang="nl-NL" dirty="0" err="1" smtClean="0">
                <a:hlinkClick r:id="rId10"/>
              </a:rPr>
              <a:t>introduction</a:t>
            </a:r>
            <a:r>
              <a:rPr lang="nl-NL" dirty="0" smtClean="0">
                <a:hlinkClick r:id="rId10"/>
              </a:rPr>
              <a:t> </a:t>
            </a:r>
            <a:r>
              <a:rPr lang="nl-NL" dirty="0" err="1" smtClean="0">
                <a:hlinkClick r:id="rId10"/>
              </a:rPr>
              <a:t>to</a:t>
            </a:r>
            <a:r>
              <a:rPr lang="nl-NL" dirty="0" smtClean="0">
                <a:hlinkClick r:id="rId10"/>
              </a:rPr>
              <a:t> </a:t>
            </a:r>
            <a:r>
              <a:rPr lang="nl-NL" dirty="0" err="1" smtClean="0">
                <a:hlinkClick r:id="rId10"/>
              </a:rPr>
              <a:t>cattle</a:t>
            </a:r>
            <a:r>
              <a:rPr lang="nl-NL" dirty="0" smtClean="0">
                <a:hlinkClick r:id="rId10"/>
              </a:rPr>
              <a:t> handling systems AHDB ( 4:30)</a:t>
            </a:r>
            <a:endParaRPr lang="nl-NL" dirty="0" smtClean="0"/>
          </a:p>
          <a:p>
            <a:r>
              <a:rPr lang="nl-NL" dirty="0" err="1" smtClean="0">
                <a:hlinkClick r:id="rId11"/>
              </a:rPr>
              <a:t>Cattle</a:t>
            </a:r>
            <a:r>
              <a:rPr lang="nl-NL" dirty="0" smtClean="0">
                <a:hlinkClick r:id="rId11"/>
              </a:rPr>
              <a:t> </a:t>
            </a:r>
            <a:r>
              <a:rPr lang="nl-NL" dirty="0" err="1" smtClean="0">
                <a:hlinkClick r:id="rId11"/>
              </a:rPr>
              <a:t>behaviour</a:t>
            </a:r>
            <a:r>
              <a:rPr lang="nl-NL" dirty="0" smtClean="0">
                <a:hlinkClick r:id="rId11"/>
              </a:rPr>
              <a:t> </a:t>
            </a:r>
            <a:r>
              <a:rPr lang="nl-NL" dirty="0" err="1" smtClean="0">
                <a:hlinkClick r:id="rId11"/>
              </a:rPr>
              <a:t>and</a:t>
            </a:r>
            <a:r>
              <a:rPr lang="nl-NL" dirty="0" smtClean="0">
                <a:hlinkClick r:id="rId11"/>
              </a:rPr>
              <a:t> handling </a:t>
            </a:r>
            <a:r>
              <a:rPr lang="nl-NL" dirty="0" err="1" smtClean="0">
                <a:hlinkClick r:id="rId11"/>
              </a:rPr>
              <a:t>Temple</a:t>
            </a:r>
            <a:r>
              <a:rPr lang="nl-NL" dirty="0" smtClean="0">
                <a:hlinkClick r:id="rId11"/>
              </a:rPr>
              <a:t> </a:t>
            </a:r>
            <a:r>
              <a:rPr lang="nl-NL" dirty="0" err="1" smtClean="0">
                <a:hlinkClick r:id="rId11"/>
              </a:rPr>
              <a:t>Grandin</a:t>
            </a:r>
            <a:r>
              <a:rPr lang="nl-NL" dirty="0" smtClean="0">
                <a:hlinkClick r:id="rId11"/>
              </a:rPr>
              <a:t> ( 7:25)</a:t>
            </a:r>
            <a:endParaRPr lang="nl-NL" dirty="0" smtClean="0"/>
          </a:p>
          <a:p>
            <a:r>
              <a:rPr lang="nl-NL" u="sng" dirty="0" err="1" smtClean="0">
                <a:hlinkClick r:id="rId12"/>
              </a:rPr>
              <a:t>Weaner</a:t>
            </a:r>
            <a:r>
              <a:rPr lang="nl-NL" u="sng" dirty="0" smtClean="0">
                <a:hlinkClick r:id="rId12"/>
              </a:rPr>
              <a:t> </a:t>
            </a:r>
            <a:r>
              <a:rPr lang="nl-NL" u="sng" dirty="0" err="1" smtClean="0">
                <a:hlinkClick r:id="rId12"/>
              </a:rPr>
              <a:t>education</a:t>
            </a:r>
            <a:r>
              <a:rPr lang="nl-NL" u="sng" dirty="0" smtClean="0">
                <a:hlinkClick r:id="rId12"/>
              </a:rPr>
              <a:t> part 1 (10:53)</a:t>
            </a:r>
          </a:p>
          <a:p>
            <a:r>
              <a:rPr lang="nl-NL" u="sng" dirty="0" err="1" smtClean="0">
                <a:hlinkClick r:id="rId13"/>
              </a:rPr>
              <a:t>Weaner</a:t>
            </a:r>
            <a:r>
              <a:rPr lang="nl-NL" u="sng" dirty="0" smtClean="0">
                <a:hlinkClick r:id="rId13"/>
              </a:rPr>
              <a:t> </a:t>
            </a:r>
            <a:r>
              <a:rPr lang="nl-NL" u="sng" dirty="0" err="1" smtClean="0">
                <a:hlinkClick r:id="rId13"/>
              </a:rPr>
              <a:t>education</a:t>
            </a:r>
            <a:r>
              <a:rPr lang="nl-NL" u="sng" dirty="0" smtClean="0">
                <a:hlinkClick r:id="rId13"/>
              </a:rPr>
              <a:t> part 2 (14:12)</a:t>
            </a:r>
            <a:r>
              <a:rPr lang="nl-NL" u="sng" dirty="0" smtClean="0">
                <a:hlinkClick r:id="rId12"/>
              </a:rPr>
              <a:t> </a:t>
            </a:r>
            <a:endParaRPr lang="nl-NL" u="sng" dirty="0" smtClean="0"/>
          </a:p>
          <a:p>
            <a:r>
              <a:rPr lang="nl-NL" u="sng" dirty="0" err="1" smtClean="0">
                <a:solidFill>
                  <a:srgbClr val="92D050"/>
                </a:solidFill>
                <a:hlinkClick r:id="rId14"/>
              </a:rPr>
              <a:t>Weaner</a:t>
            </a:r>
            <a:r>
              <a:rPr lang="nl-NL" u="sng" dirty="0" smtClean="0">
                <a:solidFill>
                  <a:srgbClr val="92D050"/>
                </a:solidFill>
                <a:hlinkClick r:id="rId14"/>
              </a:rPr>
              <a:t> </a:t>
            </a:r>
            <a:r>
              <a:rPr lang="nl-NL" u="sng" dirty="0" err="1" smtClean="0">
                <a:solidFill>
                  <a:srgbClr val="92D050"/>
                </a:solidFill>
                <a:hlinkClick r:id="rId14"/>
              </a:rPr>
              <a:t>education</a:t>
            </a:r>
            <a:r>
              <a:rPr lang="nl-NL" u="sng" dirty="0" smtClean="0">
                <a:solidFill>
                  <a:srgbClr val="92D050"/>
                </a:solidFill>
                <a:hlinkClick r:id="rId14"/>
              </a:rPr>
              <a:t> part 3 (25:19)</a:t>
            </a:r>
            <a:endParaRPr lang="nl-NL" u="sng" dirty="0" smtClean="0">
              <a:solidFill>
                <a:srgbClr val="92D050"/>
              </a:solidFill>
            </a:endParaRPr>
          </a:p>
          <a:p>
            <a:r>
              <a:rPr lang="nl-NL" u="sng" dirty="0" smtClean="0">
                <a:solidFill>
                  <a:srgbClr val="92D050"/>
                </a:solidFill>
                <a:hlinkClick r:id="rId15"/>
              </a:rPr>
              <a:t>Stress </a:t>
            </a:r>
            <a:r>
              <a:rPr lang="nl-NL" u="sng" dirty="0" err="1" smtClean="0">
                <a:solidFill>
                  <a:srgbClr val="92D050"/>
                </a:solidFill>
                <a:hlinkClick r:id="rId15"/>
              </a:rPr>
              <a:t>reduzierter</a:t>
            </a:r>
            <a:r>
              <a:rPr lang="nl-NL" u="sng" dirty="0" smtClean="0">
                <a:solidFill>
                  <a:srgbClr val="92D050"/>
                </a:solidFill>
                <a:hlinkClick r:id="rId15"/>
              </a:rPr>
              <a:t> </a:t>
            </a:r>
            <a:r>
              <a:rPr lang="nl-NL" u="sng" dirty="0" err="1" smtClean="0">
                <a:solidFill>
                  <a:srgbClr val="92D050"/>
                </a:solidFill>
                <a:hlinkClick r:id="rId15"/>
              </a:rPr>
              <a:t>Umgang</a:t>
            </a:r>
            <a:r>
              <a:rPr lang="nl-NL" u="sng" dirty="0" smtClean="0">
                <a:solidFill>
                  <a:srgbClr val="92D050"/>
                </a:solidFill>
                <a:hlinkClick r:id="rId15"/>
              </a:rPr>
              <a:t> </a:t>
            </a:r>
            <a:r>
              <a:rPr lang="nl-NL" u="sng" dirty="0" err="1" smtClean="0">
                <a:solidFill>
                  <a:srgbClr val="92D050"/>
                </a:solidFill>
                <a:hlinkClick r:id="rId15"/>
              </a:rPr>
              <a:t>mit</a:t>
            </a:r>
            <a:r>
              <a:rPr lang="nl-NL" u="sng" dirty="0" smtClean="0">
                <a:solidFill>
                  <a:srgbClr val="92D050"/>
                </a:solidFill>
                <a:hlinkClick r:id="rId15"/>
              </a:rPr>
              <a:t> </a:t>
            </a:r>
            <a:r>
              <a:rPr lang="nl-NL" u="sng" dirty="0" err="1" smtClean="0">
                <a:solidFill>
                  <a:srgbClr val="92D050"/>
                </a:solidFill>
                <a:hlinkClick r:id="rId15"/>
              </a:rPr>
              <a:t>rinder</a:t>
            </a:r>
            <a:r>
              <a:rPr lang="nl-NL" u="sng" dirty="0" smtClean="0">
                <a:solidFill>
                  <a:srgbClr val="92D050"/>
                </a:solidFill>
                <a:hlinkClick r:id="rId15"/>
              </a:rPr>
              <a:t> (4:37)</a:t>
            </a:r>
            <a:endParaRPr lang="nl-NL" dirty="0" smtClean="0">
              <a:solidFill>
                <a:srgbClr val="92D050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14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Koeien die worden geborsteld geven meer melk !!</a:t>
            </a:r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www.youtube.com/watch?v=znF8cyjSpTw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196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</a:t>
            </a:r>
            <a:r>
              <a:rPr lang="nl-NL" sz="3200" dirty="0" smtClean="0"/>
              <a:t>Begrip voor gedrag van koeien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Koeien nemen hun omgeving waar zoals wij:</a:t>
            </a:r>
          </a:p>
          <a:p>
            <a:endParaRPr lang="nl-NL" dirty="0"/>
          </a:p>
          <a:p>
            <a:r>
              <a:rPr lang="nl-NL" dirty="0" smtClean="0"/>
              <a:t>Zintuigen: </a:t>
            </a:r>
          </a:p>
          <a:p>
            <a:pPr lvl="1"/>
            <a:r>
              <a:rPr lang="nl-NL" dirty="0" smtClean="0"/>
              <a:t>Zicht</a:t>
            </a:r>
          </a:p>
          <a:p>
            <a:pPr lvl="1"/>
            <a:r>
              <a:rPr lang="nl-NL" dirty="0" smtClean="0"/>
              <a:t>Gehoor</a:t>
            </a:r>
          </a:p>
          <a:p>
            <a:pPr lvl="1"/>
            <a:r>
              <a:rPr lang="nl-NL" dirty="0" smtClean="0"/>
              <a:t>Geur  </a:t>
            </a:r>
          </a:p>
          <a:p>
            <a:pPr lvl="1"/>
            <a:r>
              <a:rPr lang="nl-NL" dirty="0" smtClean="0"/>
              <a:t>Smaak</a:t>
            </a:r>
          </a:p>
          <a:p>
            <a:pPr lvl="1"/>
            <a:r>
              <a:rPr lang="nl-NL" dirty="0" smtClean="0"/>
              <a:t>Tastzin / Voelen / Aanraking</a:t>
            </a:r>
          </a:p>
          <a:p>
            <a:pPr lvl="1"/>
            <a:r>
              <a:rPr lang="nl-NL" dirty="0" smtClean="0"/>
              <a:t>(Geheugen)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952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081"/>
            <a:ext cx="8596668" cy="4639282"/>
          </a:xfrm>
        </p:spPr>
        <p:txBody>
          <a:bodyPr/>
          <a:lstStyle/>
          <a:p>
            <a:r>
              <a:rPr lang="nl-NL" dirty="0" smtClean="0"/>
              <a:t>Koeien zien ongeveer 300 graden maar niet scherp</a:t>
            </a:r>
          </a:p>
          <a:p>
            <a:r>
              <a:rPr lang="nl-NL" dirty="0" smtClean="0"/>
              <a:t>Blinde vlek recht achter, boven de kop en onder de neus</a:t>
            </a:r>
          </a:p>
          <a:p>
            <a:r>
              <a:rPr lang="nl-NL" dirty="0" smtClean="0"/>
              <a:t>Het kost meer tijd om te verwerken wat ze ziet </a:t>
            </a:r>
          </a:p>
          <a:p>
            <a:r>
              <a:rPr lang="nl-NL" dirty="0" smtClean="0"/>
              <a:t>Diepte zien en dus afstand schatten is lastig</a:t>
            </a:r>
          </a:p>
          <a:p>
            <a:r>
              <a:rPr lang="nl-NL" dirty="0" smtClean="0"/>
              <a:t>Kleur zien is beperkt. Vaak grijstinten. Rood en geel beter dan blauw en groen</a:t>
            </a:r>
          </a:p>
          <a:p>
            <a:r>
              <a:rPr lang="nl-NL" dirty="0" smtClean="0"/>
              <a:t>Scherp stellen </a:t>
            </a:r>
            <a:r>
              <a:rPr lang="nl-NL" dirty="0" smtClean="0"/>
              <a:t>(“</a:t>
            </a:r>
            <a:r>
              <a:rPr lang="nl-NL" dirty="0" smtClean="0"/>
              <a:t>focus</a:t>
            </a:r>
            <a:r>
              <a:rPr lang="nl-NL" dirty="0" smtClean="0"/>
              <a:t>”)is lastig </a:t>
            </a:r>
            <a:endParaRPr lang="nl-NL" dirty="0" smtClean="0"/>
          </a:p>
          <a:p>
            <a:r>
              <a:rPr lang="nl-NL" dirty="0" smtClean="0"/>
              <a:t>Koe ziet niet wat voor haar op de grond is; </a:t>
            </a:r>
            <a:r>
              <a:rPr lang="nl-NL" sz="1100" dirty="0" smtClean="0"/>
              <a:t>(eerst kop omlaag)</a:t>
            </a:r>
          </a:p>
          <a:p>
            <a:pPr lvl="1"/>
            <a:r>
              <a:rPr lang="nl-NL" dirty="0" smtClean="0"/>
              <a:t>Schaduw op de grond</a:t>
            </a:r>
          </a:p>
          <a:p>
            <a:pPr lvl="1"/>
            <a:r>
              <a:rPr lang="nl-NL" dirty="0" smtClean="0"/>
              <a:t>Obstakels</a:t>
            </a:r>
          </a:p>
          <a:p>
            <a:pPr lvl="1"/>
            <a:r>
              <a:rPr lang="nl-NL" dirty="0" smtClean="0"/>
              <a:t>Wat te denken van </a:t>
            </a:r>
            <a:r>
              <a:rPr lang="nl-NL" dirty="0" err="1"/>
              <a:t>v</a:t>
            </a:r>
            <a:r>
              <a:rPr lang="nl-NL" dirty="0" err="1" smtClean="0"/>
              <a:t>oetenbad</a:t>
            </a:r>
            <a:r>
              <a:rPr lang="nl-NL" dirty="0" smtClean="0"/>
              <a:t>?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14" y="1402081"/>
            <a:ext cx="22764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zicht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Monoculair</a:t>
            </a:r>
            <a:r>
              <a:rPr lang="nl-NL" dirty="0" smtClean="0">
                <a:hlinkClick r:id="rId2"/>
              </a:rPr>
              <a:t> of binoculair?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76" y="4363606"/>
            <a:ext cx="1608183" cy="15139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95" y="1628503"/>
            <a:ext cx="1080559" cy="143691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05" y="2846887"/>
            <a:ext cx="1800450" cy="159825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94" y="2160589"/>
            <a:ext cx="1699986" cy="162825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724" y="3861348"/>
            <a:ext cx="2275204" cy="138408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07" y="4659086"/>
            <a:ext cx="1948848" cy="175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1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G</a:t>
            </a:r>
            <a:r>
              <a:rPr lang="nl-NL" sz="3200" dirty="0" smtClean="0"/>
              <a:t>aan koeien hier makkelijk in?</a:t>
            </a:r>
            <a:br>
              <a:rPr lang="nl-NL" sz="3200" dirty="0" smtClean="0"/>
            </a:br>
            <a:r>
              <a:rPr lang="nl-NL" sz="3200" dirty="0" smtClean="0"/>
              <a:t>					Wat zie jij? Wat ziet de koe?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41" y="1837508"/>
            <a:ext cx="6156012" cy="420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Horen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Zeer goed gehoor (oren spel) en gevoelig voor geluid</a:t>
            </a:r>
          </a:p>
          <a:p>
            <a:r>
              <a:rPr lang="nl-NL" dirty="0" smtClean="0"/>
              <a:t>Kan zowel hoge als lage tonen horen</a:t>
            </a:r>
          </a:p>
          <a:p>
            <a:r>
              <a:rPr lang="nl-NL" dirty="0" smtClean="0"/>
              <a:t>Een simpel geluid van ons is genoeg</a:t>
            </a:r>
          </a:p>
          <a:p>
            <a:r>
              <a:rPr lang="nl-NL" dirty="0" smtClean="0"/>
              <a:t>Angst en nervositeit voor onverwachte en luide geluiden</a:t>
            </a:r>
          </a:p>
          <a:p>
            <a:r>
              <a:rPr lang="nl-NL" dirty="0" smtClean="0"/>
              <a:t>Schreeuwen veroorzaakt stress en werkt tegengesteld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77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Reuk en Smaak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Zeer sterk ontwikkeld en middel om te communiceren!!</a:t>
            </a:r>
          </a:p>
          <a:p>
            <a:pPr lvl="1"/>
            <a:r>
              <a:rPr lang="nl-NL" dirty="0" smtClean="0"/>
              <a:t>Denk aan:</a:t>
            </a:r>
          </a:p>
          <a:p>
            <a:pPr lvl="1"/>
            <a:r>
              <a:rPr lang="nl-NL" dirty="0" smtClean="0"/>
              <a:t>Ruiken van andere </a:t>
            </a:r>
            <a:r>
              <a:rPr lang="nl-NL" dirty="0" smtClean="0"/>
              <a:t>tochtige </a:t>
            </a:r>
            <a:r>
              <a:rPr lang="nl-NL" dirty="0" smtClean="0"/>
              <a:t>koe</a:t>
            </a:r>
          </a:p>
          <a:p>
            <a:pPr lvl="1"/>
            <a:r>
              <a:rPr lang="nl-NL" dirty="0" smtClean="0"/>
              <a:t>Lekker en goed voer, fris drinkwater</a:t>
            </a:r>
          </a:p>
          <a:p>
            <a:pPr lvl="1"/>
            <a:r>
              <a:rPr lang="nl-NL" dirty="0" smtClean="0"/>
              <a:t>Gevaar ( angst feromonen in urine)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98" y="3777071"/>
            <a:ext cx="27717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Aanraken / Tastzin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Aanraken werkt rustgevend, Slaan zorgt voor stress</a:t>
            </a:r>
          </a:p>
          <a:p>
            <a:pPr lvl="1"/>
            <a:r>
              <a:rPr lang="nl-NL" dirty="0" smtClean="0"/>
              <a:t>Wat is het verschil?</a:t>
            </a:r>
          </a:p>
          <a:p>
            <a:pPr lvl="1"/>
            <a:r>
              <a:rPr lang="nl-NL" dirty="0"/>
              <a:t>Discussie: (Wanneer) Mag je een koe slaan?  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Op jonge leeftijd socialiseren werkt !!</a:t>
            </a:r>
          </a:p>
        </p:txBody>
      </p:sp>
    </p:spTree>
    <p:extLst>
      <p:ext uri="{BB962C8B-B14F-4D97-AF65-F5344CB8AC3E}">
        <p14:creationId xmlns:p14="http://schemas.microsoft.com/office/powerpoint/2010/main" val="41981676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1285</TotalTime>
  <Words>842</Words>
  <Application>Microsoft Office PowerPoint</Application>
  <PresentationFormat>Breedbeeld</PresentationFormat>
  <Paragraphs>144</Paragraphs>
  <Slides>21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Gedrag van koeien</vt:lpstr>
      <vt:lpstr>      Oorsprong</vt:lpstr>
      <vt:lpstr>     Begrip voor gedrag van koeien</vt:lpstr>
      <vt:lpstr>      Zicht</vt:lpstr>
      <vt:lpstr>      zicht</vt:lpstr>
      <vt:lpstr>     Gaan koeien hier makkelijk in?      Wat zie jij? Wat ziet de koe?</vt:lpstr>
      <vt:lpstr>      Horen</vt:lpstr>
      <vt:lpstr>      Reuk en Smaak</vt:lpstr>
      <vt:lpstr>      Aanraken / Tastzin</vt:lpstr>
      <vt:lpstr>      ( Geheugen )</vt:lpstr>
      <vt:lpstr>      Stockmanship part 1</vt:lpstr>
      <vt:lpstr>     stockmanship part 2</vt:lpstr>
      <vt:lpstr>     stockmanship part 3</vt:lpstr>
      <vt:lpstr>     stockmanship part 4</vt:lpstr>
      <vt:lpstr>      Stockmanship part 5</vt:lpstr>
      <vt:lpstr>      Scherp draaien</vt:lpstr>
      <vt:lpstr>      Veiligheid</vt:lpstr>
      <vt:lpstr>      Belangrijke eigenschappen</vt:lpstr>
      <vt:lpstr>      Artikelen</vt:lpstr>
      <vt:lpstr>      Videos</vt:lpstr>
      <vt:lpstr>     </vt:lpstr>
    </vt:vector>
  </TitlesOfParts>
  <Company>Digicampuz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 Melkveehouderij</dc:title>
  <dc:creator>Fokkema, Rinze</dc:creator>
  <cp:lastModifiedBy>Fokkema, Rinze</cp:lastModifiedBy>
  <cp:revision>65</cp:revision>
  <dcterms:created xsi:type="dcterms:W3CDTF">2015-01-31T07:28:37Z</dcterms:created>
  <dcterms:modified xsi:type="dcterms:W3CDTF">2017-08-24T10:17:06Z</dcterms:modified>
</cp:coreProperties>
</file>