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0"/>
  </p:notesMasterIdLst>
  <p:sldIdLst>
    <p:sldId id="256" r:id="rId2"/>
    <p:sldId id="292" r:id="rId3"/>
    <p:sldId id="270" r:id="rId4"/>
    <p:sldId id="271" r:id="rId5"/>
    <p:sldId id="277" r:id="rId6"/>
    <p:sldId id="278" r:id="rId7"/>
    <p:sldId id="279" r:id="rId8"/>
    <p:sldId id="280" r:id="rId9"/>
    <p:sldId id="273" r:id="rId10"/>
    <p:sldId id="274" r:id="rId11"/>
    <p:sldId id="275" r:id="rId12"/>
    <p:sldId id="276" r:id="rId13"/>
    <p:sldId id="281" r:id="rId14"/>
    <p:sldId id="282" r:id="rId15"/>
    <p:sldId id="283" r:id="rId16"/>
    <p:sldId id="284" r:id="rId17"/>
    <p:sldId id="285" r:id="rId18"/>
    <p:sldId id="337" r:id="rId19"/>
    <p:sldId id="286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8" r:id="rId49"/>
    <p:sldId id="327" r:id="rId50"/>
    <p:sldId id="329" r:id="rId51"/>
    <p:sldId id="330" r:id="rId52"/>
    <p:sldId id="331" r:id="rId53"/>
    <p:sldId id="332" r:id="rId54"/>
    <p:sldId id="339" r:id="rId55"/>
    <p:sldId id="338" r:id="rId56"/>
    <p:sldId id="333" r:id="rId57"/>
    <p:sldId id="335" r:id="rId58"/>
    <p:sldId id="336" r:id="rId5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85577-2373-488C-A9DA-B82F9B6FAEA4}" type="datetimeFigureOut">
              <a:rPr lang="nl-NL" smtClean="0"/>
              <a:t>24-8-2017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AC6D-6243-46BA-B8E8-647BF7520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2AC6D-6243-46BA-B8E8-647BF7520E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3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05F3D-80FA-4DBA-8314-3BFA215C94C3}" type="slidenum">
              <a:rPr lang="nl-NL" altLang="nl-NL" smtClean="0"/>
              <a:pPr/>
              <a:t>57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38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05D2-A83E-4FD8-A02F-07BFFC3358A8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0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5A6-8F39-4F38-A43C-1EB54C614D95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02D-6644-4B4E-9449-232E42FCF314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8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0D75-13CA-4E2B-8CE5-4175D0138E37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45DD-5F2E-4167-81C2-4F9114FFF7FF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22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0AA7-C2B5-4C9C-A6A4-870C948764A4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9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7A0D-3AAD-400E-828B-C7BF76A8EC44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2E9B-BC5A-486F-A0C7-34D695E67854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6A51-A67A-43F7-8850-1B6AB3014309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981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0619-2D3F-499F-AAF4-B3001FE0C128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23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AA0C-90D0-4450-B903-4B1EE74F03E2}" type="datetime1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8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F528-D159-45AA-BFDA-B39EF7043CDE}" type="datetime1">
              <a:rPr lang="nl-NL" smtClean="0"/>
              <a:t>24-8-2017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2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5F38-28E7-4482-99AF-A26619D69100}" type="datetime1">
              <a:rPr lang="nl-NL" smtClean="0"/>
              <a:t>24-8-2017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F4-75C4-4D80-A6E8-BFDF56567F85}" type="datetime1">
              <a:rPr lang="nl-NL" smtClean="0"/>
              <a:t>24-8-2017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252E-A243-46BA-B964-4965D7944B2C}" type="datetime1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35BF-0846-4F89-BFF2-F54A163AE35A}" type="datetime1">
              <a:rPr lang="nl-NL" smtClean="0"/>
              <a:t>24-8-2017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58DB-6C6B-4AB1-AF74-C80A6D5283EA}" type="datetime1">
              <a:rPr lang="nl-NL" smtClean="0"/>
              <a:t>24-8-2017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2FCB1-8D65-4ECB-8105-D2F6B31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0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Klauwziektes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Centrum voor Innovatief Vakmanschap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</a:t>
            </a:r>
            <a:r>
              <a:rPr lang="nl-NL" sz="3200" dirty="0" smtClean="0"/>
              <a:t>Invloedfactoren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Afkalfproces</a:t>
            </a:r>
          </a:p>
          <a:p>
            <a:pPr lvl="1"/>
            <a:r>
              <a:rPr lang="nl-NL" dirty="0" smtClean="0"/>
              <a:t>Voedingsovergangen</a:t>
            </a:r>
          </a:p>
          <a:p>
            <a:pPr lvl="1"/>
            <a:r>
              <a:rPr lang="nl-NL" dirty="0" smtClean="0"/>
              <a:t>Hormonale wisseling</a:t>
            </a:r>
          </a:p>
          <a:p>
            <a:pPr lvl="1"/>
            <a:r>
              <a:rPr lang="nl-NL" dirty="0" smtClean="0"/>
              <a:t>Zuchtvorming</a:t>
            </a:r>
          </a:p>
          <a:p>
            <a:pPr lvl="1"/>
            <a:r>
              <a:rPr lang="nl-NL" dirty="0" smtClean="0"/>
              <a:t>Nageboorte</a:t>
            </a:r>
          </a:p>
          <a:p>
            <a:pPr lvl="1"/>
            <a:r>
              <a:rPr lang="nl-NL" dirty="0" smtClean="0"/>
              <a:t>…….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Picture 5" descr="c14b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89" y="1559619"/>
            <a:ext cx="26273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chterblijven van een vieze nagebo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82" y="3772825"/>
            <a:ext cx="38862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</a:t>
            </a:r>
            <a:r>
              <a:rPr lang="nl-NL" sz="3200" dirty="0" smtClean="0"/>
              <a:t>Invloedfactoren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</a:p>
          <a:p>
            <a:pPr lvl="1"/>
            <a:r>
              <a:rPr lang="nl-NL" dirty="0" smtClean="0"/>
              <a:t>Verhouding RV : KV</a:t>
            </a:r>
          </a:p>
          <a:p>
            <a:pPr lvl="1"/>
            <a:r>
              <a:rPr lang="nl-NL" dirty="0" smtClean="0"/>
              <a:t>Kwaliteit RV ( structuur , ….)</a:t>
            </a:r>
          </a:p>
          <a:p>
            <a:pPr lvl="1"/>
            <a:r>
              <a:rPr lang="nl-NL" dirty="0" smtClean="0"/>
              <a:t>Rantsoen wisseling</a:t>
            </a:r>
          </a:p>
          <a:p>
            <a:pPr lvl="1"/>
            <a:r>
              <a:rPr lang="nl-NL" dirty="0" err="1" smtClean="0"/>
              <a:t>Pensverzuring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……..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Picture 10" descr="PIC0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02" y="1896429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a12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8" y="4006187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I</a:t>
            </a:r>
            <a:r>
              <a:rPr lang="nl-NL" sz="3200" dirty="0" smtClean="0"/>
              <a:t>nvloedfactoren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Ziekten</a:t>
            </a:r>
          </a:p>
          <a:p>
            <a:pPr lvl="1"/>
            <a:r>
              <a:rPr lang="nl-NL" dirty="0" smtClean="0"/>
              <a:t>Melkziekte</a:t>
            </a:r>
          </a:p>
          <a:p>
            <a:pPr lvl="1"/>
            <a:r>
              <a:rPr lang="nl-NL" dirty="0" smtClean="0"/>
              <a:t>Slepende melkziekte</a:t>
            </a:r>
          </a:p>
          <a:p>
            <a:pPr lvl="1"/>
            <a:r>
              <a:rPr lang="nl-NL" dirty="0" smtClean="0"/>
              <a:t>Baarmoederontsteking</a:t>
            </a:r>
          </a:p>
          <a:p>
            <a:pPr lvl="1"/>
            <a:r>
              <a:rPr lang="nl-NL" dirty="0" smtClean="0"/>
              <a:t>Mastitis</a:t>
            </a:r>
          </a:p>
          <a:p>
            <a:pPr lvl="1"/>
            <a:r>
              <a:rPr lang="nl-NL" dirty="0" smtClean="0"/>
              <a:t>……..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6" name="Picture 7" descr="PIC00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62" y="2255173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I</a:t>
            </a:r>
            <a:r>
              <a:rPr lang="nl-NL" sz="3200" dirty="0" smtClean="0"/>
              <a:t>nvloedfactoren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Huisvesting</a:t>
            </a:r>
          </a:p>
          <a:p>
            <a:pPr lvl="1"/>
            <a:r>
              <a:rPr lang="nl-NL" dirty="0" smtClean="0"/>
              <a:t>Obstakels</a:t>
            </a:r>
          </a:p>
          <a:p>
            <a:pPr lvl="1"/>
            <a:r>
              <a:rPr lang="nl-NL" dirty="0" smtClean="0"/>
              <a:t>Moeilijk liggen / opstaan</a:t>
            </a:r>
          </a:p>
          <a:p>
            <a:pPr lvl="1"/>
            <a:r>
              <a:rPr lang="nl-NL" dirty="0" smtClean="0"/>
              <a:t>Overbezetting</a:t>
            </a:r>
          </a:p>
          <a:p>
            <a:pPr lvl="1"/>
            <a:r>
              <a:rPr lang="nl-NL" dirty="0" smtClean="0"/>
              <a:t>Ongelijke vloerdelen</a:t>
            </a:r>
          </a:p>
          <a:p>
            <a:pPr lvl="1"/>
            <a:r>
              <a:rPr lang="nl-NL" dirty="0" smtClean="0"/>
              <a:t>Scherpe draaien</a:t>
            </a:r>
          </a:p>
          <a:p>
            <a:pPr lvl="1"/>
            <a:r>
              <a:rPr lang="nl-NL" dirty="0" smtClean="0"/>
              <a:t>………</a:t>
            </a:r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7" name="Picture 12" descr="PIC00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59" y="2160589"/>
            <a:ext cx="3557847" cy="26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92" y="4193511"/>
            <a:ext cx="3324173" cy="24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I</a:t>
            </a:r>
            <a:r>
              <a:rPr lang="nl-NL" sz="3200" dirty="0" smtClean="0"/>
              <a:t>nvloedfactoren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Jongveeopfok</a:t>
            </a:r>
          </a:p>
          <a:p>
            <a:r>
              <a:rPr lang="nl-NL" dirty="0" smtClean="0"/>
              <a:t>Fokkerij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7" name="Picture 5" descr="PIC0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02" y="1478426"/>
            <a:ext cx="3784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xa11a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92" y="3634712"/>
            <a:ext cx="43434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</a:t>
            </a:r>
            <a:r>
              <a:rPr lang="nl-NL" sz="3200" dirty="0" smtClean="0"/>
              <a:t>Preventie van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factoren op orde!!</a:t>
            </a:r>
          </a:p>
          <a:p>
            <a:pPr lvl="1"/>
            <a:r>
              <a:rPr lang="nl-NL" sz="1200" dirty="0" smtClean="0"/>
              <a:t>Voeding</a:t>
            </a:r>
          </a:p>
          <a:p>
            <a:pPr lvl="1"/>
            <a:r>
              <a:rPr lang="nl-NL" sz="1200" dirty="0" smtClean="0"/>
              <a:t>Transitie</a:t>
            </a:r>
          </a:p>
          <a:p>
            <a:pPr lvl="1"/>
            <a:r>
              <a:rPr lang="nl-NL" sz="1200" dirty="0" smtClean="0"/>
              <a:t>Huisvesting</a:t>
            </a:r>
          </a:p>
          <a:p>
            <a:pPr lvl="1"/>
            <a:r>
              <a:rPr lang="nl-NL" sz="1200" dirty="0" smtClean="0"/>
              <a:t>Gezondheidszorg</a:t>
            </a:r>
          </a:p>
          <a:p>
            <a:pPr lvl="1"/>
            <a:r>
              <a:rPr lang="nl-NL" sz="1200" dirty="0" err="1" smtClean="0"/>
              <a:t>Klauwverzorgen</a:t>
            </a:r>
            <a:endParaRPr lang="nl-NL" sz="1200" dirty="0" smtClean="0"/>
          </a:p>
          <a:p>
            <a:pPr lvl="1"/>
            <a:r>
              <a:rPr lang="nl-NL" sz="1200" dirty="0" err="1" smtClean="0"/>
              <a:t>Etc</a:t>
            </a:r>
            <a:r>
              <a:rPr lang="nl-NL" sz="1200" dirty="0" smtClean="0"/>
              <a:t>….</a:t>
            </a:r>
          </a:p>
          <a:p>
            <a:pPr lvl="1"/>
            <a:endParaRPr lang="nl-NL" sz="12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36" y="2327564"/>
            <a:ext cx="5507128" cy="259357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77335" y="5419898"/>
            <a:ext cx="85966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Geheel voorkomen is bijna niet mogelijk maar probeer op acceptabel niveau te houden</a:t>
            </a:r>
          </a:p>
        </p:txBody>
      </p:sp>
    </p:spTree>
    <p:extLst>
      <p:ext uri="{BB962C8B-B14F-4D97-AF65-F5344CB8AC3E}">
        <p14:creationId xmlns:p14="http://schemas.microsoft.com/office/powerpoint/2010/main" val="1556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</a:t>
            </a:r>
            <a:r>
              <a:rPr lang="nl-NL" sz="3200" dirty="0" smtClean="0"/>
              <a:t>Behandeling van 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Regelmatig </a:t>
            </a:r>
            <a:r>
              <a:rPr lang="nl-NL" dirty="0" err="1" smtClean="0"/>
              <a:t>klauwverzorgen</a:t>
            </a:r>
            <a:endParaRPr lang="nl-NL" dirty="0" smtClean="0"/>
          </a:p>
          <a:p>
            <a:pPr lvl="1"/>
            <a:r>
              <a:rPr lang="nl-NL" dirty="0" smtClean="0"/>
              <a:t>Vaker</a:t>
            </a:r>
          </a:p>
          <a:p>
            <a:pPr lvl="1"/>
            <a:r>
              <a:rPr lang="nl-NL" dirty="0" smtClean="0"/>
              <a:t>Volgens 5 stappen</a:t>
            </a:r>
          </a:p>
          <a:p>
            <a:pPr lvl="1"/>
            <a:r>
              <a:rPr lang="nl-NL" dirty="0" smtClean="0"/>
              <a:t>Ontlasten!!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7" name="Picture 8" descr="a12b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7" y="2160589"/>
            <a:ext cx="5410448" cy="40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Stinkpoot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Dermatitis </a:t>
            </a:r>
            <a:r>
              <a:rPr lang="nl-NL" dirty="0" err="1" smtClean="0"/>
              <a:t>interdigitalis</a:t>
            </a:r>
            <a:endParaRPr lang="nl-NL" dirty="0" smtClean="0"/>
          </a:p>
          <a:p>
            <a:pPr lvl="1"/>
            <a:r>
              <a:rPr lang="nl-NL" dirty="0" err="1" smtClean="0"/>
              <a:t>Exceem</a:t>
            </a:r>
            <a:r>
              <a:rPr lang="nl-NL" dirty="0" smtClean="0"/>
              <a:t> op de tussenklauwhuid</a:t>
            </a:r>
          </a:p>
          <a:p>
            <a:pPr lvl="1"/>
            <a:r>
              <a:rPr lang="nl-NL" dirty="0" smtClean="0"/>
              <a:t>Stinkt!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975668" y="2238548"/>
            <a:ext cx="5370022" cy="3572625"/>
            <a:chOff x="1008" y="1104"/>
            <a:chExt cx="3945" cy="2786"/>
          </a:xfrm>
        </p:grpSpPr>
        <p:pic>
          <p:nvPicPr>
            <p:cNvPr id="9" name="Picture 6" descr="pk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04"/>
              <a:ext cx="3792" cy="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494561">
              <a:off x="3369" y="1728"/>
              <a:ext cx="1584" cy="721"/>
            </a:xfrm>
            <a:prstGeom prst="leftArrow">
              <a:avLst>
                <a:gd name="adj1" fmla="val 20481"/>
                <a:gd name="adj2" fmla="val 51293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1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Voorbeelden van stinkpoten</a:t>
            </a:r>
          </a:p>
        </p:txBody>
      </p:sp>
      <p:pic>
        <p:nvPicPr>
          <p:cNvPr id="80899" name="Picture 1027" descr="stinkpootkl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1"/>
            <a:ext cx="4230688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028" descr="stinkpoot klov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676400"/>
            <a:ext cx="413861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O</a:t>
            </a:r>
            <a:r>
              <a:rPr lang="nl-NL" sz="3200" dirty="0" smtClean="0"/>
              <a:t>verige symptomen stinkpoot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Kloven en harde randen in het balgebied</a:t>
            </a:r>
          </a:p>
          <a:p>
            <a:r>
              <a:rPr lang="nl-NL" dirty="0" smtClean="0"/>
              <a:t>Waardoor zwelling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375468" y="2686973"/>
            <a:ext cx="3200400" cy="3124200"/>
            <a:chOff x="1152" y="528"/>
            <a:chExt cx="3792" cy="3266"/>
          </a:xfrm>
        </p:grpSpPr>
        <p:pic>
          <p:nvPicPr>
            <p:cNvPr id="12" name="Picture 5" descr="pk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28"/>
              <a:ext cx="3792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 rot="-1260594">
              <a:off x="2598" y="1522"/>
              <a:ext cx="2064" cy="432"/>
            </a:xfrm>
            <a:prstGeom prst="leftArrow">
              <a:avLst>
                <a:gd name="adj1" fmla="val 50000"/>
                <a:gd name="adj2" fmla="val 119444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6575868" y="1270000"/>
            <a:ext cx="3124200" cy="3657600"/>
            <a:chOff x="1419" y="336"/>
            <a:chExt cx="2986" cy="3552"/>
          </a:xfrm>
        </p:grpSpPr>
        <p:pic>
          <p:nvPicPr>
            <p:cNvPr id="15" name="Picture 8" descr="pk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36"/>
              <a:ext cx="2986" cy="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112" y="1056"/>
              <a:ext cx="336" cy="1104"/>
            </a:xfrm>
            <a:prstGeom prst="downArrow">
              <a:avLst>
                <a:gd name="adj1" fmla="val 50000"/>
                <a:gd name="adj2" fmla="val 82143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3648" y="1104"/>
              <a:ext cx="288" cy="1056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</a:t>
            </a:r>
            <a:r>
              <a:rPr lang="nl-NL" sz="3200" dirty="0" smtClean="0"/>
              <a:t>klauwziekten en hun oorsprong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Bevangenheid – Stofwisselingsstoornis in “het leven” t.g.v. onvolledige, 						</a:t>
            </a:r>
            <a:r>
              <a:rPr lang="nl-NL" dirty="0" err="1" smtClean="0"/>
              <a:t>penswerking</a:t>
            </a:r>
            <a:r>
              <a:rPr lang="nl-NL" dirty="0" smtClean="0"/>
              <a:t>, afkalfproblemen, maar ook huisvesting etc.</a:t>
            </a:r>
          </a:p>
          <a:p>
            <a:endParaRPr lang="nl-NL" dirty="0"/>
          </a:p>
          <a:p>
            <a:r>
              <a:rPr lang="nl-NL" dirty="0" smtClean="0"/>
              <a:t>2. Stinkpoot</a:t>
            </a:r>
          </a:p>
          <a:p>
            <a:r>
              <a:rPr lang="nl-NL" dirty="0" smtClean="0"/>
              <a:t>3. </a:t>
            </a:r>
            <a:r>
              <a:rPr lang="nl-NL" dirty="0" err="1" smtClean="0"/>
              <a:t>Mortellaro</a:t>
            </a:r>
            <a:r>
              <a:rPr lang="nl-NL" dirty="0" smtClean="0"/>
              <a:t>				t.g.v. omgeving en hygiëne</a:t>
            </a:r>
          </a:p>
          <a:p>
            <a:r>
              <a:rPr lang="nl-NL" dirty="0" smtClean="0"/>
              <a:t>4. Tussenteenflegmoon</a:t>
            </a:r>
          </a:p>
          <a:p>
            <a:endParaRPr lang="nl-NL" dirty="0"/>
          </a:p>
          <a:p>
            <a:r>
              <a:rPr lang="nl-NL" dirty="0" smtClean="0"/>
              <a:t>Zoolzweer : geen ziekte maar t.g.v. overbelasting op de typische plek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sp>
        <p:nvSpPr>
          <p:cNvPr id="5" name="Rechteraccolade 4"/>
          <p:cNvSpPr/>
          <p:nvPr/>
        </p:nvSpPr>
        <p:spPr>
          <a:xfrm>
            <a:off x="3743864" y="3398808"/>
            <a:ext cx="120770" cy="845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7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1BFE-9B5E-4D03-9CC1-9EB1DA391E04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0D74-39CD-407D-9DA7-39FDDC77222C}" type="slidenum">
              <a:rPr lang="nl-NL" altLang="nl-NL"/>
              <a:pPr/>
              <a:t>20</a:t>
            </a:fld>
            <a:endParaRPr lang="nl-NL" altLang="nl-NL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28801" y="914401"/>
            <a:ext cx="33924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nl-NL" sz="2800" dirty="0"/>
              <a:t> </a:t>
            </a:r>
            <a:r>
              <a:rPr lang="en-GB" altLang="nl-NL" sz="2800" b="1" dirty="0" err="1" smtClean="0"/>
              <a:t>Zwelling</a:t>
            </a:r>
            <a:r>
              <a:rPr lang="en-GB" altLang="nl-NL" sz="2800" b="1" dirty="0" smtClean="0"/>
              <a:t> </a:t>
            </a:r>
            <a:r>
              <a:rPr lang="en-GB" altLang="nl-NL" sz="2800" b="1" dirty="0" err="1" smtClean="0"/>
              <a:t>tussen</a:t>
            </a:r>
            <a:r>
              <a:rPr lang="en-GB" altLang="nl-NL" sz="2800" b="1" dirty="0" smtClean="0"/>
              <a:t> </a:t>
            </a:r>
            <a:r>
              <a:rPr lang="en-GB" altLang="nl-NL" sz="2800" b="1" dirty="0"/>
              <a:t>de </a:t>
            </a:r>
            <a:r>
              <a:rPr lang="en-GB" altLang="nl-NL" sz="2800" b="1" dirty="0" err="1"/>
              <a:t>klauwen</a:t>
            </a:r>
            <a:r>
              <a:rPr lang="en-GB" altLang="nl-NL" sz="2800" b="1" dirty="0"/>
              <a:t>  (</a:t>
            </a:r>
            <a:r>
              <a:rPr lang="en-GB" altLang="nl-NL" sz="2800" b="1" dirty="0" err="1"/>
              <a:t>Tyloom</a:t>
            </a:r>
            <a:r>
              <a:rPr lang="en-GB" altLang="nl-NL" sz="2800" b="1" dirty="0"/>
              <a:t>)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0" y="0"/>
            <a:ext cx="2436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Symptomen Stinkpoot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 rot="5400000">
            <a:off x="4748113" y="1017826"/>
            <a:ext cx="5181600" cy="3884613"/>
            <a:chOff x="960" y="1248"/>
            <a:chExt cx="3264" cy="2447"/>
          </a:xfrm>
        </p:grpSpPr>
        <p:pic>
          <p:nvPicPr>
            <p:cNvPr id="38916" name="Picture 4" descr="PIC000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48"/>
              <a:ext cx="3264" cy="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7" name="AutoShape 5"/>
            <p:cNvSpPr>
              <a:spLocks noChangeArrowheads="1"/>
            </p:cNvSpPr>
            <p:nvPr/>
          </p:nvSpPr>
          <p:spPr bwMode="auto">
            <a:xfrm>
              <a:off x="2304" y="2736"/>
              <a:ext cx="240" cy="72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844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1F2-4AD9-4D27-AAFB-8FBEFFE85419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66F4-C57F-4E16-8248-75E3B1551F43}" type="slidenum">
              <a:rPr lang="nl-NL" altLang="nl-NL"/>
              <a:pPr/>
              <a:t>21</a:t>
            </a:fld>
            <a:endParaRPr lang="nl-NL" altLang="nl-NL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3886200" y="1066800"/>
            <a:ext cx="3575050" cy="3810000"/>
            <a:chOff x="1488" y="672"/>
            <a:chExt cx="2252" cy="2400"/>
          </a:xfrm>
        </p:grpSpPr>
        <p:pic>
          <p:nvPicPr>
            <p:cNvPr id="72706" name="Picture 2" descr="b25tb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672"/>
              <a:ext cx="186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707" name="AutoShape 3"/>
            <p:cNvSpPr>
              <a:spLocks noChangeArrowheads="1"/>
            </p:cNvSpPr>
            <p:nvPr/>
          </p:nvSpPr>
          <p:spPr bwMode="auto">
            <a:xfrm>
              <a:off x="2832" y="2160"/>
              <a:ext cx="192" cy="912"/>
            </a:xfrm>
            <a:prstGeom prst="upArrow">
              <a:avLst>
                <a:gd name="adj1" fmla="val 50000"/>
                <a:gd name="adj2" fmla="val 11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1488" y="1200"/>
              <a:ext cx="1008" cy="192"/>
            </a:xfrm>
            <a:prstGeom prst="rightArrow">
              <a:avLst>
                <a:gd name="adj1" fmla="val 50000"/>
                <a:gd name="adj2" fmla="val 1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52600" y="1752601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Gezwollen in het Balgebied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800600" y="4953000"/>
            <a:ext cx="5257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Gezwollen tussen de Klauwen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          (Tyloom)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524000" y="0"/>
            <a:ext cx="2436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Symptomen Stinkpoot</a:t>
            </a:r>
          </a:p>
        </p:txBody>
      </p:sp>
    </p:spTree>
    <p:extLst>
      <p:ext uri="{BB962C8B-B14F-4D97-AF65-F5344CB8AC3E}">
        <p14:creationId xmlns:p14="http://schemas.microsoft.com/office/powerpoint/2010/main" val="40091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7185-D963-448C-B201-759EB24819D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2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54A-21A8-4E0C-B0E8-7C602C638543}" type="slidenum">
              <a:rPr lang="nl-NL" altLang="nl-NL"/>
              <a:pPr/>
              <a:t>22</a:t>
            </a:fld>
            <a:endParaRPr lang="nl-NL" altLang="nl-NL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0" y="0"/>
            <a:ext cx="2436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Symptomen Stinkpoot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0" y="9144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b="1"/>
              <a:t>Versnelde Hoornvorming (vooral de Buitenklauw)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52600" y="1600201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</a:t>
            </a:r>
            <a:r>
              <a:rPr lang="en-GB" altLang="nl-NL" b="1"/>
              <a:t>Kneuzing - en Zoolzweervorming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1981200" y="2286000"/>
            <a:ext cx="2693988" cy="3733800"/>
            <a:chOff x="1473" y="528"/>
            <a:chExt cx="2897" cy="3360"/>
          </a:xfrm>
        </p:grpSpPr>
        <p:pic>
          <p:nvPicPr>
            <p:cNvPr id="39942" name="Picture 6" descr="c11b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" y="528"/>
              <a:ext cx="2897" cy="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448" y="3408"/>
              <a:ext cx="576" cy="9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2544" y="2736"/>
              <a:ext cx="336" cy="96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800600" y="52720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Koehakkige stand</a:t>
            </a:r>
          </a:p>
        </p:txBody>
      </p:sp>
      <p:pic>
        <p:nvPicPr>
          <p:cNvPr id="39946" name="Picture 10" descr="b24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752600"/>
            <a:ext cx="27162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4E4E-F84A-4170-BA28-02D24587FEB4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2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2331-28BD-4F2F-AD29-BE1408A86323}" type="slidenum">
              <a:rPr lang="nl-NL" altLang="nl-NL"/>
              <a:pPr/>
              <a:t>23</a:t>
            </a:fld>
            <a:endParaRPr lang="nl-NL" altLang="nl-N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Oorzaak van de Stinkpoot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09800" y="1905001"/>
            <a:ext cx="4053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dirty="0"/>
              <a:t>  </a:t>
            </a:r>
            <a:r>
              <a:rPr lang="en-GB" altLang="nl-NL" sz="2800" b="1" dirty="0" err="1"/>
              <a:t>Bacteriële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Infectie</a:t>
            </a:r>
            <a:endParaRPr lang="en-GB" altLang="nl-NL" sz="2800" b="1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410200" y="3581400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Luchtvochtigheid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410200" y="4114800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Smerige - , Natte omgeving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410200" y="4648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Geen zonlicht   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410200" y="5181600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Anaërobe Condities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48000" y="2743201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 dirty="0" err="1"/>
              <a:t>Ideale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Omgeving</a:t>
            </a:r>
            <a:r>
              <a:rPr lang="en-GB" altLang="nl-NL" sz="2800" b="1" dirty="0"/>
              <a:t>:</a:t>
            </a:r>
          </a:p>
        </p:txBody>
      </p:sp>
      <p:pic>
        <p:nvPicPr>
          <p:cNvPr id="40970" name="Picture 10" descr="a12ab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3429000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utoUpdateAnimBg="0"/>
      <p:bldP spid="40966" grpId="0" autoUpdateAnimBg="0"/>
      <p:bldP spid="40967" grpId="0" autoUpdateAnimBg="0"/>
      <p:bldP spid="409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1EB5-0BD7-4CB5-B056-09F805CFACE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A2B2-F621-45E2-9A40-CE2CC87F1D66}" type="slidenum">
              <a:rPr lang="nl-NL" altLang="nl-NL"/>
              <a:pPr/>
              <a:t>24</a:t>
            </a:fld>
            <a:endParaRPr lang="nl-NL" altLang="nl-NL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772400" cy="1143000"/>
          </a:xfrm>
        </p:spPr>
        <p:txBody>
          <a:bodyPr/>
          <a:lstStyle/>
          <a:p>
            <a:r>
              <a:rPr lang="en-GB" altLang="nl-NL"/>
              <a:t>Preventie van Stinkpoot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28800" y="1752601"/>
            <a:ext cx="81534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b="1"/>
              <a:t>Huisvesting:  hygiëne, schoon, droog, licht en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                          goed  geventileerd</a:t>
            </a:r>
          </a:p>
        </p:txBody>
      </p:sp>
      <p:pic>
        <p:nvPicPr>
          <p:cNvPr id="41988" name="Picture 4" descr="PIC0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4" y="2857500"/>
            <a:ext cx="43195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52600" y="5029201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b="1"/>
              <a:t>Voldoende Zonlicht</a:t>
            </a:r>
          </a:p>
        </p:txBody>
      </p:sp>
    </p:spTree>
    <p:extLst>
      <p:ext uri="{BB962C8B-B14F-4D97-AF65-F5344CB8AC3E}">
        <p14:creationId xmlns:p14="http://schemas.microsoft.com/office/powerpoint/2010/main" val="34698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FBEF-1C66-4382-B905-64E09A325E11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F29-FEEF-473C-A0C6-4F36BB2C7DCD}" type="slidenum">
              <a:rPr lang="nl-NL" altLang="nl-NL"/>
              <a:pPr/>
              <a:t>25</a:t>
            </a:fld>
            <a:endParaRPr lang="nl-NL" altLang="nl-NL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0" y="0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Preventie Stinkpoot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057400" y="9906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Regelmatig gebruik van Voetbaden</a:t>
            </a:r>
          </a:p>
        </p:txBody>
      </p:sp>
      <p:pic>
        <p:nvPicPr>
          <p:cNvPr id="44037" name="Picture 5" descr="a12b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934200" y="2057401"/>
            <a:ext cx="3048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Maten Voetbad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Lengte  :    ±  3m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Breedte :   ±  1m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Diepte   :   ±  0.15m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33600" y="5562600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Doorloop Voetbad</a:t>
            </a:r>
          </a:p>
        </p:txBody>
      </p:sp>
    </p:spTree>
    <p:extLst>
      <p:ext uri="{BB962C8B-B14F-4D97-AF65-F5344CB8AC3E}">
        <p14:creationId xmlns:p14="http://schemas.microsoft.com/office/powerpoint/2010/main" val="29314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8" grpId="0" autoUpdateAnimBg="0"/>
      <p:bldP spid="4403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A52-0D6C-4A2D-9224-B8DFEBC6C9BF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2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3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55B8-2B14-47EA-81FD-06B2BA81D25D}" type="slidenum">
              <a:rPr lang="nl-NL" altLang="nl-NL"/>
              <a:pPr/>
              <a:t>26</a:t>
            </a:fld>
            <a:endParaRPr lang="nl-NL" altLang="nl-NL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r>
              <a:rPr lang="en-GB" altLang="nl-NL" sz="3200"/>
              <a:t>Formaline of Kopersulfaat Voetbad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0" y="0"/>
            <a:ext cx="2216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Preventie Stinkpoot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43200" y="2286000"/>
            <a:ext cx="510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3 achtereenvolgende dagen</a:t>
            </a:r>
            <a:endParaRPr lang="en-GB" altLang="nl-NL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29200" y="2895600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herhalen om de 3 - 4 weken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29200" y="1600201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b="1"/>
              <a:t>Concentratie: 3 - 5 % formaline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43200" y="33528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schone vloeren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koeien niet in de ligboxen (± 30 min.)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743200" y="4648200"/>
            <a:ext cx="632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plaats van het voetbad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029200" y="5410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Temperatuur</a:t>
            </a:r>
          </a:p>
        </p:txBody>
      </p:sp>
    </p:spTree>
    <p:extLst>
      <p:ext uri="{BB962C8B-B14F-4D97-AF65-F5344CB8AC3E}">
        <p14:creationId xmlns:p14="http://schemas.microsoft.com/office/powerpoint/2010/main" val="26012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2" grpId="0" autoUpdateAnimBg="0"/>
      <p:bldP spid="45063" grpId="0" autoUpdateAnimBg="0"/>
      <p:bldP spid="45065" grpId="0" autoUpdateAnimBg="0"/>
      <p:bldP spid="45066" grpId="0" autoUpdateAnimBg="0"/>
      <p:bldP spid="4506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BCE0-BC19-420D-8FF7-7548EB171713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893E-2827-45FD-9CF5-78D7C6EF1624}" type="slidenum">
              <a:rPr lang="nl-NL" altLang="nl-NL"/>
              <a:pPr/>
              <a:t>27</a:t>
            </a:fld>
            <a:endParaRPr lang="nl-NL" altLang="nl-NL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0" y="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Preventie Stinkpoot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657600" y="13096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Weiden</a:t>
            </a:r>
          </a:p>
        </p:txBody>
      </p:sp>
      <p:pic>
        <p:nvPicPr>
          <p:cNvPr id="43012" name="Picture 4" descr="PIC0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11238"/>
            <a:ext cx="4038600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a12b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292258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29200" y="5119688"/>
            <a:ext cx="533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Regelmatig Klauwverzorgen</a:t>
            </a:r>
          </a:p>
        </p:txBody>
      </p:sp>
    </p:spTree>
    <p:extLst>
      <p:ext uri="{BB962C8B-B14F-4D97-AF65-F5344CB8AC3E}">
        <p14:creationId xmlns:p14="http://schemas.microsoft.com/office/powerpoint/2010/main" val="29212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D5A6-1236-4D52-8D1D-091CE3C35705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2893-E6D3-487E-823A-5C4C75DC1BA7}" type="slidenum">
              <a:rPr lang="nl-NL" altLang="nl-NL"/>
              <a:pPr/>
              <a:t>28</a:t>
            </a:fld>
            <a:endParaRPr lang="nl-NL" altLang="nl-NL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Behandeling van de Stinkpoot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133600" y="24384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Functioneel Klauwverzorgen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3505201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Voetbaden    ± 3 - 5 dagen na bekappen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9800" y="4648201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Omgeving, Milieu!!</a:t>
            </a:r>
          </a:p>
        </p:txBody>
      </p:sp>
    </p:spTree>
    <p:extLst>
      <p:ext uri="{BB962C8B-B14F-4D97-AF65-F5344CB8AC3E}">
        <p14:creationId xmlns:p14="http://schemas.microsoft.com/office/powerpoint/2010/main" val="1583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4608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F9C-D973-4979-83E4-033557D22E02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1DED-4782-40A1-99E6-57AB32319DE2}" type="slidenum">
              <a:rPr lang="nl-NL" altLang="nl-NL"/>
              <a:pPr/>
              <a:t>29</a:t>
            </a:fld>
            <a:endParaRPr lang="nl-NL" altLang="nl-N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Ziekte van Mortellaro</a:t>
            </a:r>
          </a:p>
        </p:txBody>
      </p:sp>
      <p:pic>
        <p:nvPicPr>
          <p:cNvPr id="48131" name="Picture 3" descr="p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1"/>
            <a:ext cx="4572000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0" y="5486401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Dermatitis Digitalis</a:t>
            </a:r>
          </a:p>
        </p:txBody>
      </p:sp>
    </p:spTree>
    <p:extLst>
      <p:ext uri="{BB962C8B-B14F-4D97-AF65-F5344CB8AC3E}">
        <p14:creationId xmlns:p14="http://schemas.microsoft.com/office/powerpoint/2010/main" val="37257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						Bevangenheid</a:t>
            </a:r>
            <a:endParaRPr lang="nl-NL" dirty="0"/>
          </a:p>
        </p:txBody>
      </p:sp>
      <p:pic>
        <p:nvPicPr>
          <p:cNvPr id="4" name="Picture 4" descr="pk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43" y="1445694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812175" y="5636029"/>
            <a:ext cx="641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	Stofwisselingsziekte van het leven</a:t>
            </a:r>
            <a:endParaRPr lang="nl-NL" sz="24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6538-8606-4E05-A719-BD9E297B6375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F471-09AD-4015-9BB9-B36B6A4E372F}" type="slidenum">
              <a:rPr lang="nl-NL" altLang="nl-NL"/>
              <a:pPr/>
              <a:t>30</a:t>
            </a:fld>
            <a:endParaRPr lang="nl-NL" altLang="nl-NL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Symptomen van Mortellaro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81200" y="1828800"/>
            <a:ext cx="830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Aardbei-achtige Huidaandoening rond de kroonrand</a:t>
            </a:r>
          </a:p>
        </p:txBody>
      </p:sp>
      <p:pic>
        <p:nvPicPr>
          <p:cNvPr id="49156" name="Picture 4" descr="m0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1"/>
            <a:ext cx="342900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667000" y="5562600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 Pijnlijk bij aanraking en het stinkt</a:t>
            </a:r>
          </a:p>
        </p:txBody>
      </p:sp>
      <p:pic>
        <p:nvPicPr>
          <p:cNvPr id="49158" name="Picture 6" descr="m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20D3-8019-492E-9DC1-3784BA61B876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20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2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47A5-205E-4DD7-ADBA-23D9A86E7CB1}" type="slidenum">
              <a:rPr lang="nl-NL" altLang="nl-NL"/>
              <a:pPr/>
              <a:t>31</a:t>
            </a:fld>
            <a:endParaRPr lang="nl-NL" altLang="nl-NL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24000" y="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Symptomen Mortellaro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191000" y="76200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Locaties van Mortellaro</a:t>
            </a: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1752600" y="1066800"/>
            <a:ext cx="4343400" cy="2590800"/>
            <a:chOff x="144" y="960"/>
            <a:chExt cx="2736" cy="1632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1488" y="1536"/>
              <a:ext cx="139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 b="1"/>
                <a:t>1  Kootholte</a:t>
              </a:r>
            </a:p>
          </p:txBody>
        </p:sp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144" y="960"/>
              <a:ext cx="1344" cy="1632"/>
              <a:chOff x="144" y="1056"/>
              <a:chExt cx="1344" cy="1632"/>
            </a:xfrm>
          </p:grpSpPr>
          <p:pic>
            <p:nvPicPr>
              <p:cNvPr id="50181" name="Picture 5" descr="achteraanzich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056"/>
                <a:ext cx="1238" cy="1632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82" name="Oval 6"/>
              <p:cNvSpPr>
                <a:spLocks noChangeArrowheads="1"/>
              </p:cNvSpPr>
              <p:nvPr/>
            </p:nvSpPr>
            <p:spPr bwMode="auto">
              <a:xfrm>
                <a:off x="288" y="2064"/>
                <a:ext cx="864" cy="432"/>
              </a:xfrm>
              <a:prstGeom prst="ellips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0183" name="Line 7"/>
              <p:cNvSpPr>
                <a:spLocks noChangeShapeType="1"/>
              </p:cNvSpPr>
              <p:nvPr/>
            </p:nvSpPr>
            <p:spPr bwMode="auto">
              <a:xfrm flipV="1">
                <a:off x="672" y="1872"/>
                <a:ext cx="81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867400" y="5638801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3  Op de Tussenklauwhuid</a:t>
            </a:r>
          </a:p>
        </p:txBody>
      </p: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3124200" y="2895600"/>
            <a:ext cx="6858000" cy="2546350"/>
            <a:chOff x="1008" y="1824"/>
            <a:chExt cx="4320" cy="1604"/>
          </a:xfrm>
        </p:grpSpPr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008" y="2592"/>
              <a:ext cx="2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 b="1"/>
                <a:t>2  Voor op de Kroonrand</a:t>
              </a:r>
            </a:p>
          </p:txBody>
        </p:sp>
        <p:grpSp>
          <p:nvGrpSpPr>
            <p:cNvPr id="50194" name="Group 18"/>
            <p:cNvGrpSpPr>
              <a:grpSpLocks/>
            </p:cNvGrpSpPr>
            <p:nvPr/>
          </p:nvGrpSpPr>
          <p:grpSpPr bwMode="auto">
            <a:xfrm>
              <a:off x="3456" y="1824"/>
              <a:ext cx="1872" cy="1604"/>
              <a:chOff x="3360" y="1920"/>
              <a:chExt cx="1872" cy="1604"/>
            </a:xfrm>
          </p:grpSpPr>
          <p:grpSp>
            <p:nvGrpSpPr>
              <p:cNvPr id="50191" name="Group 15"/>
              <p:cNvGrpSpPr>
                <a:grpSpLocks/>
              </p:cNvGrpSpPr>
              <p:nvPr/>
            </p:nvGrpSpPr>
            <p:grpSpPr bwMode="auto">
              <a:xfrm>
                <a:off x="3360" y="1920"/>
                <a:ext cx="1872" cy="1604"/>
                <a:chOff x="3264" y="2016"/>
                <a:chExt cx="1872" cy="1604"/>
              </a:xfrm>
            </p:grpSpPr>
            <p:pic>
              <p:nvPicPr>
                <p:cNvPr id="50185" name="Picture 9" descr="vooraanzich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6" y="2016"/>
                  <a:ext cx="1680" cy="1604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187" name="Oval 11"/>
                <p:cNvSpPr>
                  <a:spLocks noChangeArrowheads="1"/>
                </p:cNvSpPr>
                <p:nvPr/>
              </p:nvSpPr>
              <p:spPr bwMode="auto">
                <a:xfrm>
                  <a:off x="3600" y="2400"/>
                  <a:ext cx="1200" cy="432"/>
                </a:xfrm>
                <a:prstGeom prst="ellipse">
                  <a:avLst/>
                </a:prstGeom>
                <a:noFill/>
                <a:ln w="38100">
                  <a:solidFill>
                    <a:srgbClr val="D6009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5018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264" y="2592"/>
                  <a:ext cx="816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sp>
            <p:nvSpPr>
              <p:cNvPr id="50193" name="Line 17"/>
              <p:cNvSpPr>
                <a:spLocks noChangeShapeType="1"/>
              </p:cNvSpPr>
              <p:nvPr/>
            </p:nvSpPr>
            <p:spPr bwMode="auto">
              <a:xfrm flipV="1">
                <a:off x="4272" y="2784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6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D8E-F74E-41D4-95EC-B9CD0A2B2752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89E-038D-47DB-84FB-EE966F92B9E2}" type="slidenum">
              <a:rPr lang="nl-NL" altLang="nl-NL"/>
              <a:pPr/>
              <a:t>32</a:t>
            </a:fld>
            <a:endParaRPr lang="nl-NL" altLang="nl-NL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191000" y="2057400"/>
            <a:ext cx="25206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 dirty="0"/>
              <a:t>De </a:t>
            </a:r>
            <a:r>
              <a:rPr lang="en-GB" altLang="nl-NL" sz="3200" dirty="0" err="1"/>
              <a:t>Kootholte</a:t>
            </a:r>
            <a:r>
              <a:rPr lang="en-GB" altLang="nl-NL" sz="2800" dirty="0"/>
              <a:t>  </a:t>
            </a:r>
          </a:p>
        </p:txBody>
      </p:sp>
      <p:pic>
        <p:nvPicPr>
          <p:cNvPr id="51203" name="Picture 3" descr="m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66788"/>
            <a:ext cx="2978150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m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57250"/>
            <a:ext cx="23034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m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1"/>
            <a:ext cx="35052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24000" y="0"/>
            <a:ext cx="2523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Symptomen Mortellaro</a:t>
            </a:r>
          </a:p>
        </p:txBody>
      </p:sp>
      <p:pic>
        <p:nvPicPr>
          <p:cNvPr id="51207" name="Picture 7" descr="m0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8851"/>
            <a:ext cx="38100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EC10-4CBE-4232-BEBC-F7381A23BF0F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E934-CAB3-4B26-BBDD-3284E8EE5677}" type="slidenum">
              <a:rPr lang="nl-NL" altLang="nl-NL"/>
              <a:pPr/>
              <a:t>33</a:t>
            </a:fld>
            <a:endParaRPr lang="nl-NL" altLang="nl-NL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524000" y="0"/>
            <a:ext cx="2523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Symptomen Mortellaro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981200" y="1143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Voor boven de Klauwen, rondom de Kroonrand </a:t>
            </a:r>
          </a:p>
        </p:txBody>
      </p:sp>
      <p:pic>
        <p:nvPicPr>
          <p:cNvPr id="52228" name="Picture 4" descr="m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7401"/>
            <a:ext cx="374967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m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47950"/>
            <a:ext cx="338931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E34C-EC24-4AF0-8B70-0DD5DE24143F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092-3C38-4F62-B5E7-E8217D3C6DB9}" type="slidenum">
              <a:rPr lang="nl-NL" altLang="nl-NL"/>
              <a:pPr/>
              <a:t>34</a:t>
            </a:fld>
            <a:endParaRPr lang="nl-NL" altLang="nl-NL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0"/>
            <a:ext cx="2523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Symptomen Mortellaro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438400" y="12954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Op de Tussenklauwhuid</a:t>
            </a:r>
          </a:p>
        </p:txBody>
      </p:sp>
      <p:pic>
        <p:nvPicPr>
          <p:cNvPr id="53252" name="Picture 4" descr="m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200275"/>
            <a:ext cx="3949700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64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Op een Tussenklauwhuidwoekering (Tyloom)</a:t>
            </a:r>
          </a:p>
        </p:txBody>
      </p:sp>
    </p:spTree>
    <p:extLst>
      <p:ext uri="{BB962C8B-B14F-4D97-AF65-F5344CB8AC3E}">
        <p14:creationId xmlns:p14="http://schemas.microsoft.com/office/powerpoint/2010/main" val="41761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8A6E-ED66-4709-99B0-18DD39DAC2C6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90D9-E449-4C3E-B529-EA6E925EA967}" type="slidenum">
              <a:rPr lang="nl-NL" altLang="nl-NL"/>
              <a:pPr/>
              <a:t>35</a:t>
            </a:fld>
            <a:endParaRPr lang="nl-NL" altLang="nl-N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Oorzaak van Mortellaro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81200" y="2133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Niet Bekend	Wel infectieus	  Bacterie?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362200" y="35052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Huisvesting   Hygiëne  Ventilatie   Voeding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362200" y="4800601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Algemene Gezondheidstoestand van het dier </a:t>
            </a:r>
          </a:p>
        </p:txBody>
      </p:sp>
    </p:spTree>
    <p:extLst>
      <p:ext uri="{BB962C8B-B14F-4D97-AF65-F5344CB8AC3E}">
        <p14:creationId xmlns:p14="http://schemas.microsoft.com/office/powerpoint/2010/main" val="38369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6262-6551-432C-82CB-FAC914115E6D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0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5BA6-2E17-4092-B07B-9B0A28BA6120}" type="slidenum">
              <a:rPr lang="nl-NL" altLang="nl-NL"/>
              <a:pPr/>
              <a:t>36</a:t>
            </a:fld>
            <a:endParaRPr lang="nl-NL" altLang="nl-N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r>
              <a:rPr lang="en-GB" altLang="nl-NL"/>
              <a:t>Preventie van Mortellaro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33600" y="1752600"/>
            <a:ext cx="5486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Regelmatig Voetbaden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	Formaline/ Kopersulfaat</a:t>
            </a:r>
          </a:p>
        </p:txBody>
      </p:sp>
      <p:pic>
        <p:nvPicPr>
          <p:cNvPr id="55301" name="Picture 5" descr="a12b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526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133600" y="30480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</a:t>
            </a:r>
            <a:r>
              <a:rPr lang="en-GB" altLang="nl-NL" b="1"/>
              <a:t>Huisvesting: Hygiëne  Koecomfort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096000" y="443388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Weiden ?</a:t>
            </a:r>
          </a:p>
        </p:txBody>
      </p:sp>
      <p:pic>
        <p:nvPicPr>
          <p:cNvPr id="55304" name="Picture 8" descr="PIC0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096000" y="5410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b="1"/>
              <a:t> Regelmatig Klauwverzorgen</a:t>
            </a:r>
          </a:p>
        </p:txBody>
      </p:sp>
    </p:spTree>
    <p:extLst>
      <p:ext uri="{BB962C8B-B14F-4D97-AF65-F5344CB8AC3E}">
        <p14:creationId xmlns:p14="http://schemas.microsoft.com/office/powerpoint/2010/main" val="30742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2" grpId="0" autoUpdateAnimBg="0"/>
      <p:bldP spid="55303" grpId="0" autoUpdateAnimBg="0"/>
      <p:bldP spid="5530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BF6A-0842-4EC2-9FE9-B9255F680335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4669-4A75-4D73-8C76-61EAEAFB87F7}" type="slidenum">
              <a:rPr lang="nl-NL" altLang="nl-NL"/>
              <a:pPr/>
              <a:t>37</a:t>
            </a:fld>
            <a:endParaRPr lang="nl-NL" altLang="nl-NL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GB" altLang="nl-NL"/>
              <a:t>Behandeling van Mortellaro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57400" y="1752601"/>
            <a:ext cx="571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 </a:t>
            </a:r>
            <a:r>
              <a:rPr lang="en-GB" altLang="nl-NL" b="1" u="sng"/>
              <a:t>1</a:t>
            </a:r>
            <a:r>
              <a:rPr lang="en-GB" altLang="nl-NL" b="1"/>
              <a:t>  Wond schoonmaken</a:t>
            </a:r>
          </a:p>
          <a:p>
            <a:pPr>
              <a:spcBef>
                <a:spcPct val="50000"/>
              </a:spcBef>
            </a:pPr>
            <a:r>
              <a:rPr lang="en-GB" altLang="nl-NL" sz="2800"/>
              <a:t>     </a:t>
            </a:r>
            <a:r>
              <a:rPr lang="en-GB" altLang="nl-NL" b="1"/>
              <a:t>(Doek of papier)</a:t>
            </a:r>
          </a:p>
        </p:txBody>
      </p:sp>
      <p:pic>
        <p:nvPicPr>
          <p:cNvPr id="56324" name="Picture 4" descr="c13b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1"/>
            <a:ext cx="35814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400800" y="4343401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 u="sng"/>
              <a:t>2</a:t>
            </a:r>
            <a:r>
              <a:rPr lang="en-GB" altLang="nl-NL" b="1"/>
              <a:t>  Wond sprayen 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     (OTC - Spray)</a:t>
            </a:r>
          </a:p>
          <a:p>
            <a:pPr>
              <a:spcBef>
                <a:spcPct val="50000"/>
              </a:spcBef>
            </a:pPr>
            <a:r>
              <a:rPr lang="en-GB" altLang="nl-NL" b="1"/>
              <a:t>      Herhalen na  ±  30 sec.</a:t>
            </a:r>
          </a:p>
        </p:txBody>
      </p:sp>
      <p:pic>
        <p:nvPicPr>
          <p:cNvPr id="56326" name="Picture 6" descr="c13b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35280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851-27A8-4378-B6B1-82D1FC5B07C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A1BA7-6E95-40B1-A2DB-422BC4E1B1EB}" type="slidenum">
              <a:rPr lang="nl-NL" altLang="nl-NL"/>
              <a:pPr/>
              <a:t>38</a:t>
            </a:fld>
            <a:endParaRPr lang="nl-NL" altLang="nl-NL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0" y="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Behandeling Mortellaro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057400" y="17668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Voetbad met Antibiotica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2452688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Gevaar voor Resistentie !!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057400" y="39624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Voetbad met Formaline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581400" y="46482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Kan erg pijnlijk zijn !!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752600" y="685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Stalprobleem:</a:t>
            </a:r>
          </a:p>
        </p:txBody>
      </p:sp>
    </p:spTree>
    <p:extLst>
      <p:ext uri="{BB962C8B-B14F-4D97-AF65-F5344CB8AC3E}">
        <p14:creationId xmlns:p14="http://schemas.microsoft.com/office/powerpoint/2010/main" val="40076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49" grpId="0" autoUpdateAnimBg="0"/>
      <p:bldP spid="5735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107-B099-4294-B7B5-3267D71EB3DE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97CE-92D4-4CB1-987B-54CD93C5B322}" type="slidenum">
              <a:rPr lang="nl-NL" altLang="nl-NL"/>
              <a:pPr/>
              <a:t>39</a:t>
            </a:fld>
            <a:endParaRPr lang="nl-NL" altLang="nl-NL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Tussenteenflegmoon</a:t>
            </a:r>
          </a:p>
        </p:txBody>
      </p:sp>
      <p:pic>
        <p:nvPicPr>
          <p:cNvPr id="58371" name="Picture 3" descr="p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1"/>
            <a:ext cx="43434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00400" y="5029200"/>
            <a:ext cx="6324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b="1"/>
              <a:t>Kleipoot, Slakkepoot, Kreppoot, Haarworm,</a:t>
            </a:r>
          </a:p>
          <a:p>
            <a:pPr algn="ctr">
              <a:spcBef>
                <a:spcPct val="50000"/>
              </a:spcBef>
            </a:pPr>
            <a:r>
              <a:rPr lang="en-GB" altLang="nl-NL" b="1"/>
              <a:t>Tussenklauwontsteking</a:t>
            </a: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369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</a:t>
            </a:r>
            <a:r>
              <a:rPr lang="en-GB" altLang="nl-NL" sz="3200" dirty="0" err="1" smtClean="0"/>
              <a:t>Verschijnselen</a:t>
            </a:r>
            <a:r>
              <a:rPr lang="en-GB" altLang="nl-NL" sz="3200" dirty="0" smtClean="0"/>
              <a:t> </a:t>
            </a:r>
            <a:r>
              <a:rPr lang="en-GB" altLang="nl-NL" sz="3200" dirty="0"/>
              <a:t>van </a:t>
            </a:r>
            <a:r>
              <a:rPr lang="en-GB" altLang="nl-NL" sz="3200" dirty="0" err="1"/>
              <a:t>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Geknikte klauw</a:t>
            </a:r>
          </a:p>
          <a:p>
            <a:r>
              <a:rPr lang="nl-NL" dirty="0" smtClean="0"/>
              <a:t>Afzakkende groeiringen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Picture 15" descr="p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11388"/>
            <a:ext cx="42672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F883-EE28-439F-94B4-68543C09635D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6BA4-CC38-4E3C-99BD-E0C518D59A8C}" type="slidenum">
              <a:rPr lang="nl-NL" altLang="nl-NL"/>
              <a:pPr/>
              <a:t>40</a:t>
            </a:fld>
            <a:endParaRPr lang="nl-NL" altLang="nl-NL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en-GB" altLang="nl-NL"/>
              <a:t>Symptomen van Tussenteenflegmoon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1661075"/>
            <a:ext cx="822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dirty="0"/>
              <a:t> </a:t>
            </a:r>
            <a:r>
              <a:rPr lang="en-GB" altLang="nl-NL" sz="2800" b="1" dirty="0"/>
              <a:t>Acute (</a:t>
            </a:r>
            <a:r>
              <a:rPr lang="en-GB" altLang="nl-NL" sz="2800" b="1" dirty="0" err="1"/>
              <a:t>plotselinge</a:t>
            </a:r>
            <a:r>
              <a:rPr lang="en-GB" altLang="nl-NL" sz="2800" b="1" dirty="0"/>
              <a:t>) en </a:t>
            </a:r>
            <a:r>
              <a:rPr lang="en-GB" altLang="nl-NL" sz="2800" b="1" dirty="0" err="1"/>
              <a:t>erge</a:t>
            </a:r>
            <a:r>
              <a:rPr lang="en-GB" altLang="nl-NL" sz="2800" b="1" dirty="0"/>
              <a:t> </a:t>
            </a:r>
            <a:r>
              <a:rPr lang="en-GB" altLang="nl-NL" sz="2800" b="1" dirty="0" err="1" smtClean="0"/>
              <a:t>kreupelheid</a:t>
            </a:r>
            <a:endParaRPr lang="en-GB" altLang="nl-NL" sz="28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 dirty="0" err="1" smtClean="0"/>
              <a:t>Koorts</a:t>
            </a:r>
            <a:endParaRPr lang="en-GB" altLang="nl-NL" sz="2800" b="1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nl-NL" sz="2800" b="1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81200" y="3716338"/>
            <a:ext cx="8077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Rode en Harde Symmetrische Zwelling</a:t>
            </a:r>
          </a:p>
          <a:p>
            <a:pPr>
              <a:spcBef>
                <a:spcPct val="50000"/>
              </a:spcBef>
            </a:pPr>
            <a:r>
              <a:rPr lang="en-GB" altLang="nl-NL" sz="2800" b="1"/>
              <a:t>   net boven de Tussenklauwspleet</a:t>
            </a:r>
            <a:r>
              <a:rPr lang="en-GB" altLang="nl-NL" sz="2800"/>
              <a:t>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81200" y="298608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 dirty="0"/>
              <a:t> in </a:t>
            </a:r>
            <a:r>
              <a:rPr lang="en-GB" altLang="nl-NL" sz="2800" b="1" u="sng" dirty="0" err="1"/>
              <a:t>één</a:t>
            </a:r>
            <a:r>
              <a:rPr lang="en-GB" altLang="nl-NL" sz="2800" b="1" u="sng" dirty="0"/>
              <a:t> </a:t>
            </a:r>
            <a:r>
              <a:rPr lang="en-GB" altLang="nl-NL" sz="2800" b="1" u="sng" dirty="0" err="1"/>
              <a:t>Voet</a:t>
            </a:r>
            <a:r>
              <a:rPr lang="en-GB" altLang="nl-NL" sz="2800" b="1" u="sng" dirty="0"/>
              <a:t> </a:t>
            </a:r>
            <a:r>
              <a:rPr lang="en-GB" altLang="nl-NL" sz="2800" b="1" u="sng" dirty="0" err="1"/>
              <a:t>tegelijk</a:t>
            </a:r>
            <a:endParaRPr lang="en-GB" altLang="nl-NL" sz="2800" b="1" u="sng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81200" y="50434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Teentrippelen</a:t>
            </a:r>
          </a:p>
        </p:txBody>
      </p:sp>
    </p:spTree>
    <p:extLst>
      <p:ext uri="{BB962C8B-B14F-4D97-AF65-F5344CB8AC3E}">
        <p14:creationId xmlns:p14="http://schemas.microsoft.com/office/powerpoint/2010/main" val="177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E3A-9725-42EC-A238-3742D3EB411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A80B-E3E9-4760-90D1-FBB2CE50D6E1}" type="slidenum">
              <a:rPr lang="nl-NL" altLang="nl-NL"/>
              <a:pPr/>
              <a:t>41</a:t>
            </a:fld>
            <a:endParaRPr lang="nl-NL" altLang="nl-NL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524000" y="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Symptomen Tussenteenflegmoon</a:t>
            </a:r>
          </a:p>
        </p:txBody>
      </p:sp>
      <p:grpSp>
        <p:nvGrpSpPr>
          <p:cNvPr id="60436" name="Group 20"/>
          <p:cNvGrpSpPr>
            <a:grpSpLocks/>
          </p:cNvGrpSpPr>
          <p:nvPr/>
        </p:nvGrpSpPr>
        <p:grpSpPr bwMode="auto">
          <a:xfrm>
            <a:off x="1752600" y="990600"/>
            <a:ext cx="8534400" cy="2286000"/>
            <a:chOff x="144" y="480"/>
            <a:chExt cx="5376" cy="1440"/>
          </a:xfrm>
        </p:grpSpPr>
        <p:grpSp>
          <p:nvGrpSpPr>
            <p:cNvPr id="60423" name="Group 7"/>
            <p:cNvGrpSpPr>
              <a:grpSpLocks/>
            </p:cNvGrpSpPr>
            <p:nvPr/>
          </p:nvGrpSpPr>
          <p:grpSpPr bwMode="auto">
            <a:xfrm>
              <a:off x="3696" y="528"/>
              <a:ext cx="1824" cy="1344"/>
              <a:chOff x="624" y="693"/>
              <a:chExt cx="4320" cy="2870"/>
            </a:xfrm>
          </p:grpSpPr>
          <p:pic>
            <p:nvPicPr>
              <p:cNvPr id="60424" name="Picture 8" descr="pkl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693"/>
                <a:ext cx="4320" cy="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1536" cy="1344"/>
              </a:xfrm>
              <a:prstGeom prst="rect">
                <a:avLst/>
              </a:prstGeom>
              <a:noFill/>
              <a:ln w="7620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426" name="AutoShape 10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88" cy="1008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60420" name="Picture 4" descr="pk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80"/>
              <a:ext cx="1781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1" name="AutoShape 5"/>
            <p:cNvSpPr>
              <a:spLocks noChangeArrowheads="1"/>
            </p:cNvSpPr>
            <p:nvPr/>
          </p:nvSpPr>
          <p:spPr bwMode="auto">
            <a:xfrm rot="1015651">
              <a:off x="360" y="687"/>
              <a:ext cx="388" cy="157"/>
            </a:xfrm>
            <a:prstGeom prst="rightArrow">
              <a:avLst>
                <a:gd name="adj1" fmla="val 50000"/>
                <a:gd name="adj2" fmla="val 6178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 rot="717524">
              <a:off x="1625" y="1151"/>
              <a:ext cx="632" cy="241"/>
            </a:xfrm>
            <a:prstGeom prst="leftArrow">
              <a:avLst>
                <a:gd name="adj1" fmla="val 57583"/>
                <a:gd name="adj2" fmla="val 6480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2208" y="1161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/>
                <a:t>Harde Zwelling</a:t>
              </a:r>
            </a:p>
          </p:txBody>
        </p:sp>
      </p:grp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81400" y="3409950"/>
            <a:ext cx="6400800" cy="2609850"/>
            <a:chOff x="1296" y="2064"/>
            <a:chExt cx="4032" cy="1644"/>
          </a:xfrm>
        </p:grpSpPr>
        <p:pic>
          <p:nvPicPr>
            <p:cNvPr id="60427" name="Picture 11" descr="PIC00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64"/>
              <a:ext cx="2192" cy="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3744" y="2496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/>
                <a:t>Teentrippelen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2E3A-9725-42EC-A238-3742D3EB411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7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A80B-E3E9-4760-90D1-FBB2CE50D6E1}" type="slidenum">
              <a:rPr lang="nl-NL" altLang="nl-NL"/>
              <a:pPr/>
              <a:t>42</a:t>
            </a:fld>
            <a:endParaRPr lang="nl-NL" altLang="nl-NL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524000" y="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/>
              <a:t>Symptomen Tussenteenflegmoon</a:t>
            </a:r>
          </a:p>
        </p:txBody>
      </p:sp>
      <p:grpSp>
        <p:nvGrpSpPr>
          <p:cNvPr id="60436" name="Group 20"/>
          <p:cNvGrpSpPr>
            <a:grpSpLocks/>
          </p:cNvGrpSpPr>
          <p:nvPr/>
        </p:nvGrpSpPr>
        <p:grpSpPr bwMode="auto">
          <a:xfrm>
            <a:off x="1752600" y="990600"/>
            <a:ext cx="8534400" cy="2286000"/>
            <a:chOff x="144" y="480"/>
            <a:chExt cx="5376" cy="1440"/>
          </a:xfrm>
        </p:grpSpPr>
        <p:grpSp>
          <p:nvGrpSpPr>
            <p:cNvPr id="60423" name="Group 7"/>
            <p:cNvGrpSpPr>
              <a:grpSpLocks/>
            </p:cNvGrpSpPr>
            <p:nvPr/>
          </p:nvGrpSpPr>
          <p:grpSpPr bwMode="auto">
            <a:xfrm>
              <a:off x="3696" y="528"/>
              <a:ext cx="1824" cy="1344"/>
              <a:chOff x="624" y="693"/>
              <a:chExt cx="4320" cy="2870"/>
            </a:xfrm>
          </p:grpSpPr>
          <p:pic>
            <p:nvPicPr>
              <p:cNvPr id="60424" name="Picture 8" descr="pkl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693"/>
                <a:ext cx="4320" cy="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1536" cy="1344"/>
              </a:xfrm>
              <a:prstGeom prst="rect">
                <a:avLst/>
              </a:prstGeom>
              <a:noFill/>
              <a:ln w="76200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426" name="AutoShape 10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88" cy="1008"/>
              </a:xfrm>
              <a:prstGeom prst="downArrow">
                <a:avLst>
                  <a:gd name="adj1" fmla="val 50000"/>
                  <a:gd name="adj2" fmla="val 8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pic>
          <p:nvPicPr>
            <p:cNvPr id="60420" name="Picture 4" descr="pk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80"/>
              <a:ext cx="1781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1" name="AutoShape 5"/>
            <p:cNvSpPr>
              <a:spLocks noChangeArrowheads="1"/>
            </p:cNvSpPr>
            <p:nvPr/>
          </p:nvSpPr>
          <p:spPr bwMode="auto">
            <a:xfrm rot="1015651">
              <a:off x="360" y="687"/>
              <a:ext cx="388" cy="157"/>
            </a:xfrm>
            <a:prstGeom prst="rightArrow">
              <a:avLst>
                <a:gd name="adj1" fmla="val 50000"/>
                <a:gd name="adj2" fmla="val 6178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 rot="717524">
              <a:off x="1625" y="1151"/>
              <a:ext cx="632" cy="241"/>
            </a:xfrm>
            <a:prstGeom prst="leftArrow">
              <a:avLst>
                <a:gd name="adj1" fmla="val 57583"/>
                <a:gd name="adj2" fmla="val 6480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2208" y="1161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/>
                <a:t>Harde Zwelling</a:t>
              </a:r>
            </a:p>
          </p:txBody>
        </p:sp>
      </p:grp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81400" y="3409950"/>
            <a:ext cx="6400800" cy="2609850"/>
            <a:chOff x="1296" y="2064"/>
            <a:chExt cx="4032" cy="1644"/>
          </a:xfrm>
        </p:grpSpPr>
        <p:pic>
          <p:nvPicPr>
            <p:cNvPr id="60427" name="Picture 11" descr="PIC000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64"/>
              <a:ext cx="2192" cy="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3744" y="2496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/>
                <a:t>Teentrippelen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9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F9FB-094C-44AB-94D7-A4F46EAF025B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0FA1-749D-4FDB-AFA2-231F4006D56D}" type="slidenum">
              <a:rPr lang="nl-NL" altLang="nl-NL"/>
              <a:pPr/>
              <a:t>43</a:t>
            </a:fld>
            <a:endParaRPr lang="nl-NL" altLang="nl-NL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/>
          <a:lstStyle/>
          <a:p>
            <a:r>
              <a:rPr lang="en-GB" altLang="nl-NL"/>
              <a:t>Oorzaak van Tussenteenflegmoon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09800" y="2147888"/>
            <a:ext cx="678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Bacteriële infectie (necro-bacillus)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2986089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Beschadigde of zwakke Tussenklauwhuid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124200" y="48148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Ontsteking tussen de Kroonbeentjes 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819400" y="3900489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Binnendringen door de Tussenklauwhuid</a:t>
            </a:r>
          </a:p>
        </p:txBody>
      </p:sp>
    </p:spTree>
    <p:extLst>
      <p:ext uri="{BB962C8B-B14F-4D97-AF65-F5344CB8AC3E}">
        <p14:creationId xmlns:p14="http://schemas.microsoft.com/office/powerpoint/2010/main" val="32992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4" grpId="0" autoUpdateAnimBg="0"/>
      <p:bldP spid="61445" grpId="0" autoUpdateAnimBg="0"/>
      <p:bldP spid="614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D55E-91BE-4FB6-870A-B93F1C42B9FD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2BA3-D74A-476C-925D-F046DEFD7974}" type="slidenum">
              <a:rPr lang="nl-NL" altLang="nl-NL"/>
              <a:pPr/>
              <a:t>44</a:t>
            </a:fld>
            <a:endParaRPr lang="nl-NL" altLang="nl-NL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39876" y="0"/>
            <a:ext cx="3556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NL"/>
              <a:t>Symptomen Tussenteenflegmoon</a:t>
            </a:r>
          </a:p>
        </p:txBody>
      </p:sp>
      <p:grpSp>
        <p:nvGrpSpPr>
          <p:cNvPr id="62480" name="Group 16"/>
          <p:cNvGrpSpPr>
            <a:grpSpLocks/>
          </p:cNvGrpSpPr>
          <p:nvPr/>
        </p:nvGrpSpPr>
        <p:grpSpPr bwMode="auto">
          <a:xfrm>
            <a:off x="2819401" y="990600"/>
            <a:ext cx="6442075" cy="3962400"/>
            <a:chOff x="816" y="624"/>
            <a:chExt cx="4058" cy="2496"/>
          </a:xfrm>
        </p:grpSpPr>
        <p:pic>
          <p:nvPicPr>
            <p:cNvPr id="62466" name="Picture 2" descr="ttf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24"/>
              <a:ext cx="1994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816" y="1900"/>
              <a:ext cx="264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sz="2800" b="1"/>
                <a:t>Ontsteking tussen de Kroonbeentjes</a:t>
              </a:r>
            </a:p>
          </p:txBody>
        </p:sp>
        <p:sp>
          <p:nvSpPr>
            <p:cNvPr id="62475" name="AutoShape 11"/>
            <p:cNvSpPr>
              <a:spLocks noChangeArrowheads="1"/>
            </p:cNvSpPr>
            <p:nvPr/>
          </p:nvSpPr>
          <p:spPr bwMode="auto">
            <a:xfrm>
              <a:off x="2496" y="2256"/>
              <a:ext cx="1344" cy="144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62481" name="Group 17"/>
          <p:cNvGrpSpPr>
            <a:grpSpLocks/>
          </p:cNvGrpSpPr>
          <p:nvPr/>
        </p:nvGrpSpPr>
        <p:grpSpPr bwMode="auto">
          <a:xfrm>
            <a:off x="4419600" y="4267202"/>
            <a:ext cx="6019800" cy="1360488"/>
            <a:chOff x="1824" y="2736"/>
            <a:chExt cx="3792" cy="857"/>
          </a:xfrm>
        </p:grpSpPr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>
              <a:off x="1824" y="3360"/>
              <a:ext cx="37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b="1"/>
                <a:t>Binnendringen door de Tussenklauwhuid</a:t>
              </a:r>
            </a:p>
          </p:txBody>
        </p:sp>
        <p:sp>
          <p:nvSpPr>
            <p:cNvPr id="62483" name="AutoShape 19"/>
            <p:cNvSpPr>
              <a:spLocks noChangeArrowheads="1"/>
            </p:cNvSpPr>
            <p:nvPr/>
          </p:nvSpPr>
          <p:spPr bwMode="auto">
            <a:xfrm>
              <a:off x="3809" y="2736"/>
              <a:ext cx="137" cy="624"/>
            </a:xfrm>
            <a:prstGeom prst="upArrow">
              <a:avLst>
                <a:gd name="adj1" fmla="val 50000"/>
                <a:gd name="adj2" fmla="val 1138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245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B9F9-7226-4787-AC70-29C8939DEA60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B91-A2EC-4F97-99C9-964E4DAE668D}" type="slidenum">
              <a:rPr lang="nl-NL" altLang="nl-NL"/>
              <a:pPr/>
              <a:t>45</a:t>
            </a:fld>
            <a:endParaRPr lang="nl-NL" altLang="nl-NL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en-GB" altLang="nl-NL"/>
              <a:t>Preventie van Tussenteenflegmoon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667000" y="2590801"/>
            <a:ext cx="7620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Formaline of Kopersulfaat Voetbaden</a:t>
            </a:r>
          </a:p>
          <a:p>
            <a:pPr>
              <a:spcBef>
                <a:spcPct val="50000"/>
              </a:spcBef>
            </a:pPr>
            <a:r>
              <a:rPr lang="en-GB" altLang="nl-NL" sz="2800" b="1"/>
              <a:t>             (Niet als effectief bewezen)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667000" y="4495801"/>
            <a:ext cx="7543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Uitbraken in de Zomer</a:t>
            </a:r>
          </a:p>
          <a:p>
            <a:pPr>
              <a:spcBef>
                <a:spcPct val="50000"/>
              </a:spcBef>
            </a:pPr>
            <a:r>
              <a:rPr lang="en-GB" altLang="nl-NL" sz="2800" b="1"/>
              <a:t>             (Schone omgeving)</a:t>
            </a:r>
          </a:p>
        </p:txBody>
      </p:sp>
    </p:spTree>
    <p:extLst>
      <p:ext uri="{BB962C8B-B14F-4D97-AF65-F5344CB8AC3E}">
        <p14:creationId xmlns:p14="http://schemas.microsoft.com/office/powerpoint/2010/main" val="12655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EECF-A0FE-4A7C-85F9-BAC64D501F2E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9D2-E369-4708-9AC7-9BB128EC8F48}" type="slidenum">
              <a:rPr lang="nl-NL" altLang="nl-NL"/>
              <a:pPr/>
              <a:t>46</a:t>
            </a:fld>
            <a:endParaRPr lang="nl-NL" altLang="nl-NL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nl-NL"/>
              <a:t>Behandeling van Tussenteenflegmoon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425840" y="2230916"/>
            <a:ext cx="4800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dirty="0"/>
              <a:t>  </a:t>
            </a:r>
            <a:r>
              <a:rPr lang="en-GB" altLang="nl-NL" sz="2800" b="1" dirty="0" err="1"/>
              <a:t>Antibioticum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Injectie</a:t>
            </a:r>
            <a:r>
              <a:rPr lang="en-GB" altLang="nl-NL" sz="28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GB" altLang="nl-NL" sz="2800" b="1" dirty="0"/>
              <a:t>           </a:t>
            </a:r>
            <a:r>
              <a:rPr lang="en-GB" altLang="nl-NL" sz="2800" b="1" dirty="0" err="1"/>
              <a:t>Zo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snel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mogelijk</a:t>
            </a:r>
            <a:endParaRPr lang="en-GB" altLang="nl-NL" sz="2800" b="1" dirty="0"/>
          </a:p>
        </p:txBody>
      </p:sp>
      <p:pic>
        <p:nvPicPr>
          <p:cNvPr id="64518" name="Picture 6" descr="xa11a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4900"/>
            <a:ext cx="40386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360620" y="3710717"/>
            <a:ext cx="4800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dirty="0"/>
              <a:t>  </a:t>
            </a:r>
            <a:r>
              <a:rPr lang="en-GB" altLang="nl-NL" sz="2800" b="1" dirty="0" err="1"/>
              <a:t>Herhalen</a:t>
            </a:r>
            <a:r>
              <a:rPr lang="en-GB" altLang="nl-NL" sz="2800" b="1" dirty="0"/>
              <a:t>, </a:t>
            </a:r>
            <a:r>
              <a:rPr lang="en-GB" altLang="nl-NL" sz="2800" b="1" dirty="0" err="1"/>
              <a:t>indien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nodig</a:t>
            </a:r>
            <a:endParaRPr lang="en-GB" altLang="nl-NL" sz="2800" b="1" dirty="0"/>
          </a:p>
          <a:p>
            <a:pPr>
              <a:spcBef>
                <a:spcPct val="50000"/>
              </a:spcBef>
            </a:pPr>
            <a:r>
              <a:rPr lang="en-GB" altLang="nl-NL" sz="2800" b="1" dirty="0"/>
              <a:t>           (1 of 2x)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485900" y="5190518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 dirty="0"/>
              <a:t>  </a:t>
            </a:r>
            <a:r>
              <a:rPr lang="en-GB" altLang="nl-NL" sz="2800" b="1" dirty="0" err="1"/>
              <a:t>Juiste</a:t>
            </a:r>
            <a:r>
              <a:rPr lang="en-GB" altLang="nl-NL" sz="2800" b="1" dirty="0"/>
              <a:t> </a:t>
            </a:r>
            <a:r>
              <a:rPr lang="en-GB" altLang="nl-NL" sz="2800" b="1" dirty="0" err="1"/>
              <a:t>dosering</a:t>
            </a:r>
            <a:r>
              <a:rPr lang="en-GB" altLang="nl-NL" sz="2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74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  <p:bldP spid="64519" grpId="0" autoUpdateAnimBg="0"/>
      <p:bldP spid="6452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17D-C769-41D4-9FA8-61104F3CE0D6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1586-1460-478B-9536-C234B5C73026}" type="slidenum">
              <a:rPr lang="nl-NL" altLang="nl-NL"/>
              <a:pPr/>
              <a:t>47</a:t>
            </a:fld>
            <a:endParaRPr lang="nl-NL" altLang="nl-NL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en-GB" altLang="nl-NL"/>
              <a:t>Verwaarloosde Tussenteenflegmoon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057400" y="2209800"/>
            <a:ext cx="243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Symptomen: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0" y="2286000"/>
            <a:ext cx="5791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</a:t>
            </a:r>
            <a:r>
              <a:rPr lang="en-GB" altLang="nl-NL" sz="2800" b="1"/>
              <a:t>Doorbraak in de Tussenklauwhuid</a:t>
            </a:r>
          </a:p>
          <a:p>
            <a:pPr>
              <a:spcBef>
                <a:spcPct val="50000"/>
              </a:spcBef>
            </a:pPr>
            <a:r>
              <a:rPr lang="en-GB" altLang="nl-NL" sz="2800" b="1"/>
              <a:t>   (3 - 5 dagen na begin infectie)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48200" y="3886201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Pijnlijk lopen (langdurig)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724400" y="4953001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Tyloom na  ± 1 of 2 maanden</a:t>
            </a:r>
          </a:p>
        </p:txBody>
      </p:sp>
    </p:spTree>
    <p:extLst>
      <p:ext uri="{BB962C8B-B14F-4D97-AF65-F5344CB8AC3E}">
        <p14:creationId xmlns:p14="http://schemas.microsoft.com/office/powerpoint/2010/main" val="8318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  <p:bldP spid="65541" grpId="0" autoUpdateAnimBg="0"/>
      <p:bldP spid="6554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DE83-3715-47DE-98B2-1B535E3D79CC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839-9C54-426E-9059-5ABFED7F4945}" type="slidenum">
              <a:rPr lang="nl-NL" altLang="nl-NL"/>
              <a:pPr/>
              <a:t>48</a:t>
            </a:fld>
            <a:endParaRPr lang="nl-NL" altLang="nl-NL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362200" y="944564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Doorbraak in de Tussenklauwhuid</a:t>
            </a: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200400" y="1981201"/>
            <a:ext cx="5791200" cy="3571875"/>
            <a:chOff x="768" y="791"/>
            <a:chExt cx="4176" cy="2707"/>
          </a:xfrm>
        </p:grpSpPr>
        <p:pic>
          <p:nvPicPr>
            <p:cNvPr id="66564" name="Picture 4" descr="pk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91"/>
              <a:ext cx="4176" cy="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65" name="AutoShape 5"/>
            <p:cNvSpPr>
              <a:spLocks noChangeArrowheads="1"/>
            </p:cNvSpPr>
            <p:nvPr/>
          </p:nvSpPr>
          <p:spPr bwMode="auto">
            <a:xfrm>
              <a:off x="2880" y="1872"/>
              <a:ext cx="336" cy="1152"/>
            </a:xfrm>
            <a:prstGeom prst="upArrow">
              <a:avLst>
                <a:gd name="adj1" fmla="val 50000"/>
                <a:gd name="adj2" fmla="val 85714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530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F90F-535B-404D-919B-20735C6E4F66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22F12-82E3-40A4-9337-72F4F9571FD3}" type="slidenum">
              <a:rPr lang="nl-NL" altLang="nl-NL"/>
              <a:pPr/>
              <a:t>49</a:t>
            </a:fld>
            <a:endParaRPr lang="nl-NL" altLang="nl-NL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733800" y="792164"/>
            <a:ext cx="678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Tyloom tussen de Klauwen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810001" y="1600201"/>
            <a:ext cx="4568825" cy="3851275"/>
            <a:chOff x="1392" y="1056"/>
            <a:chExt cx="2878" cy="2426"/>
          </a:xfrm>
        </p:grpSpPr>
        <p:pic>
          <p:nvPicPr>
            <p:cNvPr id="67588" name="Picture 4" descr="c13ub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56"/>
              <a:ext cx="2878" cy="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89" name="Oval 5"/>
            <p:cNvSpPr>
              <a:spLocks noChangeArrowheads="1"/>
            </p:cNvSpPr>
            <p:nvPr/>
          </p:nvSpPr>
          <p:spPr bwMode="auto">
            <a:xfrm>
              <a:off x="2496" y="1392"/>
              <a:ext cx="816" cy="1104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826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</a:t>
            </a:r>
            <a:r>
              <a:rPr lang="en-GB" altLang="nl-NL" sz="3200" dirty="0" err="1" smtClean="0"/>
              <a:t>Verschijnselen</a:t>
            </a:r>
            <a:r>
              <a:rPr lang="en-GB" altLang="nl-NL" sz="3200" dirty="0" smtClean="0"/>
              <a:t> </a:t>
            </a:r>
            <a:r>
              <a:rPr lang="en-GB" altLang="nl-NL" sz="3200" dirty="0"/>
              <a:t>van </a:t>
            </a:r>
            <a:r>
              <a:rPr lang="en-GB" altLang="nl-NL" sz="3200" dirty="0" err="1"/>
              <a:t>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Rood/Geel/Paars verkleuringen van de zool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6" name="Picture 8" descr="p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7257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p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86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498B-37EA-4D7E-9EB4-FF88F642F2A1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0DE7-976F-4F4C-99F6-F20B5E217280}" type="slidenum">
              <a:rPr lang="nl-NL" altLang="nl-NL"/>
              <a:pPr/>
              <a:t>50</a:t>
            </a:fld>
            <a:endParaRPr lang="nl-NL" altLang="nl-NL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057400" y="1143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3200"/>
              <a:t>Oorzaak Verwaarloosde Tussenteenflegmoon: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505200" y="2514601"/>
            <a:ext cx="670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Behandeling Tussenteenflegmoon te laat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505200" y="3505201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Niet tijdig of in het geheel niet herkend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505200" y="4495801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Veehouder kent de symptomen niet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505200" y="541020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/>
              <a:t>  </a:t>
            </a:r>
            <a:r>
              <a:rPr lang="en-GB" altLang="nl-NL" sz="2800" b="1"/>
              <a:t>Antibioticum werkt niet (meer)!</a:t>
            </a:r>
          </a:p>
        </p:txBody>
      </p:sp>
    </p:spTree>
    <p:extLst>
      <p:ext uri="{BB962C8B-B14F-4D97-AF65-F5344CB8AC3E}">
        <p14:creationId xmlns:p14="http://schemas.microsoft.com/office/powerpoint/2010/main" val="291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2" grpId="0" autoUpdateAnimBg="0"/>
      <p:bldP spid="68613" grpId="0" autoUpdateAnimBg="0"/>
      <p:bldP spid="6861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18B4-EA1C-44D9-88D6-E8C1E6C8B1CA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8B2E-1DEC-4B0C-AC85-9EE2A9AAFF7B}" type="slidenum">
              <a:rPr lang="nl-NL" altLang="nl-NL"/>
              <a:pPr/>
              <a:t>51</a:t>
            </a:fld>
            <a:endParaRPr lang="nl-NL" altLang="nl-NL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828800" y="762001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Behandeling van Verwaarloosde Tussenteenflegmoon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743200" y="16002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800" b="1"/>
              <a:t>  De wond zó schoon mogelijk houden</a:t>
            </a: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2667000" y="2362200"/>
            <a:ext cx="6629400" cy="3189288"/>
            <a:chOff x="720" y="1488"/>
            <a:chExt cx="4176" cy="2009"/>
          </a:xfrm>
        </p:grpSpPr>
        <p:pic>
          <p:nvPicPr>
            <p:cNvPr id="69636" name="Picture 4" descr="c12b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88"/>
              <a:ext cx="2400" cy="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1008" y="3264"/>
              <a:ext cx="3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b="1" dirty="0" err="1"/>
                <a:t>Ontsmettingslaars</a:t>
              </a:r>
              <a:r>
                <a:rPr lang="en-GB" altLang="nl-NL" b="1" dirty="0"/>
                <a:t>         of      </a:t>
              </a:r>
              <a:r>
                <a:rPr lang="en-GB" altLang="nl-NL" b="1" dirty="0" err="1"/>
                <a:t>Pootzak</a:t>
              </a:r>
              <a:r>
                <a:rPr lang="en-GB" altLang="nl-NL" b="1" dirty="0"/>
                <a:t>(canvas)</a:t>
              </a:r>
            </a:p>
          </p:txBody>
        </p:sp>
        <p:pic>
          <p:nvPicPr>
            <p:cNvPr id="69638" name="Picture 6" descr="pklttfza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1244" cy="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74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9156-561A-403D-8052-D1A277430433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10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1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B648-DC92-48B1-80AC-83580222C680}" type="slidenum">
              <a:rPr lang="nl-NL" altLang="nl-NL"/>
              <a:pPr/>
              <a:t>52</a:t>
            </a:fld>
            <a:endParaRPr lang="nl-NL" altLang="nl-NL"/>
          </a:p>
        </p:txBody>
      </p: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2286000" y="838200"/>
            <a:ext cx="8382000" cy="2579688"/>
            <a:chOff x="480" y="288"/>
            <a:chExt cx="5280" cy="1625"/>
          </a:xfrm>
        </p:grpSpPr>
        <p:pic>
          <p:nvPicPr>
            <p:cNvPr id="70658" name="Picture 2" descr="pklttf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"/>
              <a:ext cx="1847" cy="1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59" name="Picture 3" descr="pklttf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88"/>
              <a:ext cx="1872" cy="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1344" y="1680"/>
              <a:ext cx="44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b="1"/>
                <a:t>Doorbraak in de Tussenklauwhuid</a:t>
              </a:r>
            </a:p>
          </p:txBody>
        </p:sp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4419600" y="3505201"/>
            <a:ext cx="3352800" cy="2579688"/>
            <a:chOff x="1824" y="2208"/>
            <a:chExt cx="2112" cy="1625"/>
          </a:xfrm>
        </p:grpSpPr>
        <p:pic>
          <p:nvPicPr>
            <p:cNvPr id="70660" name="Picture 4" descr="pklttf1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208"/>
              <a:ext cx="1905" cy="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2016" y="3600"/>
              <a:ext cx="19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nl-NL" b="1"/>
                <a:t>Infectie moet eruit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2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34DC-90E7-4B42-A75F-ED41ECEF42B5}" type="datetime1">
              <a:rPr lang="nl-NL" altLang="nl-NL"/>
              <a:pPr/>
              <a:t>24-8-2017</a:t>
            </a:fld>
            <a:endParaRPr lang="nl-NL" alt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klauwverzorgen bij het rund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148A-4E49-4223-955A-C37ADC9B075B}" type="slidenum">
              <a:rPr lang="nl-NL" altLang="nl-NL"/>
              <a:pPr/>
              <a:t>53</a:t>
            </a:fld>
            <a:endParaRPr lang="nl-NL" altLang="nl-NL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7000" y="4845051"/>
            <a:ext cx="662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nl-NL" sz="2800" b="1"/>
              <a:t>Een steentje tussen de klauwen kan het zelfde beeld geven als Tussenteenflegmoon</a:t>
            </a:r>
            <a:endParaRPr lang="en-GB" altLang="nl-NL" b="1"/>
          </a:p>
        </p:txBody>
      </p: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4267200" y="914400"/>
            <a:ext cx="3176588" cy="4038600"/>
            <a:chOff x="1728" y="1152"/>
            <a:chExt cx="2001" cy="2544"/>
          </a:xfrm>
        </p:grpSpPr>
        <p:pic>
          <p:nvPicPr>
            <p:cNvPr id="71683" name="Picture 3" descr="pklttfste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52"/>
              <a:ext cx="2001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 flipV="1">
              <a:off x="2736" y="2736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702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Verschijnselen zoolzweer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Kneuzing op de typische plek</a:t>
            </a:r>
          </a:p>
          <a:p>
            <a:r>
              <a:rPr lang="nl-NL" dirty="0" err="1" smtClean="0"/>
              <a:t>Achterbuitenklauw</a:t>
            </a:r>
            <a:r>
              <a:rPr lang="nl-NL" dirty="0" smtClean="0"/>
              <a:t> ( of </a:t>
            </a:r>
            <a:r>
              <a:rPr lang="nl-NL" dirty="0" err="1" smtClean="0"/>
              <a:t>voorbinnenklauw</a:t>
            </a:r>
            <a:r>
              <a:rPr lang="nl-NL" dirty="0" smtClean="0"/>
              <a:t>)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9" y="2160589"/>
            <a:ext cx="2047875" cy="2228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97" y="3024650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6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B54B-5A86-4E0E-B4F3-E01D3F597B95}" type="datetime1">
              <a:rPr lang="en-GB" altLang="nl-NL"/>
              <a:pPr/>
              <a:t>24/08/2017</a:t>
            </a:fld>
            <a:endParaRPr lang="en-GB" alt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NL"/>
              <a:t>klauwverzorgen bij het rund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1812-D9B6-4D28-BEE4-3E28B140FD7A}" type="slidenum">
              <a:rPr lang="en-GB" altLang="nl-NL"/>
              <a:pPr/>
              <a:t>55</a:t>
            </a:fld>
            <a:endParaRPr lang="en-GB" altLang="nl-N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nl-NL" sz="4000" b="1" dirty="0" smtClean="0"/>
              <a:t>		</a:t>
            </a:r>
            <a:r>
              <a:rPr lang="en-GB" altLang="nl-NL" sz="4000" b="1" dirty="0" err="1" smtClean="0"/>
              <a:t>Ontstaan</a:t>
            </a:r>
            <a:r>
              <a:rPr lang="en-GB" altLang="nl-NL" sz="4000" b="1" dirty="0" smtClean="0"/>
              <a:t> van de </a:t>
            </a:r>
            <a:r>
              <a:rPr lang="en-GB" altLang="nl-NL" sz="4000" b="1" dirty="0" err="1" smtClean="0"/>
              <a:t>zoolzweer</a:t>
            </a:r>
            <a:endParaRPr lang="en-GB" altLang="nl-NL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799" y="1905000"/>
            <a:ext cx="2657475" cy="1066800"/>
          </a:xfrm>
        </p:spPr>
        <p:txBody>
          <a:bodyPr>
            <a:normAutofit fontScale="85000" lnSpcReduction="10000"/>
          </a:bodyPr>
          <a:lstStyle/>
          <a:p>
            <a:endParaRPr lang="en-GB" altLang="nl-NL" dirty="0">
              <a:solidFill>
                <a:schemeClr val="tx1"/>
              </a:solidFill>
            </a:endParaRPr>
          </a:p>
          <a:p>
            <a:r>
              <a:rPr lang="en-GB" altLang="nl-NL" sz="3200" dirty="0" err="1">
                <a:solidFill>
                  <a:schemeClr val="tx1"/>
                </a:solidFill>
              </a:rPr>
              <a:t>Bevangenheid</a:t>
            </a:r>
            <a:endParaRPr lang="en-GB" altLang="nl-NL" sz="3200" dirty="0">
              <a:solidFill>
                <a:schemeClr val="tx1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09800" y="3142124"/>
            <a:ext cx="2657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 dirty="0">
                <a:solidFill>
                  <a:srgbClr val="FF0000"/>
                </a:solidFill>
              </a:rPr>
              <a:t> </a:t>
            </a:r>
            <a:r>
              <a:rPr lang="en-GB" altLang="nl-NL" sz="3200" dirty="0" err="1"/>
              <a:t>Stinkpoot</a:t>
            </a:r>
            <a:endParaRPr lang="en-GB" altLang="nl-NL" sz="3200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09800" y="42672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 sz="3200" dirty="0"/>
              <a:t> </a:t>
            </a:r>
            <a:r>
              <a:rPr lang="en-GB" altLang="nl-NL" sz="3200" dirty="0" err="1"/>
              <a:t>Mortellaro</a:t>
            </a:r>
            <a:endParaRPr lang="en-GB" altLang="nl-NL" sz="3200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09800" y="5410201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nl-NL"/>
              <a:t> </a:t>
            </a:r>
            <a:r>
              <a:rPr lang="en-GB" altLang="nl-NL" sz="2800"/>
              <a:t>Tussenteenflegmoon  </a:t>
            </a:r>
            <a:r>
              <a:rPr lang="en-GB" altLang="nl-NL">
                <a:sym typeface="Wingdings" panose="05000000000000000000" pitchFamily="2" charset="2"/>
              </a:rPr>
              <a:t> </a:t>
            </a:r>
            <a:r>
              <a:rPr lang="en-GB" altLang="nl-NL" sz="2800">
                <a:sym typeface="Monotype Sorts" pitchFamily="2" charset="2"/>
              </a:rPr>
              <a:t>geen invloed op hoorngroei</a:t>
            </a:r>
            <a:endParaRPr lang="en-GB" altLang="nl-NL" sz="280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209800" y="5181600"/>
            <a:ext cx="800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5" name="AutoShape 9"/>
          <p:cNvSpPr>
            <a:spLocks/>
          </p:cNvSpPr>
          <p:nvPr/>
        </p:nvSpPr>
        <p:spPr bwMode="auto">
          <a:xfrm>
            <a:off x="5334000" y="2514600"/>
            <a:ext cx="533400" cy="2286000"/>
          </a:xfrm>
          <a:prstGeom prst="rightBrace">
            <a:avLst>
              <a:gd name="adj1" fmla="val 35714"/>
              <a:gd name="adj2" fmla="val 51389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172200" y="2971801"/>
            <a:ext cx="424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nl-NL" sz="2800" dirty="0" err="1" smtClean="0">
                <a:solidFill>
                  <a:srgbClr val="FF0000"/>
                </a:solidFill>
              </a:rPr>
              <a:t>Beinvloeden</a:t>
            </a:r>
            <a:r>
              <a:rPr lang="en-GB" altLang="nl-NL" sz="2800" dirty="0" smtClean="0">
                <a:solidFill>
                  <a:srgbClr val="FF0000"/>
                </a:solidFill>
              </a:rPr>
              <a:t> </a:t>
            </a:r>
            <a:r>
              <a:rPr lang="en-GB" altLang="nl-NL" sz="2800" dirty="0" err="1" smtClean="0">
                <a:solidFill>
                  <a:srgbClr val="FF0000"/>
                </a:solidFill>
              </a:rPr>
              <a:t>hoorngroei</a:t>
            </a:r>
            <a:endParaRPr lang="en-GB" altLang="nl-NL" sz="2800" dirty="0">
              <a:solidFill>
                <a:srgbClr val="FF0000"/>
              </a:solidFill>
            </a:endParaRPr>
          </a:p>
          <a:p>
            <a:pPr algn="l"/>
            <a:r>
              <a:rPr lang="en-GB" altLang="nl-NL" sz="2800" dirty="0">
                <a:solidFill>
                  <a:srgbClr val="FF0000"/>
                </a:solidFill>
              </a:rPr>
              <a:t>    (</a:t>
            </a:r>
            <a:r>
              <a:rPr lang="en-GB" altLang="nl-NL" sz="2800" dirty="0" err="1">
                <a:solidFill>
                  <a:srgbClr val="FF0000"/>
                </a:solidFill>
              </a:rPr>
              <a:t>vaak</a:t>
            </a:r>
            <a:r>
              <a:rPr lang="en-GB" altLang="nl-NL" sz="2800" dirty="0">
                <a:solidFill>
                  <a:srgbClr val="FF0000"/>
                </a:solidFill>
              </a:rPr>
              <a:t> </a:t>
            </a:r>
            <a:r>
              <a:rPr lang="en-GB" altLang="nl-NL" sz="2800" dirty="0" err="1">
                <a:solidFill>
                  <a:srgbClr val="FF0000"/>
                </a:solidFill>
              </a:rPr>
              <a:t>versneld</a:t>
            </a:r>
            <a:r>
              <a:rPr lang="en-GB" altLang="nl-NL" sz="2800" dirty="0">
                <a:solidFill>
                  <a:srgbClr val="FF0000"/>
                </a:solidFill>
              </a:rPr>
              <a:t>)</a:t>
            </a: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8879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autoUpdateAnimBg="0"/>
      <p:bldP spid="55301" grpId="0" autoUpdateAnimBg="0"/>
      <p:bldP spid="55303" grpId="0" autoUpdateAnimBg="0"/>
      <p:bldP spid="55304" grpId="0" animBg="1"/>
      <p:bldP spid="55305" grpId="0" animBg="1"/>
      <p:bldP spid="5530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chemeClr val="tx1"/>
                </a:solidFill>
              </a:rPr>
              <a:t>Ontstaan van een </a:t>
            </a:r>
            <a:r>
              <a:rPr lang="nl-NL" altLang="nl-NL" dirty="0" smtClean="0">
                <a:solidFill>
                  <a:schemeClr val="tx1"/>
                </a:solidFill>
              </a:rPr>
              <a:t>zoolzweer</a:t>
            </a:r>
            <a:endParaRPr lang="nl-NL" altLang="nl-NL" dirty="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941639" y="838200"/>
          <a:ext cx="25431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iguur" r:id="rId3" imgW="5875200" imgH="1440720" progId="Word.Picture.8">
                  <p:embed/>
                </p:oleObj>
              </mc:Choice>
              <mc:Fallback>
                <p:oleObj name="Figuur" r:id="rId3" imgW="5875200" imgH="1440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3946" b="17491"/>
                      <a:stretch>
                        <a:fillRect/>
                      </a:stretch>
                    </p:blipFill>
                    <p:spPr bwMode="auto">
                      <a:xfrm>
                        <a:off x="2941639" y="838200"/>
                        <a:ext cx="25431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553200" y="914400"/>
          <a:ext cx="304323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iguur" r:id="rId5" imgW="5875200" imgH="1440720" progId="Word.Picture.8">
                  <p:embed/>
                </p:oleObj>
              </mc:Choice>
              <mc:Fallback>
                <p:oleObj name="Figuur" r:id="rId5" imgW="5875200" imgH="1440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06" r="65564" b="17491"/>
                      <a:stretch>
                        <a:fillRect/>
                      </a:stretch>
                    </p:blipFill>
                    <p:spPr bwMode="auto">
                      <a:xfrm>
                        <a:off x="6553200" y="914400"/>
                        <a:ext cx="3043238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Doorsnede zoolzweer</a:t>
            </a:r>
          </a:p>
        </p:txBody>
      </p:sp>
      <p:pic>
        <p:nvPicPr>
          <p:cNvPr id="77828" name="Picture 2052" descr="zoolzweer doorsn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5240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Zoolzweer behandeling</a:t>
            </a:r>
          </a:p>
        </p:txBody>
      </p:sp>
      <p:sp>
        <p:nvSpPr>
          <p:cNvPr id="78853" name="Text Box 1029"/>
          <p:cNvSpPr txBox="1">
            <a:spLocks noChangeArrowheads="1"/>
          </p:cNvSpPr>
          <p:nvPr/>
        </p:nvSpPr>
        <p:spPr bwMode="auto">
          <a:xfrm>
            <a:off x="5540202" y="1752599"/>
            <a:ext cx="373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nl-NL" altLang="nl-NL" sz="2800" b="1" dirty="0"/>
              <a:t>Wegnemen overtollig </a:t>
            </a:r>
            <a:r>
              <a:rPr lang="nl-NL" altLang="nl-NL" sz="2800" b="1" dirty="0" smtClean="0"/>
              <a:t>hoorn</a:t>
            </a:r>
            <a:endParaRPr lang="nl-NL" altLang="nl-NL" sz="28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altLang="nl-NL" sz="2800" b="1" dirty="0"/>
              <a:t>Zool verdunnen </a:t>
            </a:r>
            <a:r>
              <a:rPr lang="nl-NL" altLang="nl-NL" sz="2800" b="1" dirty="0" smtClean="0"/>
              <a:t>rondom </a:t>
            </a:r>
            <a:r>
              <a:rPr lang="nl-NL" altLang="nl-NL" sz="2800" b="1" dirty="0"/>
              <a:t>de zweer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altLang="nl-NL" sz="2800" b="1" dirty="0"/>
              <a:t>Eventueel een </a:t>
            </a:r>
            <a:r>
              <a:rPr lang="nl-NL" altLang="nl-NL" sz="2800" b="1" dirty="0" smtClean="0"/>
              <a:t>klosje onder </a:t>
            </a:r>
            <a:r>
              <a:rPr lang="nl-NL" altLang="nl-NL" sz="2800" b="1" dirty="0"/>
              <a:t>de </a:t>
            </a:r>
            <a:r>
              <a:rPr lang="nl-NL" altLang="nl-NL" sz="2800" b="1" dirty="0" smtClean="0"/>
              <a:t>gezonde klauwhelft</a:t>
            </a:r>
            <a:endParaRPr lang="nl-NL" altLang="nl-NL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1819151"/>
            <a:ext cx="2819400" cy="37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</a:t>
            </a:r>
            <a:r>
              <a:rPr lang="en-GB" altLang="nl-NL" sz="3200" dirty="0" err="1" smtClean="0"/>
              <a:t>Verschijnselen</a:t>
            </a:r>
            <a:r>
              <a:rPr lang="en-GB" altLang="nl-NL" sz="3200" dirty="0" smtClean="0"/>
              <a:t> </a:t>
            </a:r>
            <a:r>
              <a:rPr lang="en-GB" altLang="nl-NL" sz="3200" dirty="0"/>
              <a:t>van </a:t>
            </a:r>
            <a:r>
              <a:rPr lang="en-GB" altLang="nl-NL" sz="3200" dirty="0" err="1"/>
              <a:t>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Dubbele zool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13" name="Picture 5" descr="b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305973"/>
            <a:ext cx="30241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</a:t>
            </a:r>
            <a:r>
              <a:rPr lang="en-GB" altLang="nl-NL" sz="3200" dirty="0" err="1" smtClean="0"/>
              <a:t>Verschijnselen</a:t>
            </a:r>
            <a:r>
              <a:rPr lang="en-GB" altLang="nl-NL" sz="3200" dirty="0" smtClean="0"/>
              <a:t> </a:t>
            </a:r>
            <a:r>
              <a:rPr lang="en-GB" altLang="nl-NL" sz="3200" dirty="0"/>
              <a:t>van </a:t>
            </a:r>
            <a:r>
              <a:rPr lang="en-GB" altLang="nl-NL" sz="3200" dirty="0" err="1"/>
              <a:t>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Ondergroeiende</a:t>
            </a:r>
            <a:r>
              <a:rPr lang="nl-NL" dirty="0" smtClean="0"/>
              <a:t> wand</a:t>
            </a:r>
          </a:p>
          <a:p>
            <a:r>
              <a:rPr lang="nl-NL" dirty="0" smtClean="0"/>
              <a:t>( Erfelijk?)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15" name="Picture 2" descr="a31b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02" y="2160589"/>
            <a:ext cx="556260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smtClean="0"/>
              <a:t>					</a:t>
            </a:r>
            <a:r>
              <a:rPr lang="en-GB" altLang="nl-NL" sz="3200" dirty="0" err="1" smtClean="0"/>
              <a:t>Verschijnselen</a:t>
            </a:r>
            <a:r>
              <a:rPr lang="en-GB" altLang="nl-NL" sz="3200" dirty="0" smtClean="0"/>
              <a:t> </a:t>
            </a:r>
            <a:r>
              <a:rPr lang="en-GB" altLang="nl-NL" sz="3200" dirty="0"/>
              <a:t>van </a:t>
            </a:r>
            <a:r>
              <a:rPr lang="en-GB" altLang="nl-NL" sz="3200" dirty="0" err="1"/>
              <a:t>Bevangenheid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Witte lijn defecten</a:t>
            </a:r>
          </a:p>
          <a:p>
            <a:r>
              <a:rPr lang="nl-NL" dirty="0" smtClean="0"/>
              <a:t>Lossen wanden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857914" y="2160589"/>
            <a:ext cx="3403600" cy="2743200"/>
            <a:chOff x="960" y="721"/>
            <a:chExt cx="3968" cy="2975"/>
          </a:xfrm>
        </p:grpSpPr>
        <p:pic>
          <p:nvPicPr>
            <p:cNvPr id="10" name="Picture 3" descr="pk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721"/>
              <a:ext cx="3968" cy="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344" y="1680"/>
              <a:ext cx="864" cy="336"/>
            </a:xfrm>
            <a:prstGeom prst="rightArrow">
              <a:avLst>
                <a:gd name="adj1" fmla="val 50000"/>
                <a:gd name="adj2" fmla="val 64286"/>
              </a:avLst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pic>
        <p:nvPicPr>
          <p:cNvPr id="12" name="Picture 9" descr="Pic00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6" y="3242599"/>
            <a:ext cx="373380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					Invloedfactoren bevangenheid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			</a:t>
            </a:r>
            <a:r>
              <a:rPr lang="nl-NL" sz="2800" dirty="0" smtClean="0">
                <a:solidFill>
                  <a:srgbClr val="FF0000"/>
                </a:solidFill>
              </a:rPr>
              <a:t>“meerdere factoren ziekte”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Hoge melkproductie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keuzedeel klauwverzorgen</a:t>
            </a:r>
            <a:endParaRPr lang="nl-NL"/>
          </a:p>
        </p:txBody>
      </p:sp>
      <p:pic>
        <p:nvPicPr>
          <p:cNvPr id="5" name="Picture 6" descr="a11b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02" y="2160589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963</TotalTime>
  <Words>1002</Words>
  <Application>Microsoft Office PowerPoint</Application>
  <PresentationFormat>Breedbeeld</PresentationFormat>
  <Paragraphs>360</Paragraphs>
  <Slides>58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7" baseType="lpstr">
      <vt:lpstr>Arial</vt:lpstr>
      <vt:lpstr>Calibri</vt:lpstr>
      <vt:lpstr>Monotype Sorts</vt:lpstr>
      <vt:lpstr>Times New Roman</vt:lpstr>
      <vt:lpstr>Trebuchet MS</vt:lpstr>
      <vt:lpstr>Wingdings</vt:lpstr>
      <vt:lpstr>Wingdings 3</vt:lpstr>
      <vt:lpstr>Facet</vt:lpstr>
      <vt:lpstr>Figuur</vt:lpstr>
      <vt:lpstr>Klauwziektes</vt:lpstr>
      <vt:lpstr>     klauwziekten en hun oorsprong</vt:lpstr>
      <vt:lpstr>      Bevangenheid</vt:lpstr>
      <vt:lpstr>     Verschijnselen van Bevangenheid</vt:lpstr>
      <vt:lpstr>     Verschijnselen van Bevangenheid</vt:lpstr>
      <vt:lpstr>     Verschijnselen van Bevangenheid</vt:lpstr>
      <vt:lpstr>     Verschijnselen van Bevangenheid</vt:lpstr>
      <vt:lpstr>     Verschijnselen van Bevangenheid</vt:lpstr>
      <vt:lpstr>     Invloedfactoren bevangenheid       “meerdere factoren ziekte”</vt:lpstr>
      <vt:lpstr>      Invloedfactoren bevangenheid</vt:lpstr>
      <vt:lpstr>      Invloedfactoren bevangenheid</vt:lpstr>
      <vt:lpstr>      Invloedfactoren bevangenheid</vt:lpstr>
      <vt:lpstr>      Invloedfactoren bevangenheid</vt:lpstr>
      <vt:lpstr>      Invloedfactoren bevangenheid</vt:lpstr>
      <vt:lpstr>      Preventie van bevangenheid</vt:lpstr>
      <vt:lpstr>      Behandeling van bevangenheid</vt:lpstr>
      <vt:lpstr>      Stinkpoot</vt:lpstr>
      <vt:lpstr>Voorbeelden van stinkpoten</vt:lpstr>
      <vt:lpstr>      Overige symptomen stinkpoot</vt:lpstr>
      <vt:lpstr>PowerPoint-presentatie</vt:lpstr>
      <vt:lpstr>PowerPoint-presentatie</vt:lpstr>
      <vt:lpstr>PowerPoint-presentatie</vt:lpstr>
      <vt:lpstr>Oorzaak van de Stinkpoot</vt:lpstr>
      <vt:lpstr>Preventie van Stinkpoot</vt:lpstr>
      <vt:lpstr>PowerPoint-presentatie</vt:lpstr>
      <vt:lpstr>Formaline of Kopersulfaat Voetbad</vt:lpstr>
      <vt:lpstr>PowerPoint-presentatie</vt:lpstr>
      <vt:lpstr>Behandeling van de Stinkpoot</vt:lpstr>
      <vt:lpstr>Ziekte van Mortellaro</vt:lpstr>
      <vt:lpstr>Symptomen van Mortellaro</vt:lpstr>
      <vt:lpstr>PowerPoint-presentatie</vt:lpstr>
      <vt:lpstr>PowerPoint-presentatie</vt:lpstr>
      <vt:lpstr>PowerPoint-presentatie</vt:lpstr>
      <vt:lpstr>PowerPoint-presentatie</vt:lpstr>
      <vt:lpstr>Oorzaak van Mortellaro</vt:lpstr>
      <vt:lpstr>Preventie van Mortellaro</vt:lpstr>
      <vt:lpstr>Behandeling van Mortellaro</vt:lpstr>
      <vt:lpstr>PowerPoint-presentatie</vt:lpstr>
      <vt:lpstr>Tussenteenflegmoon</vt:lpstr>
      <vt:lpstr>Symptomen van Tussenteenflegmoon</vt:lpstr>
      <vt:lpstr>PowerPoint-presentatie</vt:lpstr>
      <vt:lpstr>PowerPoint-presentatie</vt:lpstr>
      <vt:lpstr>Oorzaak van Tussenteenflegmoon</vt:lpstr>
      <vt:lpstr>PowerPoint-presentatie</vt:lpstr>
      <vt:lpstr>Preventie van Tussenteenflegmoon</vt:lpstr>
      <vt:lpstr>Behandeling van Tussenteenflegmoon</vt:lpstr>
      <vt:lpstr>Verwaarloosde Tussenteenflegmoon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Verschijnselen zoolzweer</vt:lpstr>
      <vt:lpstr>  Ontstaan van de zoolzweer</vt:lpstr>
      <vt:lpstr>Ontstaan van een zoolzweer</vt:lpstr>
      <vt:lpstr>Doorsnede zoolzweer</vt:lpstr>
      <vt:lpstr>Zoolzweer behandeling</vt:lpstr>
    </vt:vector>
  </TitlesOfParts>
  <Company>Digicampuz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 Melkveehouderij</dc:title>
  <dc:creator>Fokkema, Rinze</dc:creator>
  <cp:lastModifiedBy>Fokkema, Rinze</cp:lastModifiedBy>
  <cp:revision>42</cp:revision>
  <dcterms:created xsi:type="dcterms:W3CDTF">2015-01-31T07:28:37Z</dcterms:created>
  <dcterms:modified xsi:type="dcterms:W3CDTF">2017-08-24T09:43:45Z</dcterms:modified>
</cp:coreProperties>
</file>