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86" r:id="rId4"/>
    <p:sldMasterId id="2147483707" r:id="rId5"/>
    <p:sldMasterId id="2147483719" r:id="rId6"/>
    <p:sldMasterId id="2147483731" r:id="rId7"/>
  </p:sldMasterIdLst>
  <p:notesMasterIdLst>
    <p:notesMasterId r:id="rId35"/>
  </p:notesMasterIdLst>
  <p:handoutMasterIdLst>
    <p:handoutMasterId r:id="rId36"/>
  </p:handoutMasterIdLst>
  <p:sldIdLst>
    <p:sldId id="305" r:id="rId8"/>
    <p:sldId id="341" r:id="rId9"/>
    <p:sldId id="393" r:id="rId10"/>
    <p:sldId id="394" r:id="rId11"/>
    <p:sldId id="372" r:id="rId12"/>
    <p:sldId id="311" r:id="rId13"/>
    <p:sldId id="376" r:id="rId14"/>
    <p:sldId id="392" r:id="rId15"/>
    <p:sldId id="342" r:id="rId16"/>
    <p:sldId id="374" r:id="rId17"/>
    <p:sldId id="313" r:id="rId18"/>
    <p:sldId id="314" r:id="rId19"/>
    <p:sldId id="315" r:id="rId20"/>
    <p:sldId id="316" r:id="rId21"/>
    <p:sldId id="317" r:id="rId22"/>
    <p:sldId id="358" r:id="rId23"/>
    <p:sldId id="359" r:id="rId24"/>
    <p:sldId id="318" r:id="rId25"/>
    <p:sldId id="326" r:id="rId26"/>
    <p:sldId id="343" r:id="rId27"/>
    <p:sldId id="377" r:id="rId28"/>
    <p:sldId id="357" r:id="rId29"/>
    <p:sldId id="356" r:id="rId30"/>
    <p:sldId id="388" r:id="rId31"/>
    <p:sldId id="391" r:id="rId32"/>
    <p:sldId id="355" r:id="rId33"/>
    <p:sldId id="339" r:id="rId34"/>
  </p:sldIdLst>
  <p:sldSz cx="9144000" cy="6858000" type="screen4x3"/>
  <p:notesSz cx="9872663" cy="6742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35" autoAdjust="0"/>
    <p:restoredTop sz="85572" autoAdjust="0"/>
  </p:normalViewPr>
  <p:slideViewPr>
    <p:cSldViewPr>
      <p:cViewPr varScale="1">
        <p:scale>
          <a:sx n="75" d="100"/>
          <a:sy n="75" d="100"/>
        </p:scale>
        <p:origin x="1387" y="53"/>
      </p:cViewPr>
      <p:guideLst>
        <p:guide orient="horz" pos="2160"/>
        <p:guide pos="2880"/>
      </p:guideLst>
    </p:cSldViewPr>
  </p:slideViewPr>
  <p:notesTextViewPr>
    <p:cViewPr>
      <p:scale>
        <a:sx n="75" d="100"/>
        <a:sy n="7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4277135" cy="338244"/>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5593178" y="0"/>
            <a:ext cx="4277135" cy="338244"/>
          </a:xfrm>
          <a:prstGeom prst="rect">
            <a:avLst/>
          </a:prstGeom>
        </p:spPr>
        <p:txBody>
          <a:bodyPr vert="horz" lIns="91440" tIns="45720" rIns="91440" bIns="45720" rtlCol="0"/>
          <a:lstStyle>
            <a:lvl1pPr algn="r">
              <a:defRPr sz="1200"/>
            </a:lvl1pPr>
          </a:lstStyle>
          <a:p>
            <a:fld id="{6156E038-A214-4847-9BE9-9989927713C3}" type="datetimeFigureOut">
              <a:rPr lang="nl-NL" smtClean="0"/>
              <a:t>9-8-2017</a:t>
            </a:fld>
            <a:endParaRPr lang="nl-NL"/>
          </a:p>
        </p:txBody>
      </p:sp>
      <p:sp>
        <p:nvSpPr>
          <p:cNvPr id="4" name="Tijdelijke aanduiding voor voettekst 3"/>
          <p:cNvSpPr>
            <a:spLocks noGrp="1"/>
          </p:cNvSpPr>
          <p:nvPr>
            <p:ph type="ftr" sz="quarter" idx="2"/>
          </p:nvPr>
        </p:nvSpPr>
        <p:spPr>
          <a:xfrm>
            <a:off x="1" y="6403869"/>
            <a:ext cx="4277135" cy="338244"/>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5593178" y="6403869"/>
            <a:ext cx="4277135" cy="338244"/>
          </a:xfrm>
          <a:prstGeom prst="rect">
            <a:avLst/>
          </a:prstGeom>
        </p:spPr>
        <p:txBody>
          <a:bodyPr vert="horz" lIns="91440" tIns="45720" rIns="91440" bIns="45720" rtlCol="0" anchor="b"/>
          <a:lstStyle>
            <a:lvl1pPr algn="r">
              <a:defRPr sz="1200"/>
            </a:lvl1pPr>
          </a:lstStyle>
          <a:p>
            <a:fld id="{917E4155-C178-4AD3-BAAC-35106AEAFDE9}" type="slidenum">
              <a:rPr lang="nl-NL" smtClean="0"/>
              <a:t>‹nr.›</a:t>
            </a:fld>
            <a:endParaRPr lang="nl-NL"/>
          </a:p>
        </p:txBody>
      </p:sp>
    </p:spTree>
    <p:extLst>
      <p:ext uri="{BB962C8B-B14F-4D97-AF65-F5344CB8AC3E}">
        <p14:creationId xmlns:p14="http://schemas.microsoft.com/office/powerpoint/2010/main" val="3445652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37105"/>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idx="1"/>
          </p:nvPr>
        </p:nvSpPr>
        <p:spPr>
          <a:xfrm>
            <a:off x="5592225" y="0"/>
            <a:ext cx="4278154" cy="337105"/>
          </a:xfrm>
          <a:prstGeom prst="rect">
            <a:avLst/>
          </a:prstGeom>
        </p:spPr>
        <p:txBody>
          <a:bodyPr vert="horz" lIns="91440" tIns="45720" rIns="91440" bIns="45720" rtlCol="0"/>
          <a:lstStyle>
            <a:lvl1pPr algn="r">
              <a:defRPr sz="1200"/>
            </a:lvl1pPr>
          </a:lstStyle>
          <a:p>
            <a:fld id="{64ED0DF3-5B55-4C00-B5F4-E33927370C3D}" type="datetimeFigureOut">
              <a:rPr lang="nl-NL" smtClean="0"/>
              <a:t>9-8-2017</a:t>
            </a:fld>
            <a:endParaRPr lang="nl-NL" dirty="0"/>
          </a:p>
        </p:txBody>
      </p:sp>
      <p:sp>
        <p:nvSpPr>
          <p:cNvPr id="4" name="Slide Image Placeholder 3"/>
          <p:cNvSpPr>
            <a:spLocks noGrp="1" noRot="1" noChangeAspect="1"/>
          </p:cNvSpPr>
          <p:nvPr>
            <p:ph type="sldImg" idx="2"/>
          </p:nvPr>
        </p:nvSpPr>
        <p:spPr>
          <a:xfrm>
            <a:off x="3249613" y="504825"/>
            <a:ext cx="3373437" cy="2530475"/>
          </a:xfrm>
          <a:prstGeom prst="rect">
            <a:avLst/>
          </a:prstGeom>
          <a:noFill/>
          <a:ln w="12700">
            <a:solidFill>
              <a:prstClr val="black"/>
            </a:solidFill>
          </a:ln>
        </p:spPr>
        <p:txBody>
          <a:bodyPr vert="horz" lIns="91440" tIns="45720" rIns="91440" bIns="45720" rtlCol="0" anchor="ctr"/>
          <a:lstStyle/>
          <a:p>
            <a:endParaRPr lang="nl-NL" dirty="0"/>
          </a:p>
        </p:txBody>
      </p:sp>
      <p:sp>
        <p:nvSpPr>
          <p:cNvPr id="5" name="Notes Placeholder 4"/>
          <p:cNvSpPr>
            <a:spLocks noGrp="1"/>
          </p:cNvSpPr>
          <p:nvPr>
            <p:ph type="body" sz="quarter" idx="3"/>
          </p:nvPr>
        </p:nvSpPr>
        <p:spPr>
          <a:xfrm>
            <a:off x="987267" y="3202505"/>
            <a:ext cx="7898130" cy="30339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6403837"/>
            <a:ext cx="4278154" cy="337105"/>
          </a:xfrm>
          <a:prstGeom prst="rect">
            <a:avLst/>
          </a:prstGeom>
        </p:spPr>
        <p:txBody>
          <a:bodyPr vert="horz" lIns="91440" tIns="45720" rIns="91440" bIns="45720" rtlCol="0" anchor="b"/>
          <a:lstStyle>
            <a:lvl1pPr algn="l">
              <a:defRPr sz="1200"/>
            </a:lvl1pPr>
          </a:lstStyle>
          <a:p>
            <a:endParaRPr lang="nl-NL" dirty="0"/>
          </a:p>
        </p:txBody>
      </p:sp>
      <p:sp>
        <p:nvSpPr>
          <p:cNvPr id="7" name="Slide Number Placeholder 6"/>
          <p:cNvSpPr>
            <a:spLocks noGrp="1"/>
          </p:cNvSpPr>
          <p:nvPr>
            <p:ph type="sldNum" sz="quarter" idx="5"/>
          </p:nvPr>
        </p:nvSpPr>
        <p:spPr>
          <a:xfrm>
            <a:off x="5592225" y="6403837"/>
            <a:ext cx="4278154" cy="337105"/>
          </a:xfrm>
          <a:prstGeom prst="rect">
            <a:avLst/>
          </a:prstGeom>
        </p:spPr>
        <p:txBody>
          <a:bodyPr vert="horz" lIns="91440" tIns="45720" rIns="91440" bIns="45720" rtlCol="0" anchor="b"/>
          <a:lstStyle>
            <a:lvl1pPr algn="r">
              <a:defRPr sz="1200"/>
            </a:lvl1pPr>
          </a:lstStyle>
          <a:p>
            <a:fld id="{D71713C9-A73B-418D-8B41-8F3950B468F0}" type="slidenum">
              <a:rPr lang="nl-NL" smtClean="0"/>
              <a:t>‹nr.›</a:t>
            </a:fld>
            <a:endParaRPr lang="nl-NL" dirty="0"/>
          </a:p>
        </p:txBody>
      </p:sp>
    </p:spTree>
    <p:extLst>
      <p:ext uri="{BB962C8B-B14F-4D97-AF65-F5344CB8AC3E}">
        <p14:creationId xmlns:p14="http://schemas.microsoft.com/office/powerpoint/2010/main" val="760806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1</a:t>
            </a:fld>
            <a:endParaRPr lang="nl-NL" dirty="0"/>
          </a:p>
        </p:txBody>
      </p:sp>
    </p:spTree>
    <p:extLst>
      <p:ext uri="{BB962C8B-B14F-4D97-AF65-F5344CB8AC3E}">
        <p14:creationId xmlns:p14="http://schemas.microsoft.com/office/powerpoint/2010/main" val="1677940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1" baseline="0" dirty="0" smtClean="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10</a:t>
            </a:fld>
            <a:endParaRPr lang="nl-NL" dirty="0"/>
          </a:p>
        </p:txBody>
      </p:sp>
    </p:spTree>
    <p:extLst>
      <p:ext uri="{BB962C8B-B14F-4D97-AF65-F5344CB8AC3E}">
        <p14:creationId xmlns:p14="http://schemas.microsoft.com/office/powerpoint/2010/main" val="532052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11</a:t>
            </a:fld>
            <a:endParaRPr lang="nl-NL" dirty="0"/>
          </a:p>
        </p:txBody>
      </p:sp>
    </p:spTree>
    <p:extLst>
      <p:ext uri="{BB962C8B-B14F-4D97-AF65-F5344CB8AC3E}">
        <p14:creationId xmlns:p14="http://schemas.microsoft.com/office/powerpoint/2010/main" val="2324767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200" b="1" dirty="0" smtClean="0"/>
              <a:t>Persoonsgegevens – 2 typen</a:t>
            </a:r>
          </a:p>
          <a:p>
            <a:pPr marL="0" indent="0">
              <a:buNone/>
            </a:pPr>
            <a:r>
              <a:rPr lang="nl-NL" sz="1200" dirty="0" smtClean="0"/>
              <a:t>Persoonsgegevens zijn gegevens die </a:t>
            </a:r>
            <a:r>
              <a:rPr lang="nl-NL" sz="1200" u="sng" dirty="0" smtClean="0"/>
              <a:t>direct</a:t>
            </a:r>
            <a:r>
              <a:rPr lang="nl-NL" sz="1200" dirty="0" smtClean="0"/>
              <a:t> identificerend zijn</a:t>
            </a:r>
            <a:r>
              <a:rPr lang="nl-NL" sz="1200" baseline="0" dirty="0" smtClean="0"/>
              <a:t> (</a:t>
            </a:r>
            <a:r>
              <a:rPr lang="nl-NL" sz="1200" dirty="0" smtClean="0"/>
              <a:t>over iemand gaan), ofwel </a:t>
            </a:r>
            <a:r>
              <a:rPr lang="nl-NL" sz="1200" u="sng" dirty="0" smtClean="0"/>
              <a:t>indirect</a:t>
            </a:r>
            <a:r>
              <a:rPr lang="nl-NL" sz="1200" u="none" baseline="0" dirty="0" smtClean="0"/>
              <a:t> identificerend zijn</a:t>
            </a:r>
            <a:r>
              <a:rPr lang="nl-NL" sz="1200" baseline="0" dirty="0" smtClean="0"/>
              <a:t> (wanneer</a:t>
            </a:r>
            <a:r>
              <a:rPr lang="nl-NL" sz="1200" dirty="0" smtClean="0"/>
              <a:t> deze niet direct over personen gaan</a:t>
            </a:r>
            <a:r>
              <a:rPr lang="nl-NL" sz="1200" baseline="0" dirty="0" smtClean="0"/>
              <a:t> maar wel</a:t>
            </a:r>
            <a:r>
              <a:rPr lang="nl-NL" sz="1200" dirty="0" smtClean="0"/>
              <a:t> naar</a:t>
            </a:r>
            <a:r>
              <a:rPr lang="nl-NL" sz="1200" baseline="0" dirty="0" smtClean="0"/>
              <a:t> een</a:t>
            </a:r>
            <a:r>
              <a:rPr lang="nl-NL" sz="1200" dirty="0" smtClean="0"/>
              <a:t> persoon te herleiden zijn). </a:t>
            </a:r>
          </a:p>
          <a:p>
            <a:pPr marL="0" indent="0">
              <a:buNone/>
            </a:pPr>
            <a:endParaRPr lang="nl-NL" sz="1200" dirty="0" smtClean="0"/>
          </a:p>
          <a:p>
            <a:pPr marL="0" indent="0">
              <a:buNone/>
            </a:pPr>
            <a:r>
              <a:rPr lang="nl-NL" sz="1200" b="1" dirty="0" smtClean="0"/>
              <a:t>Bijzondere</a:t>
            </a:r>
            <a:r>
              <a:rPr lang="nl-NL" sz="1200" b="1" baseline="0" dirty="0" smtClean="0"/>
              <a:t> persoonsgegevens</a:t>
            </a:r>
          </a:p>
          <a:p>
            <a:pPr marL="0" indent="0">
              <a:buNone/>
            </a:pPr>
            <a:r>
              <a:rPr lang="nl-NL" sz="1200" dirty="0" smtClean="0"/>
              <a:t>Er bestaan ook bijzondere persoonsgegevens. Dit zijn gegevens welke gevoelige informatie bevatten. Bijzondere persoonsgegevens mogen alleen worden vastgelegd wanneer dit noodzakelijk is voor begeleiding van een leerling, of om noodzakelijke voorzieningen te mogen treffen. Een voorbeeld is de registratie van allergieën, zodat hiermee rekening gehouden kan worden bij traktaties of lunches.  Ga dan ook extra zorgvuldig met bijzondere persoonsgegevens om.</a:t>
            </a:r>
          </a:p>
          <a:p>
            <a:pPr marL="0" indent="0">
              <a:buNone/>
            </a:pPr>
            <a:endParaRPr lang="nl-NL" sz="1200" dirty="0" smtClean="0"/>
          </a:p>
          <a:p>
            <a:pPr marL="0" indent="0">
              <a:buNone/>
            </a:pPr>
            <a:r>
              <a:rPr lang="nl-NL" sz="1200" b="1" dirty="0" smtClean="0"/>
              <a:t>Leerlinggegevens</a:t>
            </a:r>
          </a:p>
          <a:p>
            <a:pPr marL="0" indent="0">
              <a:buNone/>
            </a:pPr>
            <a:r>
              <a:rPr lang="nl-NL" sz="1200" b="0" dirty="0" smtClean="0"/>
              <a:t>Is</a:t>
            </a:r>
            <a:r>
              <a:rPr lang="nl-NL" sz="1200" b="0" baseline="0" dirty="0" smtClean="0"/>
              <a:t> een veelgebruikte term. Leerlinggegevens zijn gegevens over leerlingen en kunnen zowel persoonsgegevens als bijzondere persoonsgegevens betreffen. </a:t>
            </a:r>
            <a:endParaRPr lang="nl-NL" sz="1200" b="0" dirty="0" smtClean="0"/>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C3CD7777-A04E-478E-AC11-F679DBFAAF2D}" type="slidenum">
              <a:rPr lang="nl-NL" smtClean="0"/>
              <a:t>12</a:t>
            </a:fld>
            <a:endParaRPr lang="nl-NL"/>
          </a:p>
        </p:txBody>
      </p:sp>
    </p:spTree>
    <p:extLst>
      <p:ext uri="{BB962C8B-B14F-4D97-AF65-F5344CB8AC3E}">
        <p14:creationId xmlns:p14="http://schemas.microsoft.com/office/powerpoint/2010/main" val="2134008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Opdracht</a:t>
            </a:r>
            <a:r>
              <a:rPr lang="nl-NL" b="1" baseline="0" dirty="0" smtClean="0"/>
              <a:t> voor de toehoorders:</a:t>
            </a:r>
          </a:p>
          <a:p>
            <a:pPr marL="171450" indent="-171450">
              <a:buFont typeface="Wingdings" panose="05000000000000000000" pitchFamily="2" charset="2"/>
              <a:buChar char="à"/>
            </a:pPr>
            <a:r>
              <a:rPr lang="nl-NL" b="1" baseline="0" dirty="0" smtClean="0">
                <a:sym typeface="Wingdings" panose="05000000000000000000" pitchFamily="2" charset="2"/>
              </a:rPr>
              <a:t>Geef van bovenstaande gegevens aan om welk soort persoonsgegevens het gaat. Hiervoor heeft men enkele minuten de tijd. </a:t>
            </a:r>
          </a:p>
          <a:p>
            <a:pPr marL="171450" indent="-171450">
              <a:buFont typeface="Wingdings" panose="05000000000000000000" pitchFamily="2" charset="2"/>
              <a:buChar char="à"/>
            </a:pPr>
            <a:endParaRPr lang="nl-NL" b="1" baseline="0" dirty="0" smtClean="0">
              <a:sym typeface="Wingdings" panose="05000000000000000000" pitchFamily="2" charset="2"/>
            </a:endParaRPr>
          </a:p>
          <a:p>
            <a:pPr marL="0" indent="0">
              <a:buFont typeface="Wingdings" panose="05000000000000000000" pitchFamily="2" charset="2"/>
              <a:buNone/>
            </a:pPr>
            <a:r>
              <a:rPr lang="nl-NL" b="1" baseline="0" dirty="0" smtClean="0">
                <a:sym typeface="Wingdings" panose="05000000000000000000" pitchFamily="2" charset="2"/>
              </a:rPr>
              <a:t>Antwoorden</a:t>
            </a:r>
          </a:p>
          <a:p>
            <a:pPr marL="0" indent="0">
              <a:buFont typeface="Wingdings" panose="05000000000000000000" pitchFamily="2" charset="2"/>
              <a:buNone/>
            </a:pPr>
            <a:r>
              <a:rPr lang="nl-NL" b="0" baseline="0" dirty="0" smtClean="0">
                <a:sym typeface="Wingdings" panose="05000000000000000000" pitchFamily="2" charset="2"/>
              </a:rPr>
              <a:t>1 = Direct identificerend persoonsgegeven</a:t>
            </a:r>
          </a:p>
          <a:p>
            <a:pPr marL="0" indent="0">
              <a:buFont typeface="Wingdings" panose="05000000000000000000" pitchFamily="2" charset="2"/>
              <a:buNone/>
            </a:pPr>
            <a:r>
              <a:rPr lang="nl-NL" b="0" baseline="0" dirty="0" smtClean="0">
                <a:sym typeface="Wingdings" panose="05000000000000000000" pitchFamily="2" charset="2"/>
              </a:rPr>
              <a:t>2 = Bijzonder persoonsgegeven</a:t>
            </a:r>
          </a:p>
          <a:p>
            <a:pPr marL="0" indent="0">
              <a:buFont typeface="Wingdings" panose="05000000000000000000" pitchFamily="2" charset="2"/>
              <a:buNone/>
            </a:pPr>
            <a:r>
              <a:rPr lang="nl-NL" b="0" baseline="0" dirty="0" smtClean="0">
                <a:sym typeface="Wingdings" panose="05000000000000000000" pitchFamily="2" charset="2"/>
              </a:rPr>
              <a:t>3 = Bijzonder persoonsgegeven</a:t>
            </a:r>
          </a:p>
          <a:p>
            <a:pPr marL="0" indent="0">
              <a:buFont typeface="Wingdings" panose="05000000000000000000" pitchFamily="2" charset="2"/>
              <a:buNone/>
            </a:pPr>
            <a:r>
              <a:rPr lang="nl-NL" b="0" baseline="0" dirty="0" smtClean="0">
                <a:sym typeface="Wingdings" panose="05000000000000000000" pitchFamily="2" charset="2"/>
              </a:rPr>
              <a:t>4 = Indirect identificerend persoonsgegeven</a:t>
            </a:r>
          </a:p>
          <a:p>
            <a:pPr marL="0" indent="0">
              <a:buFont typeface="Wingdings" panose="05000000000000000000" pitchFamily="2" charset="2"/>
              <a:buNone/>
            </a:pPr>
            <a:r>
              <a:rPr lang="nl-NL" b="0" baseline="0" dirty="0" smtClean="0">
                <a:sym typeface="Wingdings" panose="05000000000000000000" pitchFamily="2" charset="2"/>
              </a:rPr>
              <a:t>5 = Indirect identificerend persoonsgegeven</a:t>
            </a:r>
          </a:p>
          <a:p>
            <a:pPr marL="0" indent="0">
              <a:buFont typeface="Wingdings" panose="05000000000000000000" pitchFamily="2" charset="2"/>
              <a:buNone/>
            </a:pPr>
            <a:r>
              <a:rPr lang="nl-NL" b="0" baseline="0" dirty="0" smtClean="0">
                <a:sym typeface="Wingdings" panose="05000000000000000000" pitchFamily="2" charset="2"/>
              </a:rPr>
              <a:t>6 = Bijzonder persoonsgegeven</a:t>
            </a:r>
          </a:p>
          <a:p>
            <a:pPr marL="0" indent="0">
              <a:buFont typeface="Wingdings" panose="05000000000000000000" pitchFamily="2" charset="2"/>
              <a:buNone/>
            </a:pPr>
            <a:r>
              <a:rPr lang="nl-NL" b="0" baseline="0" dirty="0" smtClean="0">
                <a:sym typeface="Wingdings" panose="05000000000000000000" pitchFamily="2" charset="2"/>
              </a:rPr>
              <a:t>7 = Indirect identificerend persoonsgegeven</a:t>
            </a:r>
          </a:p>
          <a:p>
            <a:pPr marL="0" indent="0">
              <a:buFont typeface="Wingdings" panose="05000000000000000000" pitchFamily="2" charset="2"/>
              <a:buNone/>
            </a:pPr>
            <a:r>
              <a:rPr lang="nl-NL" b="0" baseline="0" dirty="0" smtClean="0">
                <a:sym typeface="Wingdings" panose="05000000000000000000" pitchFamily="2" charset="2"/>
              </a:rPr>
              <a:t>8 = Direct identificerend persoonsgegeven</a:t>
            </a:r>
          </a:p>
          <a:p>
            <a:pPr marL="0" indent="0">
              <a:buFont typeface="Wingdings" panose="05000000000000000000" pitchFamily="2" charset="2"/>
              <a:buNone/>
            </a:pPr>
            <a:r>
              <a:rPr lang="nl-NL" b="0" baseline="0" dirty="0" smtClean="0">
                <a:sym typeface="Wingdings" panose="05000000000000000000" pitchFamily="2" charset="2"/>
              </a:rPr>
              <a:t>9 = Indirect identificerend persoonsgegeven</a:t>
            </a:r>
          </a:p>
          <a:p>
            <a:pPr marL="0" indent="0">
              <a:buFont typeface="Wingdings" panose="05000000000000000000" pitchFamily="2" charset="2"/>
              <a:buNone/>
            </a:pPr>
            <a:r>
              <a:rPr lang="nl-NL" b="0" baseline="0" dirty="0" smtClean="0">
                <a:sym typeface="Wingdings" panose="05000000000000000000" pitchFamily="2" charset="2"/>
              </a:rPr>
              <a:t>10 = Context is bepalend voor antwoord – de vraag is of de partij die beschikt over de gegevens in staat is de persoon op die de gegevens betrekking hebben te identificeren. </a:t>
            </a:r>
          </a:p>
          <a:p>
            <a:pPr marL="0" indent="0">
              <a:buFont typeface="Wingdings" panose="05000000000000000000" pitchFamily="2" charset="2"/>
              <a:buNone/>
            </a:pPr>
            <a:r>
              <a:rPr lang="nl-NL" b="0" baseline="0" dirty="0" smtClean="0">
                <a:sym typeface="Wingdings" panose="05000000000000000000" pitchFamily="2" charset="2"/>
              </a:rPr>
              <a:t>Binnen de school is het </a:t>
            </a:r>
            <a:r>
              <a:rPr lang="nl-NL" b="0" baseline="0" dirty="0" err="1" smtClean="0">
                <a:sym typeface="Wingdings" panose="05000000000000000000" pitchFamily="2" charset="2"/>
              </a:rPr>
              <a:t>leerlingnr</a:t>
            </a:r>
            <a:r>
              <a:rPr lang="nl-NL" b="0" baseline="0" dirty="0" smtClean="0">
                <a:sym typeface="Wingdings" panose="05000000000000000000" pitchFamily="2" charset="2"/>
              </a:rPr>
              <a:t>. een direct identificerend persoonsgegeven. Voor de plaatselijke bakker zegt het nummer niets over de identiteit van de leerling.</a:t>
            </a:r>
          </a:p>
          <a:p>
            <a:pPr marL="0" indent="0">
              <a:buFont typeface="Wingdings" panose="05000000000000000000" pitchFamily="2" charset="2"/>
              <a:buNone/>
            </a:pPr>
            <a:endParaRPr lang="nl-NL" b="0" baseline="0" dirty="0" smtClean="0">
              <a:sym typeface="Wingdings" panose="05000000000000000000" pitchFamily="2" charset="2"/>
            </a:endParaRPr>
          </a:p>
          <a:p>
            <a:pPr marL="0" indent="0">
              <a:buFont typeface="Wingdings" panose="05000000000000000000" pitchFamily="2" charset="2"/>
              <a:buNone/>
            </a:pPr>
            <a:r>
              <a:rPr lang="nl-NL" b="0" baseline="0" dirty="0" smtClean="0">
                <a:sym typeface="Wingdings" panose="05000000000000000000" pitchFamily="2" charset="2"/>
              </a:rPr>
              <a:t>Ter illustratie van het spanningsveld tussen persoonsgegevens en context is bijvoorbeeld de generieke controle van een tas op het vliegveld. In de regel hebben mensen er geen moeite mee wanneer de inhoud van hun tas, door een scan of handmatige controle, doorzocht wordt. Echter, wanneer een werkgever uw tas doorzoekt is de verwachting dat dit wel weerstand oproept.</a:t>
            </a:r>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13</a:t>
            </a:fld>
            <a:endParaRPr lang="nl-NL" dirty="0"/>
          </a:p>
        </p:txBody>
      </p:sp>
    </p:spTree>
    <p:extLst>
      <p:ext uri="{BB962C8B-B14F-4D97-AF65-F5344CB8AC3E}">
        <p14:creationId xmlns:p14="http://schemas.microsoft.com/office/powerpoint/2010/main" val="2598500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Per 25 mei 2018 wordt deze wet vervangen door de Europese Algemene Verordening Gegevensbescherming (AVG) die in heel Europa van toepassing wordt. Deze nieuwe wetgeving stelt hogere en aanvullende eisen aan privacy. In deze 5 vuistregels (versie 2.0) worden de belangrijkste (nieuwe) uitgangspunten voor het verantwoord omgaan met persoonsgegevens samengevat.</a:t>
            </a:r>
            <a:endParaRPr lang="nl-NL" b="1" baseline="0" dirty="0" smtClean="0"/>
          </a:p>
          <a:p>
            <a:pPr marL="0" indent="0">
              <a:buNone/>
            </a:pPr>
            <a:endParaRPr lang="nl-NL" sz="1200" b="1" dirty="0" smtClean="0"/>
          </a:p>
          <a:p>
            <a:pPr lvl="0"/>
            <a:r>
              <a:rPr lang="nl-NL" sz="1200" b="1" kern="1200" dirty="0" smtClean="0">
                <a:solidFill>
                  <a:schemeClr val="tx1"/>
                </a:solidFill>
                <a:effectLst/>
                <a:latin typeface="+mn-lt"/>
                <a:ea typeface="+mn-ea"/>
                <a:cs typeface="+mn-cs"/>
              </a:rPr>
              <a:t>Doelbepaling en doelbinding</a:t>
            </a:r>
            <a:r>
              <a:rPr lang="nl-NL" sz="1200" kern="1200" dirty="0" smtClean="0">
                <a:solidFill>
                  <a:schemeClr val="tx1"/>
                </a:solidFill>
                <a:effectLst/>
                <a:latin typeface="+mn-lt"/>
                <a:ea typeface="+mn-ea"/>
                <a:cs typeface="+mn-cs"/>
              </a:rPr>
              <a:t>: </a:t>
            </a:r>
          </a:p>
          <a:p>
            <a:r>
              <a:rPr lang="nl-NL" sz="1200" b="0" i="0" kern="1200" dirty="0" smtClean="0">
                <a:solidFill>
                  <a:schemeClr val="tx1"/>
                </a:solidFill>
                <a:effectLst/>
                <a:latin typeface="+mn-lt"/>
                <a:ea typeface="+mn-ea"/>
                <a:cs typeface="+mn-cs"/>
              </a:rPr>
              <a:t>Persoonsgegevens worden altijd verzameld met een vooraf vastgesteld en concreet doel. Deze persoonsgegevens mogen alleen worden verwerkt om dat vastgestelde doel te bereiken (doelbinding).</a:t>
            </a:r>
            <a:r>
              <a:rPr lang="nl-NL" sz="1200" kern="1200" dirty="0" smtClean="0">
                <a:solidFill>
                  <a:schemeClr val="tx1"/>
                </a:solidFill>
                <a:effectLst/>
                <a:latin typeface="+mn-lt"/>
                <a:ea typeface="+mn-ea"/>
                <a:cs typeface="+mn-cs"/>
              </a:rPr>
              <a:t> </a:t>
            </a:r>
          </a:p>
          <a:p>
            <a:endParaRPr lang="nl-NL" sz="1200" b="0" i="0" u="sng" kern="1200" dirty="0" smtClean="0">
              <a:solidFill>
                <a:schemeClr val="tx1"/>
              </a:solidFill>
              <a:effectLst/>
              <a:latin typeface="+mn-lt"/>
              <a:ea typeface="+mn-ea"/>
              <a:cs typeface="+mn-cs"/>
            </a:endParaRPr>
          </a:p>
          <a:p>
            <a:r>
              <a:rPr lang="nl-NL" sz="1200" b="0" i="0" u="sng" kern="1200" dirty="0" smtClean="0">
                <a:solidFill>
                  <a:schemeClr val="tx1"/>
                </a:solidFill>
                <a:effectLst/>
                <a:latin typeface="+mn-lt"/>
                <a:ea typeface="+mn-ea"/>
                <a:cs typeface="+mn-cs"/>
              </a:rPr>
              <a:t>Let op:</a:t>
            </a:r>
            <a:r>
              <a:rPr lang="nl-NL" sz="1200" b="0" i="0" u="sng" kern="1200" baseline="0" dirty="0" smtClean="0">
                <a:solidFill>
                  <a:schemeClr val="tx1"/>
                </a:solidFill>
                <a:effectLst/>
                <a:latin typeface="+mn-lt"/>
                <a:ea typeface="+mn-ea"/>
                <a:cs typeface="+mn-cs"/>
              </a:rPr>
              <a:t> a</a:t>
            </a:r>
            <a:r>
              <a:rPr lang="nl-NL" sz="1200" b="0" i="0" kern="1200" dirty="0" smtClean="0">
                <a:solidFill>
                  <a:schemeClr val="tx1"/>
                </a:solidFill>
                <a:effectLst/>
                <a:latin typeface="+mn-lt"/>
                <a:ea typeface="+mn-ea"/>
                <a:cs typeface="+mn-cs"/>
              </a:rPr>
              <a:t>ls een school gegevens verzamelt, die niet vallen onder</a:t>
            </a:r>
            <a:r>
              <a:rPr lang="nl-NL" sz="1200" b="0" i="0" kern="1200" baseline="0" dirty="0" smtClean="0">
                <a:solidFill>
                  <a:schemeClr val="tx1"/>
                </a:solidFill>
                <a:effectLst/>
                <a:latin typeface="+mn-lt"/>
                <a:ea typeface="+mn-ea"/>
                <a:cs typeface="+mn-cs"/>
              </a:rPr>
              <a:t> het vrijstellingsbesluit</a:t>
            </a:r>
            <a:r>
              <a:rPr lang="nl-NL" sz="1200" b="0" i="0" kern="1200" dirty="0" smtClean="0">
                <a:solidFill>
                  <a:schemeClr val="tx1"/>
                </a:solidFill>
                <a:effectLst/>
                <a:latin typeface="+mn-lt"/>
                <a:ea typeface="+mn-ea"/>
                <a:cs typeface="+mn-cs"/>
              </a:rPr>
              <a:t>, dan eist de </a:t>
            </a:r>
            <a:r>
              <a:rPr lang="nl-NL" sz="1200" b="0" i="0" kern="1200" dirty="0" err="1" smtClean="0">
                <a:solidFill>
                  <a:schemeClr val="tx1"/>
                </a:solidFill>
                <a:effectLst/>
                <a:latin typeface="+mn-lt"/>
                <a:ea typeface="+mn-ea"/>
                <a:cs typeface="+mn-cs"/>
              </a:rPr>
              <a:t>Wbp</a:t>
            </a:r>
            <a:r>
              <a:rPr lang="nl-NL" sz="1200" b="0" i="0" kern="1200" dirty="0" smtClean="0">
                <a:solidFill>
                  <a:schemeClr val="tx1"/>
                </a:solidFill>
                <a:effectLst/>
                <a:latin typeface="+mn-lt"/>
                <a:ea typeface="+mn-ea"/>
                <a:cs typeface="+mn-cs"/>
              </a:rPr>
              <a:t> van</a:t>
            </a:r>
            <a:r>
              <a:rPr lang="nl-NL" sz="1200" b="0" i="0" kern="1200" baseline="0" dirty="0" smtClean="0">
                <a:solidFill>
                  <a:schemeClr val="tx1"/>
                </a:solidFill>
                <a:effectLst/>
                <a:latin typeface="+mn-lt"/>
                <a:ea typeface="+mn-ea"/>
                <a:cs typeface="+mn-cs"/>
              </a:rPr>
              <a:t> </a:t>
            </a:r>
            <a:r>
              <a:rPr lang="nl-NL" sz="1200" b="0" i="0" kern="1200" dirty="0" smtClean="0">
                <a:solidFill>
                  <a:schemeClr val="tx1"/>
                </a:solidFill>
                <a:effectLst/>
                <a:latin typeface="+mn-lt"/>
                <a:ea typeface="+mn-ea"/>
                <a:cs typeface="+mn-cs"/>
              </a:rPr>
              <a:t>de school deze gegevensverzameling apart wordt aangemeld bij het Autoriteit Persoonsgegevens (AP) In de praktijk zal dit niet vaak voorkomen.</a:t>
            </a:r>
          </a:p>
          <a:p>
            <a:r>
              <a:rPr lang="nl-NL" sz="1200" b="0" i="0" kern="1200" dirty="0" smtClean="0">
                <a:solidFill>
                  <a:schemeClr val="tx1"/>
                </a:solidFill>
                <a:effectLst/>
                <a:latin typeface="+mn-lt"/>
                <a:ea typeface="+mn-ea"/>
                <a:cs typeface="+mn-cs"/>
              </a:rPr>
              <a:t>Met ingang van 25 mei 2018 is de </a:t>
            </a:r>
            <a:r>
              <a:rPr lang="nl-NL" sz="1200" b="0" i="0" kern="1200" dirty="0" err="1" smtClean="0">
                <a:solidFill>
                  <a:schemeClr val="tx1"/>
                </a:solidFill>
                <a:effectLst/>
                <a:latin typeface="+mn-lt"/>
                <a:ea typeface="+mn-ea"/>
                <a:cs typeface="+mn-cs"/>
              </a:rPr>
              <a:t>Wbp</a:t>
            </a:r>
            <a:r>
              <a:rPr lang="nl-NL" sz="1200" b="0" i="0" kern="1200" dirty="0" smtClean="0">
                <a:solidFill>
                  <a:schemeClr val="tx1"/>
                </a:solidFill>
                <a:effectLst/>
                <a:latin typeface="+mn-lt"/>
                <a:ea typeface="+mn-ea"/>
                <a:cs typeface="+mn-cs"/>
              </a:rPr>
              <a:t> niet meer van toepassing en gelden de regels vanuit de Algemene Verordening Gegevensbescherming (AVG). Scholen hoeven dan </a:t>
            </a:r>
            <a:r>
              <a:rPr lang="nl-NL" sz="1200" b="1" i="0" kern="1200" dirty="0" smtClean="0">
                <a:solidFill>
                  <a:schemeClr val="tx1"/>
                </a:solidFill>
                <a:effectLst/>
                <a:latin typeface="+mn-lt"/>
                <a:ea typeface="+mn-ea"/>
                <a:cs typeface="+mn-cs"/>
              </a:rPr>
              <a:t>geen melding </a:t>
            </a:r>
            <a:r>
              <a:rPr lang="nl-NL" sz="1200" b="0" i="0" kern="1200" dirty="0" smtClean="0">
                <a:solidFill>
                  <a:schemeClr val="tx1"/>
                </a:solidFill>
                <a:effectLst/>
                <a:latin typeface="+mn-lt"/>
                <a:ea typeface="+mn-ea"/>
                <a:cs typeface="+mn-cs"/>
              </a:rPr>
              <a:t>meer te doen, maar ze zijn verplicht zelf bij te houden welke gegevens waarvoor gebruikt worden: scholen moeten op hoofdlijnen weten welke gegevens voor welk doel worden gebruikt.</a:t>
            </a:r>
          </a:p>
          <a:p>
            <a:endParaRPr lang="nl-NL" sz="1200" kern="1200" dirty="0" smtClean="0">
              <a:solidFill>
                <a:schemeClr val="tx1"/>
              </a:solidFill>
              <a:effectLst/>
              <a:latin typeface="+mn-lt"/>
              <a:ea typeface="+mn-ea"/>
              <a:cs typeface="+mn-cs"/>
            </a:endParaRPr>
          </a:p>
          <a:p>
            <a:pPr lvl="0"/>
            <a:r>
              <a:rPr lang="nl-NL" sz="1200" b="1" kern="1200" dirty="0" smtClean="0">
                <a:solidFill>
                  <a:schemeClr val="tx1"/>
                </a:solidFill>
                <a:effectLst/>
                <a:latin typeface="+mn-lt"/>
                <a:ea typeface="+mn-ea"/>
                <a:cs typeface="+mn-cs"/>
              </a:rPr>
              <a:t>Grondslag</a:t>
            </a:r>
            <a:r>
              <a:rPr lang="nl-NL"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Is er minimaal een wettelijke grond voor de verwerking?  </a:t>
            </a:r>
          </a:p>
          <a:p>
            <a:r>
              <a:rPr lang="nl-NL" sz="1200" kern="1200" dirty="0" smtClean="0">
                <a:solidFill>
                  <a:schemeClr val="tx1"/>
                </a:solidFill>
                <a:effectLst/>
                <a:latin typeface="+mn-lt"/>
                <a:ea typeface="+mn-ea"/>
                <a:cs typeface="+mn-cs"/>
              </a:rPr>
              <a:t>Verwerking van persoonsgegevens is gebaseerd op een van de volgende wettelijke grondslagen: toestemming, overeenkomst, de wet, publiekrechtelijke taak, vitaal belang van de betrokkene, of gerechtvaardigd belang.</a:t>
            </a:r>
          </a:p>
          <a:p>
            <a:r>
              <a:rPr lang="nl-NL" sz="1200" kern="1200" dirty="0" smtClean="0">
                <a:solidFill>
                  <a:schemeClr val="tx1"/>
                </a:solidFill>
                <a:effectLst/>
                <a:latin typeface="+mn-lt"/>
                <a:ea typeface="+mn-ea"/>
                <a:cs typeface="+mn-cs"/>
              </a:rPr>
              <a:t> </a:t>
            </a:r>
          </a:p>
          <a:p>
            <a:pPr lvl="0"/>
            <a:r>
              <a:rPr lang="nl-NL" sz="1200" b="1" kern="1200" dirty="0" smtClean="0">
                <a:solidFill>
                  <a:schemeClr val="tx1"/>
                </a:solidFill>
                <a:effectLst/>
                <a:latin typeface="+mn-lt"/>
                <a:ea typeface="+mn-ea"/>
                <a:cs typeface="+mn-cs"/>
              </a:rPr>
              <a:t>Dataminimalisatie</a:t>
            </a:r>
            <a:r>
              <a:rPr lang="nl-NL" sz="1200" kern="1200" dirty="0" smtClean="0">
                <a:solidFill>
                  <a:schemeClr val="tx1"/>
                </a:solidFill>
                <a:effectLst/>
                <a:latin typeface="+mn-lt"/>
                <a:ea typeface="+mn-ea"/>
                <a:cs typeface="+mn-cs"/>
              </a:rPr>
              <a:t>: </a:t>
            </a:r>
          </a:p>
          <a:p>
            <a:r>
              <a:rPr lang="nl-NL" sz="1200" b="0" i="0" kern="1200" dirty="0" smtClean="0">
                <a:solidFill>
                  <a:schemeClr val="tx1"/>
                </a:solidFill>
                <a:effectLst/>
                <a:latin typeface="+mn-lt"/>
                <a:ea typeface="+mn-ea"/>
                <a:cs typeface="+mn-cs"/>
              </a:rPr>
              <a:t>De persoonsgegevens die de school verwerkt, moeten redelijkerwijs nodig zijn om het doel te bereiken. De gegevens moeten in verhouding staan tot het doel (‘proportioneel’) en het doel kan niet met minder dan deze verzamelde gegevens worden bereikt (‘subsidiair’).</a:t>
            </a:r>
          </a:p>
          <a:p>
            <a:r>
              <a:rPr lang="nl-NL" sz="1200" b="0" i="0" kern="1200" dirty="0" smtClean="0">
                <a:solidFill>
                  <a:schemeClr val="tx1"/>
                </a:solidFill>
                <a:effectLst/>
                <a:latin typeface="+mn-lt"/>
                <a:ea typeface="+mn-ea"/>
                <a:cs typeface="+mn-cs"/>
              </a:rPr>
              <a:t>Het gaat er dus om dat scholen uitsluitend gegevens verzamelen die écht nodig zijn om het doel te bereiken. Niet: zo min mogelijk gegevens, wel: alleen relevante gegevens.</a:t>
            </a:r>
            <a:r>
              <a:rPr lang="nl-NL" sz="1200" b="0" i="0" kern="1200" baseline="0" dirty="0" smtClean="0">
                <a:solidFill>
                  <a:schemeClr val="tx1"/>
                </a:solidFill>
                <a:effectLst/>
                <a:latin typeface="+mn-lt"/>
                <a:ea typeface="+mn-ea"/>
                <a:cs typeface="+mn-cs"/>
              </a:rPr>
              <a:t> </a:t>
            </a:r>
            <a:r>
              <a:rPr lang="nl-NL" sz="1200" b="0" i="0" kern="1200" dirty="0" smtClean="0">
                <a:solidFill>
                  <a:schemeClr val="tx1"/>
                </a:solidFill>
                <a:effectLst/>
                <a:latin typeface="+mn-lt"/>
                <a:ea typeface="+mn-ea"/>
                <a:cs typeface="+mn-cs"/>
              </a:rPr>
              <a:t>Dataminimalisatie</a:t>
            </a:r>
            <a:r>
              <a:rPr lang="nl-NL" sz="1200" b="0" i="0" kern="1200" baseline="0" dirty="0" smtClean="0">
                <a:solidFill>
                  <a:schemeClr val="tx1"/>
                </a:solidFill>
                <a:effectLst/>
                <a:latin typeface="+mn-lt"/>
                <a:ea typeface="+mn-ea"/>
                <a:cs typeface="+mn-cs"/>
              </a:rPr>
              <a:t> heeft ook te maken met bewaartermijnen en nog meer met het vernietigen van data als het bewaartermijn is verstreken.</a:t>
            </a:r>
            <a:endParaRPr lang="nl-NL" sz="1200" b="0" i="0" kern="1200" dirty="0" smtClean="0">
              <a:solidFill>
                <a:schemeClr val="tx1"/>
              </a:solidFill>
              <a:effectLst/>
              <a:latin typeface="+mn-lt"/>
              <a:ea typeface="+mn-ea"/>
              <a:cs typeface="+mn-cs"/>
            </a:endParaRPr>
          </a:p>
          <a:p>
            <a:pPr lvl="0"/>
            <a:endParaRPr lang="nl-NL" sz="1200" b="1" kern="1200" dirty="0" smtClean="0">
              <a:solidFill>
                <a:schemeClr val="tx1"/>
              </a:solidFill>
              <a:effectLst/>
              <a:latin typeface="+mn-lt"/>
              <a:ea typeface="+mn-ea"/>
              <a:cs typeface="+mn-cs"/>
            </a:endParaRPr>
          </a:p>
          <a:p>
            <a:pPr lvl="0"/>
            <a:r>
              <a:rPr lang="nl-NL" sz="1200" b="1" kern="1200" dirty="0" smtClean="0">
                <a:solidFill>
                  <a:schemeClr val="tx1"/>
                </a:solidFill>
                <a:effectLst/>
                <a:latin typeface="+mn-lt"/>
                <a:ea typeface="+mn-ea"/>
                <a:cs typeface="+mn-cs"/>
              </a:rPr>
              <a:t>Transparantie</a:t>
            </a:r>
            <a:r>
              <a:rPr lang="nl-NL" sz="1200" kern="1200" dirty="0" smtClean="0">
                <a:solidFill>
                  <a:schemeClr val="tx1"/>
                </a:solidFill>
                <a:effectLst/>
                <a:latin typeface="+mn-lt"/>
                <a:ea typeface="+mn-ea"/>
                <a:cs typeface="+mn-cs"/>
              </a:rPr>
              <a:t>: </a:t>
            </a:r>
          </a:p>
          <a:p>
            <a:r>
              <a:rPr lang="nl-NL" sz="1200" b="0" i="0" kern="1200" dirty="0" smtClean="0">
                <a:solidFill>
                  <a:schemeClr val="tx1"/>
                </a:solidFill>
                <a:effectLst/>
                <a:latin typeface="+mn-lt"/>
                <a:ea typeface="+mn-ea"/>
                <a:cs typeface="+mn-cs"/>
              </a:rPr>
              <a:t>De betrokkene (dus: de leerling en/of zijn ouders) is vooraf in begrijpelijke taal geïnformeerd over wat er precies aan informatie wordt verwerkt en wat het doel daarvan is. De leerling en zijn ouders zijn op de hoogte van hun rechten als het gaat om de verwerking van persoonsgegevens door de school.</a:t>
            </a:r>
          </a:p>
          <a:p>
            <a:r>
              <a:rPr lang="en-US" sz="1200"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pPr lvl="0"/>
            <a:r>
              <a:rPr lang="nl-NL" sz="1200" b="1" kern="1200" dirty="0" smtClean="0">
                <a:solidFill>
                  <a:schemeClr val="tx1"/>
                </a:solidFill>
                <a:effectLst/>
                <a:latin typeface="+mn-lt"/>
                <a:ea typeface="+mn-ea"/>
                <a:cs typeface="+mn-cs"/>
              </a:rPr>
              <a:t>Data-integriteit</a:t>
            </a:r>
            <a:r>
              <a:rPr lang="nl-NL" sz="1200" kern="1200" dirty="0" smtClean="0">
                <a:solidFill>
                  <a:schemeClr val="tx1"/>
                </a:solidFill>
                <a:effectLst/>
                <a:latin typeface="+mn-lt"/>
                <a:ea typeface="+mn-ea"/>
                <a:cs typeface="+mn-cs"/>
              </a:rPr>
              <a:t>: </a:t>
            </a:r>
          </a:p>
          <a:p>
            <a:r>
              <a:rPr lang="nl-NL" sz="1200" b="0" i="0" kern="1200" dirty="0" smtClean="0">
                <a:solidFill>
                  <a:schemeClr val="tx1"/>
                </a:solidFill>
                <a:effectLst/>
                <a:latin typeface="+mn-lt"/>
                <a:ea typeface="+mn-ea"/>
                <a:cs typeface="+mn-cs"/>
              </a:rPr>
              <a:t>De school zorgt er voor dat bij verwerkingen, die door of namens de school of schoolbestuur worden uitgevoerd, de juiste persoonsgegevens op het juiste moment op de juiste plaats beschikbaar zijn. Onjuiste gegevens worden op tijd gerectificeerd of gewist.</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i="0" kern="1200" dirty="0" smtClean="0">
                <a:solidFill>
                  <a:schemeClr val="tx1"/>
                </a:solidFill>
                <a:effectLst/>
                <a:latin typeface="+mn-lt"/>
                <a:ea typeface="+mn-ea"/>
                <a:cs typeface="+mn-cs"/>
              </a:rPr>
              <a:t>Voorbeeld: als iemand van buitenaf zomaar de persoonsgegevens kan wijzigen, dan zijn die gegevens niet meer 'integer'. De kwaliteit van de gegevens wordt allereerst bepaald door de medewerkers die gegevens invoeren.</a:t>
            </a:r>
            <a:r>
              <a:rPr lang="nl-NL" sz="1200" i="0" kern="1200" baseline="0" dirty="0" smtClean="0">
                <a:solidFill>
                  <a:schemeClr val="tx1"/>
                </a:solidFill>
                <a:effectLst/>
                <a:latin typeface="+mn-lt"/>
                <a:ea typeface="+mn-ea"/>
                <a:cs typeface="+mn-cs"/>
              </a:rPr>
              <a:t> Zij </a:t>
            </a:r>
            <a:r>
              <a:rPr lang="nl-NL" sz="1200" i="0" kern="1200" dirty="0" smtClean="0">
                <a:solidFill>
                  <a:schemeClr val="tx1"/>
                </a:solidFill>
                <a:effectLst/>
                <a:latin typeface="+mn-lt"/>
                <a:ea typeface="+mn-ea"/>
                <a:cs typeface="+mn-cs"/>
              </a:rPr>
              <a:t>moeten de juiste instructies krijgen om verantwoordelijk met persoonsgegevens om te kunnen gaan. Ook de programma's die gebruikt worden om de gegevens in op te slaan moeten integer zijn. Door het nemen van passende technische of organisatorische maatregelen zorgt de school er voor dat persoonsgegevens op een passende wijze zijn beveiligd en zijn beschermd tegen ongeoorloofde of onrechtmatige verwerking en tegen onopzettelijk verlies, vernietiging of beschadiging. </a:t>
            </a:r>
          </a:p>
          <a:p>
            <a:endParaRPr lang="nl-NL" dirty="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14</a:t>
            </a:fld>
            <a:endParaRPr lang="nl-NL" dirty="0"/>
          </a:p>
        </p:txBody>
      </p:sp>
    </p:spTree>
    <p:extLst>
      <p:ext uri="{BB962C8B-B14F-4D97-AF65-F5344CB8AC3E}">
        <p14:creationId xmlns:p14="http://schemas.microsoft.com/office/powerpoint/2010/main" val="2708889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Afbeelding 1</a:t>
            </a:r>
            <a:r>
              <a:rPr lang="nl-NL" b="1" baseline="0" dirty="0" smtClean="0"/>
              <a:t> server</a:t>
            </a:r>
            <a:r>
              <a:rPr lang="nl-NL" b="1" dirty="0" smtClean="0"/>
              <a:t>: </a:t>
            </a:r>
            <a:r>
              <a:rPr lang="nl-NL" dirty="0" smtClean="0"/>
              <a:t>privacy</a:t>
            </a:r>
            <a:r>
              <a:rPr lang="nl-NL" baseline="0" dirty="0" smtClean="0"/>
              <a:t> gaat ook over ‘weten wat er op je schoolnetwerk gebeurt’. Wat wordt er vastgelegd en wat wordt er met de gegevens gedaan? Worden er bijvoorbeeld </a:t>
            </a:r>
            <a:r>
              <a:rPr lang="nl-NL" baseline="0" dirty="0" err="1" smtClean="0"/>
              <a:t>sexfilmpjes</a:t>
            </a:r>
            <a:r>
              <a:rPr lang="nl-NL" baseline="0" dirty="0" smtClean="0"/>
              <a:t> gedeeld, of </a:t>
            </a:r>
            <a:r>
              <a:rPr lang="nl-NL" baseline="0" dirty="0" err="1" smtClean="0"/>
              <a:t>banga-lijsten</a:t>
            </a:r>
            <a:r>
              <a:rPr lang="nl-NL" baseline="0" dirty="0" smtClean="0"/>
              <a:t>? Dit vraagt om de afweging tussen privacy van leerlingen/medewerkers en bescherming van die zelfde leerlingen/medewerkers. Het bezit van persoonsgegevens brengt ook de verantwoordelijkheid met zich mee deze gegevens te beschermen tegen hacken, etc. </a:t>
            </a:r>
          </a:p>
          <a:p>
            <a:endParaRPr lang="nl-NL" baseline="0" dirty="0" smtClean="0"/>
          </a:p>
          <a:p>
            <a:r>
              <a:rPr lang="nl-NL" b="1" baseline="0" dirty="0" smtClean="0"/>
              <a:t>Afbeelding 2 leerlingen: </a:t>
            </a:r>
            <a:r>
              <a:rPr lang="nl-NL" b="0" baseline="0" dirty="0" smtClean="0"/>
              <a:t>Mag</a:t>
            </a:r>
            <a:r>
              <a:rPr lang="nl-NL" baseline="0" dirty="0" smtClean="0"/>
              <a:t> en kan je leerlingen de hele dag volgen en alles opslaan wat ze doen? In Europa zijn we hevig verontwaardigd als blijkt dat de NSA allerlei gegevens over ons gebruikt bij de opsporing, maar als we leerlingen de hele dag gaan volgen, doen we dan niet het zelfde? Zoek de balans en informeer medewerkers, leerlingen en ouders over je beleid hierover! </a:t>
            </a:r>
          </a:p>
          <a:p>
            <a:endParaRPr lang="nl-NL" baseline="0" dirty="0" smtClean="0"/>
          </a:p>
          <a:p>
            <a:r>
              <a:rPr lang="nl-NL" b="1" baseline="0" dirty="0" smtClean="0"/>
              <a:t>Afbeelding 3 schoolfoto: </a:t>
            </a:r>
            <a:r>
              <a:rPr lang="nl-NL" baseline="0" dirty="0" smtClean="0"/>
              <a:t>Schoolfoto’s: een foto zegt iets over je ras, etniciteit. Daarom is een foto een bijzonder persoonsgegeven: je moet hier nóg voorzichtiger mee omgaan dan met gewone data. </a:t>
            </a:r>
          </a:p>
          <a:p>
            <a:r>
              <a:rPr lang="nl-NL" baseline="0" dirty="0" smtClean="0"/>
              <a:t> </a:t>
            </a:r>
          </a:p>
          <a:p>
            <a:r>
              <a:rPr lang="nl-NL" b="1" baseline="0" dirty="0" smtClean="0"/>
              <a:t>Privacy gaat niet alleen om gegevens, maar ook om de beveiliging van deze gegevens.</a:t>
            </a:r>
          </a:p>
        </p:txBody>
      </p:sp>
      <p:sp>
        <p:nvSpPr>
          <p:cNvPr id="4" name="Tijdelijke aanduiding voor dianummer 3"/>
          <p:cNvSpPr>
            <a:spLocks noGrp="1"/>
          </p:cNvSpPr>
          <p:nvPr>
            <p:ph type="sldNum" sz="quarter" idx="10"/>
          </p:nvPr>
        </p:nvSpPr>
        <p:spPr/>
        <p:txBody>
          <a:bodyPr/>
          <a:lstStyle/>
          <a:p>
            <a:fld id="{C3CD7777-A04E-478E-AC11-F679DBFAAF2D}" type="slidenum">
              <a:rPr lang="nl-NL" smtClean="0"/>
              <a:t>15</a:t>
            </a:fld>
            <a:endParaRPr lang="nl-NL"/>
          </a:p>
        </p:txBody>
      </p:sp>
    </p:spTree>
    <p:extLst>
      <p:ext uri="{BB962C8B-B14F-4D97-AF65-F5344CB8AC3E}">
        <p14:creationId xmlns:p14="http://schemas.microsoft.com/office/powerpoint/2010/main" val="1595532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Naast privacy is informatiebeveiliging een belangrijk begrip. Het is goed te weten hoe informatiebeveiliging en privacy zich tot elkaar verhouden. Privacy gaat om het </a:t>
            </a:r>
            <a:r>
              <a:rPr lang="nl-NL" b="1" baseline="0" dirty="0" smtClean="0"/>
              <a:t>wat </a:t>
            </a:r>
            <a:r>
              <a:rPr lang="nl-NL" b="0" baseline="0" dirty="0" smtClean="0"/>
              <a:t>we wel en niet delen en informatiebeveiliging om het </a:t>
            </a:r>
            <a:r>
              <a:rPr lang="nl-NL" b="1" baseline="0" dirty="0" smtClean="0"/>
              <a:t>hoe </a:t>
            </a:r>
            <a:r>
              <a:rPr lang="nl-NL" b="0" baseline="0" dirty="0" smtClean="0"/>
              <a:t>we vervolgens zorgen dat informatie die we privé willen houden, privé blijft. </a:t>
            </a:r>
          </a:p>
          <a:p>
            <a:endParaRPr lang="nl-NL" baseline="0" dirty="0" smtClean="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16</a:t>
            </a:fld>
            <a:endParaRPr lang="nl-NL" dirty="0"/>
          </a:p>
        </p:txBody>
      </p:sp>
    </p:spTree>
    <p:extLst>
      <p:ext uri="{BB962C8B-B14F-4D97-AF65-F5344CB8AC3E}">
        <p14:creationId xmlns:p14="http://schemas.microsoft.com/office/powerpoint/2010/main" val="3104835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a:p>
            <a:r>
              <a:rPr lang="nl-NL" dirty="0" smtClean="0"/>
              <a:t>Informatiebeveiliging is een proces voor het beschermen tegen risico’s en bedreigingen met betrekking tot informatie en </a:t>
            </a:r>
            <a:r>
              <a:rPr lang="nl-NL" dirty="0" err="1" smtClean="0"/>
              <a:t>ict</a:t>
            </a:r>
            <a:r>
              <a:rPr lang="nl-NL" dirty="0" smtClean="0"/>
              <a:t>. </a:t>
            </a:r>
          </a:p>
          <a:p>
            <a:endParaRPr lang="nl-NL" dirty="0" smtClean="0"/>
          </a:p>
        </p:txBody>
      </p:sp>
      <p:sp>
        <p:nvSpPr>
          <p:cNvPr id="4" name="Tijdelijke aanduiding voor dianummer 3"/>
          <p:cNvSpPr>
            <a:spLocks noGrp="1"/>
          </p:cNvSpPr>
          <p:nvPr>
            <p:ph type="sldNum" sz="quarter" idx="10"/>
          </p:nvPr>
        </p:nvSpPr>
        <p:spPr/>
        <p:txBody>
          <a:bodyPr/>
          <a:lstStyle/>
          <a:p>
            <a:fld id="{C3CD7777-A04E-478E-AC11-F679DBFAAF2D}" type="slidenum">
              <a:rPr lang="nl-NL" smtClean="0"/>
              <a:t>17</a:t>
            </a:fld>
            <a:endParaRPr lang="nl-NL"/>
          </a:p>
        </p:txBody>
      </p:sp>
    </p:spTree>
    <p:extLst>
      <p:ext uri="{BB962C8B-B14F-4D97-AF65-F5344CB8AC3E}">
        <p14:creationId xmlns:p14="http://schemas.microsoft.com/office/powerpoint/2010/main" val="2990331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Informatiebeveiliging is een proces voor het beschermen tegen risico’s en bedreigingen met betrekking tot informatie en </a:t>
            </a:r>
            <a:r>
              <a:rPr lang="nl-NL" dirty="0" err="1" smtClean="0"/>
              <a:t>ict</a:t>
            </a:r>
            <a:r>
              <a:rPr lang="nl-NL" dirty="0" smtClean="0"/>
              <a:t>. Zoals eerder genoemd</a:t>
            </a:r>
            <a:r>
              <a:rPr lang="nl-NL" baseline="0" dirty="0" smtClean="0"/>
              <a:t> gaat het dus vooral over het </a:t>
            </a:r>
            <a:r>
              <a:rPr lang="nl-NL" b="1" baseline="0" dirty="0" smtClean="0"/>
              <a:t>hoe</a:t>
            </a:r>
            <a:r>
              <a:rPr lang="nl-NL" b="0" baseline="0" dirty="0" smtClean="0"/>
              <a:t> we privacy waarborgen. Hierbij zijn drie aspecten van belang: </a:t>
            </a:r>
            <a:endParaRPr lang="nl-NL" dirty="0" smtClean="0"/>
          </a:p>
          <a:p>
            <a:endParaRPr lang="nl-NL" baseline="0" dirty="0" smtClean="0"/>
          </a:p>
          <a:p>
            <a:pPr marL="257175" indent="-257175">
              <a:buFont typeface="+mj-lt"/>
              <a:buAutoNum type="arabicPeriod"/>
            </a:pPr>
            <a:r>
              <a:rPr lang="nl-NL" b="1" dirty="0" smtClean="0"/>
              <a:t>Beschikbaarheid</a:t>
            </a:r>
            <a:r>
              <a:rPr lang="nl-NL" dirty="0" smtClean="0"/>
              <a:t>; informatie en aanverwante bedrijfsmiddelen zijn toegankelijk wanneer nodig;</a:t>
            </a:r>
          </a:p>
          <a:p>
            <a:pPr marL="257175" indent="-257175">
              <a:buFont typeface="+mj-lt"/>
              <a:buAutoNum type="arabicPeriod"/>
            </a:pPr>
            <a:endParaRPr lang="nl-NL" dirty="0" smtClean="0"/>
          </a:p>
          <a:p>
            <a:pPr marL="257175" indent="-257175">
              <a:buFont typeface="+mj-lt"/>
              <a:buAutoNum type="arabicPeriod"/>
            </a:pPr>
            <a:r>
              <a:rPr lang="nl-NL" b="1" dirty="0" smtClean="0"/>
              <a:t>Integriteit</a:t>
            </a:r>
            <a:r>
              <a:rPr lang="nl-NL" dirty="0" smtClean="0"/>
              <a:t>; informatie en verwerkingsmethoden bevatten zo min mogelijk fouten;</a:t>
            </a:r>
          </a:p>
          <a:p>
            <a:pPr marL="257175" indent="-257175">
              <a:buFont typeface="+mj-lt"/>
              <a:buAutoNum type="arabicPeriod"/>
            </a:pPr>
            <a:endParaRPr lang="nl-NL" dirty="0" smtClean="0"/>
          </a:p>
          <a:p>
            <a:pPr marL="257175" indent="-257175">
              <a:buFont typeface="+mj-lt"/>
              <a:buAutoNum type="arabicPeriod"/>
            </a:pPr>
            <a:r>
              <a:rPr lang="nl-NL" b="1" dirty="0" smtClean="0"/>
              <a:t>Vertrouwelijkheid</a:t>
            </a:r>
            <a:r>
              <a:rPr lang="nl-NL" dirty="0" smtClean="0"/>
              <a:t>; informatie is alleen toegankelijk voor diegenen die daartoe bevoegd zijn.</a:t>
            </a:r>
          </a:p>
          <a:p>
            <a:endParaRPr lang="nl-NL" dirty="0" smtClean="0">
              <a:sym typeface="Wingdings" panose="05000000000000000000" pitchFamily="2" charset="2"/>
            </a:endParaRPr>
          </a:p>
          <a:p>
            <a:r>
              <a:rPr lang="nl-NL" dirty="0" smtClean="0">
                <a:sym typeface="Wingdings" panose="05000000000000000000" pitchFamily="2" charset="2"/>
              </a:rPr>
              <a:t>Risico’s op deze drie aspecten vragen om maatregelen!</a:t>
            </a:r>
            <a:endParaRPr lang="nl-NL" dirty="0" smtClean="0"/>
          </a:p>
        </p:txBody>
      </p:sp>
      <p:sp>
        <p:nvSpPr>
          <p:cNvPr id="4" name="Tijdelijke aanduiding voor dianummer 3"/>
          <p:cNvSpPr>
            <a:spLocks noGrp="1"/>
          </p:cNvSpPr>
          <p:nvPr>
            <p:ph type="sldNum" sz="quarter" idx="10"/>
          </p:nvPr>
        </p:nvSpPr>
        <p:spPr/>
        <p:txBody>
          <a:bodyPr/>
          <a:lstStyle/>
          <a:p>
            <a:fld id="{C3CD7777-A04E-478E-AC11-F679DBFAAF2D}" type="slidenum">
              <a:rPr lang="nl-NL" smtClean="0"/>
              <a:t>18</a:t>
            </a:fld>
            <a:endParaRPr lang="nl-NL"/>
          </a:p>
        </p:txBody>
      </p:sp>
    </p:spTree>
    <p:extLst>
      <p:ext uri="{BB962C8B-B14F-4D97-AF65-F5344CB8AC3E}">
        <p14:creationId xmlns:p14="http://schemas.microsoft.com/office/powerpoint/2010/main" val="1687758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smtClean="0">
                <a:solidFill>
                  <a:srgbClr val="000000"/>
                </a:solidFill>
                <a:latin typeface="Arial"/>
              </a:rPr>
              <a:t>Als je</a:t>
            </a:r>
            <a:r>
              <a:rPr lang="nl-NL" sz="1200" baseline="0" dirty="0" smtClean="0">
                <a:solidFill>
                  <a:srgbClr val="000000"/>
                </a:solidFill>
                <a:latin typeface="Arial"/>
              </a:rPr>
              <a:t> </a:t>
            </a:r>
            <a:r>
              <a:rPr lang="nl-NL" sz="1200" dirty="0" smtClean="0">
                <a:solidFill>
                  <a:srgbClr val="000000"/>
                </a:solidFill>
                <a:latin typeface="Arial"/>
              </a:rPr>
              <a:t>persoonsgegevens deelt met anderen, dan moet je er op kunnen vertrouwen dat de ontvanger zorgvuldig met jouw gegevens omgaat.</a:t>
            </a:r>
          </a:p>
          <a:p>
            <a:endParaRPr lang="nl-NL" sz="1200" dirty="0" smtClean="0">
              <a:solidFill>
                <a:srgbClr val="000000"/>
              </a:solidFill>
              <a:latin typeface="Arial"/>
            </a:endParaRPr>
          </a:p>
          <a:p>
            <a:r>
              <a:rPr lang="nl-NL" sz="1200" dirty="0" smtClean="0">
                <a:solidFill>
                  <a:srgbClr val="000000"/>
                </a:solidFill>
                <a:latin typeface="Arial"/>
              </a:rPr>
              <a:t>Als je werkt met persoonsgegevens</a:t>
            </a:r>
            <a:r>
              <a:rPr lang="nl-NL" sz="1200" baseline="0" dirty="0" smtClean="0">
                <a:solidFill>
                  <a:srgbClr val="000000"/>
                </a:solidFill>
                <a:latin typeface="Arial"/>
              </a:rPr>
              <a:t> vraagt d</a:t>
            </a:r>
            <a:r>
              <a:rPr lang="nl-NL" sz="1200" dirty="0" smtClean="0">
                <a:solidFill>
                  <a:srgbClr val="000000"/>
                </a:solidFill>
                <a:latin typeface="Arial"/>
              </a:rPr>
              <a:t>it dan ook van medewerkers, docenten en eigenlijk van iedere burger, een aantal basisvaardigheden</a:t>
            </a:r>
            <a:r>
              <a:rPr lang="nl-NL" sz="1200" baseline="0" dirty="0" smtClean="0">
                <a:solidFill>
                  <a:srgbClr val="000000"/>
                </a:solidFill>
                <a:latin typeface="Arial"/>
              </a:rPr>
              <a:t> rondom het gebruiken en delen</a:t>
            </a:r>
            <a:r>
              <a:rPr lang="nl-NL" sz="1200" dirty="0" smtClean="0">
                <a:solidFill>
                  <a:srgbClr val="000000"/>
                </a:solidFill>
                <a:latin typeface="Arial"/>
              </a:rPr>
              <a:t> van persoonsgegevens. </a:t>
            </a:r>
          </a:p>
          <a:p>
            <a:endParaRPr lang="nl-NL" dirty="0" smtClean="0"/>
          </a:p>
          <a:p>
            <a:r>
              <a:rPr lang="nl-NL" dirty="0" smtClean="0"/>
              <a:t>Dit vatten we samen als ‘Bewust 6x Zorgvuldig’.</a:t>
            </a:r>
          </a:p>
          <a:p>
            <a:endParaRPr lang="nl-NL" dirty="0" smtClean="0"/>
          </a:p>
          <a:p>
            <a:r>
              <a:rPr lang="nl-NL" sz="1200" dirty="0" smtClean="0">
                <a:solidFill>
                  <a:schemeClr val="accent2">
                    <a:lumMod val="50000"/>
                  </a:schemeClr>
                </a:solidFill>
              </a:rPr>
              <a:t>Gebruik</a:t>
            </a:r>
            <a:r>
              <a:rPr lang="nl-NL" sz="1200" b="1" dirty="0" smtClean="0">
                <a:solidFill>
                  <a:schemeClr val="accent2">
                    <a:lumMod val="50000"/>
                  </a:schemeClr>
                </a:solidFill>
              </a:rPr>
              <a:t> zorgvuldig: </a:t>
            </a:r>
            <a:r>
              <a:rPr lang="nl-NL" sz="1200" dirty="0" smtClean="0">
                <a:solidFill>
                  <a:schemeClr val="accent2">
                    <a:lumMod val="50000"/>
                  </a:schemeClr>
                </a:solidFill>
              </a:rPr>
              <a:t>vergrendel je scherm</a:t>
            </a:r>
          </a:p>
          <a:p>
            <a:r>
              <a:rPr lang="nl-NL" sz="1200" dirty="0" smtClean="0">
                <a:solidFill>
                  <a:schemeClr val="accent2">
                    <a:lumMod val="50000"/>
                  </a:schemeClr>
                </a:solidFill>
              </a:rPr>
              <a:t>Verlaat</a:t>
            </a:r>
            <a:r>
              <a:rPr lang="nl-NL" sz="1200" baseline="0" dirty="0" smtClean="0">
                <a:solidFill>
                  <a:schemeClr val="accent2">
                    <a:lumMod val="50000"/>
                  </a:schemeClr>
                </a:solidFill>
              </a:rPr>
              <a:t> je je werkplek om koffie te halen of wat anders, vergrendel je scherm. Niet alle informatie is voor iedereen bestemd.  Windows-toets L vergrendelt direct je pc.</a:t>
            </a:r>
            <a:endParaRPr lang="nl-NL" sz="1200" dirty="0" smtClean="0">
              <a:solidFill>
                <a:schemeClr val="accent2">
                  <a:lumMod val="50000"/>
                </a:schemeClr>
              </a:solidFill>
            </a:endParaRPr>
          </a:p>
          <a:p>
            <a:endParaRPr lang="nl-NL" sz="300" dirty="0" smtClean="0">
              <a:solidFill>
                <a:schemeClr val="accent2">
                  <a:lumMod val="50000"/>
                </a:schemeClr>
              </a:solidFill>
            </a:endParaRPr>
          </a:p>
          <a:p>
            <a:r>
              <a:rPr lang="nl-NL" sz="1200" dirty="0" smtClean="0">
                <a:solidFill>
                  <a:schemeClr val="accent2">
                    <a:lumMod val="50000"/>
                  </a:schemeClr>
                </a:solidFill>
              </a:rPr>
              <a:t>Deel</a:t>
            </a:r>
            <a:r>
              <a:rPr lang="nl-NL" sz="1200" b="1" dirty="0" smtClean="0">
                <a:solidFill>
                  <a:schemeClr val="accent2">
                    <a:lumMod val="50000"/>
                  </a:schemeClr>
                </a:solidFill>
              </a:rPr>
              <a:t> zorgvuldig: </a:t>
            </a:r>
            <a:r>
              <a:rPr lang="nl-NL" sz="1200" dirty="0" smtClean="0">
                <a:solidFill>
                  <a:schemeClr val="accent2">
                    <a:lumMod val="50000"/>
                  </a:schemeClr>
                </a:solidFill>
              </a:rPr>
              <a:t>eerst denken dan delen</a:t>
            </a:r>
          </a:p>
          <a:p>
            <a:r>
              <a:rPr lang="nl-NL" sz="1200" dirty="0" smtClean="0">
                <a:solidFill>
                  <a:schemeClr val="accent2">
                    <a:lumMod val="50000"/>
                  </a:schemeClr>
                </a:solidFill>
              </a:rPr>
              <a:t>Stel jezelf</a:t>
            </a:r>
            <a:r>
              <a:rPr lang="nl-NL" sz="1200" baseline="0" dirty="0" smtClean="0">
                <a:solidFill>
                  <a:schemeClr val="accent2">
                    <a:lumMod val="50000"/>
                  </a:schemeClr>
                </a:solidFill>
              </a:rPr>
              <a:t> bewust de vraag welke gegevens ga ik delen, is dat niet te veel, kan het met minder gegevens. Zijn er alternatieven. Met wie deel ik de gegevens, mogen zij alles hebben. Gebruik het BCC veld bij een mail naar meerdere groepen, organisaties.</a:t>
            </a:r>
            <a:endParaRPr lang="nl-NL" sz="1200" dirty="0" smtClean="0">
              <a:solidFill>
                <a:schemeClr val="accent2">
                  <a:lumMod val="50000"/>
                </a:schemeClr>
              </a:solidFill>
            </a:endParaRPr>
          </a:p>
          <a:p>
            <a:endParaRPr lang="nl-NL" sz="300" dirty="0" smtClean="0">
              <a:solidFill>
                <a:schemeClr val="accent2">
                  <a:lumMod val="50000"/>
                </a:schemeClr>
              </a:solidFill>
            </a:endParaRPr>
          </a:p>
          <a:p>
            <a:r>
              <a:rPr lang="nl-NL" sz="1200" dirty="0" smtClean="0">
                <a:solidFill>
                  <a:schemeClr val="accent2">
                    <a:lumMod val="50000"/>
                  </a:schemeClr>
                </a:solidFill>
              </a:rPr>
              <a:t>Surf</a:t>
            </a:r>
            <a:r>
              <a:rPr lang="nl-NL" sz="1200" b="1" dirty="0" smtClean="0">
                <a:solidFill>
                  <a:schemeClr val="accent2">
                    <a:lumMod val="50000"/>
                  </a:schemeClr>
                </a:solidFill>
              </a:rPr>
              <a:t> zorgvuldig: </a:t>
            </a:r>
            <a:r>
              <a:rPr lang="nl-NL" sz="1200" dirty="0" smtClean="0">
                <a:solidFill>
                  <a:schemeClr val="accent2">
                    <a:lumMod val="50000"/>
                  </a:schemeClr>
                </a:solidFill>
              </a:rPr>
              <a:t>klik niet klakkeloos</a:t>
            </a:r>
          </a:p>
          <a:p>
            <a:r>
              <a:rPr lang="nl-NL" sz="1200" dirty="0" smtClean="0">
                <a:solidFill>
                  <a:schemeClr val="accent2">
                    <a:lumMod val="50000"/>
                  </a:schemeClr>
                </a:solidFill>
              </a:rPr>
              <a:t>Denk vooraf goed na voor je klikt op een link in de mail of op een website, wees je bewust van eventuele</a:t>
            </a:r>
            <a:r>
              <a:rPr lang="nl-NL" sz="1200" baseline="0" dirty="0" smtClean="0">
                <a:solidFill>
                  <a:schemeClr val="accent2">
                    <a:lumMod val="50000"/>
                  </a:schemeClr>
                </a:solidFill>
              </a:rPr>
              <a:t> </a:t>
            </a:r>
            <a:r>
              <a:rPr lang="nl-NL" sz="1200" dirty="0" smtClean="0">
                <a:solidFill>
                  <a:schemeClr val="accent2">
                    <a:lumMod val="50000"/>
                  </a:schemeClr>
                </a:solidFill>
              </a:rPr>
              <a:t>gevaren als </a:t>
            </a:r>
            <a:r>
              <a:rPr lang="nl-NL" sz="1200" dirty="0" err="1" smtClean="0">
                <a:solidFill>
                  <a:schemeClr val="accent2">
                    <a:lumMod val="50000"/>
                  </a:schemeClr>
                </a:solidFill>
              </a:rPr>
              <a:t>ransomeware</a:t>
            </a:r>
            <a:r>
              <a:rPr lang="nl-NL" sz="1200" dirty="0" smtClean="0">
                <a:solidFill>
                  <a:schemeClr val="accent2">
                    <a:lumMod val="50000"/>
                  </a:schemeClr>
                </a:solidFill>
              </a:rPr>
              <a:t> enz.</a:t>
            </a:r>
          </a:p>
          <a:p>
            <a:endParaRPr lang="nl-NL" sz="300" dirty="0" smtClean="0">
              <a:solidFill>
                <a:schemeClr val="accent2">
                  <a:lumMod val="50000"/>
                </a:schemeClr>
              </a:solidFill>
            </a:endParaRPr>
          </a:p>
          <a:p>
            <a:r>
              <a:rPr lang="nl-NL" sz="1200" dirty="0" smtClean="0">
                <a:solidFill>
                  <a:schemeClr val="accent2">
                    <a:lumMod val="50000"/>
                  </a:schemeClr>
                </a:solidFill>
              </a:rPr>
              <a:t>Beveilig </a:t>
            </a:r>
            <a:r>
              <a:rPr lang="nl-NL" sz="1200" b="1" dirty="0" smtClean="0">
                <a:solidFill>
                  <a:schemeClr val="accent2">
                    <a:lumMod val="50000"/>
                  </a:schemeClr>
                </a:solidFill>
              </a:rPr>
              <a:t>zorgvuldig: </a:t>
            </a:r>
            <a:r>
              <a:rPr lang="nl-NL" sz="1200" dirty="0" smtClean="0">
                <a:solidFill>
                  <a:schemeClr val="accent2">
                    <a:lumMod val="50000"/>
                  </a:schemeClr>
                </a:solidFill>
              </a:rPr>
              <a:t>wachtwoord is persoonlijk, deze leen je niet uit.</a:t>
            </a:r>
          </a:p>
          <a:p>
            <a:r>
              <a:rPr lang="nl-NL" b="1" dirty="0" smtClean="0"/>
              <a:t>Wachtwoorden zijn als tandenborstels:</a:t>
            </a:r>
          </a:p>
          <a:p>
            <a:pPr marL="800100" lvl="1" indent="-342900">
              <a:buAutoNum type="arabicParenR"/>
            </a:pPr>
            <a:r>
              <a:rPr lang="nl-NL" dirty="0" smtClean="0"/>
              <a:t>Kies alleen hele goede.</a:t>
            </a:r>
          </a:p>
          <a:p>
            <a:pPr marL="800100" lvl="1" indent="-342900">
              <a:buAutoNum type="arabicParenR"/>
            </a:pPr>
            <a:r>
              <a:rPr lang="nl-NL" dirty="0" smtClean="0"/>
              <a:t>Vervang ze regelmatig.</a:t>
            </a:r>
          </a:p>
          <a:p>
            <a:pPr marL="800100" lvl="1" indent="-342900">
              <a:buAutoNum type="arabicParenR"/>
            </a:pPr>
            <a:r>
              <a:rPr lang="nl-NL" dirty="0" smtClean="0"/>
              <a:t>Bewaar ze op een veilige plek.</a:t>
            </a:r>
          </a:p>
          <a:p>
            <a:pPr marL="800100" lvl="1" indent="-342900">
              <a:buAutoNum type="arabicParenR"/>
            </a:pPr>
            <a:r>
              <a:rPr lang="nl-NL" dirty="0" smtClean="0"/>
              <a:t>Geef ze nooit aan iemand anders</a:t>
            </a:r>
            <a:endParaRPr lang="nl-NL" sz="1200" dirty="0" smtClean="0">
              <a:solidFill>
                <a:schemeClr val="accent2">
                  <a:lumMod val="50000"/>
                </a:schemeClr>
              </a:solidFill>
            </a:endParaRPr>
          </a:p>
          <a:p>
            <a:pPr lvl="1"/>
            <a:endParaRPr lang="nl-NL" sz="1200" dirty="0" smtClean="0">
              <a:solidFill>
                <a:schemeClr val="accent2">
                  <a:lumMod val="50000"/>
                </a:schemeClr>
              </a:solidFill>
            </a:endParaRPr>
          </a:p>
          <a:p>
            <a:endParaRPr lang="nl-NL" sz="300" dirty="0" smtClean="0">
              <a:solidFill>
                <a:schemeClr val="accent2">
                  <a:lumMod val="50000"/>
                </a:schemeClr>
              </a:solidFill>
            </a:endParaRPr>
          </a:p>
          <a:p>
            <a:r>
              <a:rPr lang="nl-NL" sz="1200" dirty="0" smtClean="0">
                <a:solidFill>
                  <a:schemeClr val="accent2">
                    <a:lumMod val="50000"/>
                  </a:schemeClr>
                </a:solidFill>
              </a:rPr>
              <a:t>Verbind </a:t>
            </a:r>
            <a:r>
              <a:rPr lang="nl-NL" sz="1200" b="1" dirty="0" smtClean="0">
                <a:solidFill>
                  <a:schemeClr val="accent2">
                    <a:lumMod val="50000"/>
                  </a:schemeClr>
                </a:solidFill>
              </a:rPr>
              <a:t>zorgvuldig: </a:t>
            </a:r>
            <a:r>
              <a:rPr lang="nl-NL" sz="1200" dirty="0" smtClean="0">
                <a:solidFill>
                  <a:schemeClr val="accent2">
                    <a:lumMod val="50000"/>
                  </a:schemeClr>
                </a:solidFill>
              </a:rPr>
              <a:t>check veilige verbinding </a:t>
            </a:r>
          </a:p>
          <a:p>
            <a:endParaRPr lang="nl-NL" sz="1200" dirty="0" smtClean="0">
              <a:solidFill>
                <a:schemeClr val="accent2">
                  <a:lumMod val="50000"/>
                </a:schemeClr>
              </a:solidFill>
            </a:endParaRPr>
          </a:p>
          <a:p>
            <a:r>
              <a:rPr lang="nl-NL" sz="1200" dirty="0" smtClean="0">
                <a:solidFill>
                  <a:schemeClr val="accent2">
                    <a:lumMod val="50000"/>
                  </a:schemeClr>
                </a:solidFill>
              </a:rPr>
              <a:t>Vermijd gratis wifi mogelijkheden, check veilige verbindingen in de browser</a:t>
            </a:r>
            <a:r>
              <a:rPr lang="nl-NL" sz="1200" baseline="0" dirty="0" smtClean="0">
                <a:solidFill>
                  <a:schemeClr val="accent2">
                    <a:lumMod val="50000"/>
                  </a:schemeClr>
                </a:solidFill>
              </a:rPr>
              <a:t> (o.a. groen slotje). School voorziet in de juiste </a:t>
            </a:r>
            <a:r>
              <a:rPr lang="nl-NL" sz="1200" baseline="0" dirty="0" err="1" smtClean="0">
                <a:solidFill>
                  <a:schemeClr val="accent2">
                    <a:lumMod val="50000"/>
                  </a:schemeClr>
                </a:solidFill>
              </a:rPr>
              <a:t>ict</a:t>
            </a:r>
            <a:r>
              <a:rPr lang="nl-NL" sz="1200" baseline="0" dirty="0" smtClean="0">
                <a:solidFill>
                  <a:schemeClr val="accent2">
                    <a:lumMod val="50000"/>
                  </a:schemeClr>
                </a:solidFill>
              </a:rPr>
              <a:t>-middelen en gegevenstoegang om veilig met persoonsgegevens te gebruiken.</a:t>
            </a:r>
            <a:endParaRPr lang="nl-NL" sz="1200" dirty="0" smtClean="0">
              <a:solidFill>
                <a:schemeClr val="accent2">
                  <a:lumMod val="50000"/>
                </a:schemeClr>
              </a:solidFill>
            </a:endParaRPr>
          </a:p>
          <a:p>
            <a:endParaRPr lang="nl-NL" sz="300" dirty="0" smtClean="0">
              <a:solidFill>
                <a:schemeClr val="accent2">
                  <a:lumMod val="50000"/>
                </a:schemeClr>
              </a:solidFill>
            </a:endParaRPr>
          </a:p>
          <a:p>
            <a:r>
              <a:rPr lang="nl-NL" sz="1200" dirty="0" smtClean="0">
                <a:solidFill>
                  <a:schemeClr val="accent2">
                    <a:lumMod val="50000"/>
                  </a:schemeClr>
                </a:solidFill>
              </a:rPr>
              <a:t>Sla</a:t>
            </a:r>
            <a:r>
              <a:rPr lang="nl-NL" sz="1200" b="1" dirty="0" smtClean="0">
                <a:solidFill>
                  <a:schemeClr val="accent2">
                    <a:lumMod val="50000"/>
                  </a:schemeClr>
                </a:solidFill>
              </a:rPr>
              <a:t> zorgvuldig </a:t>
            </a:r>
            <a:r>
              <a:rPr lang="nl-NL" sz="1200" dirty="0" smtClean="0">
                <a:solidFill>
                  <a:schemeClr val="accent2">
                    <a:lumMod val="50000"/>
                  </a:schemeClr>
                </a:solidFill>
              </a:rPr>
              <a:t>op: encryptie en geen USB-sticks</a:t>
            </a:r>
          </a:p>
          <a:p>
            <a:r>
              <a:rPr lang="nl-NL" dirty="0" smtClean="0"/>
              <a:t>Gebruik geen USB-stick</a:t>
            </a:r>
            <a:r>
              <a:rPr lang="nl-NL" baseline="0" dirty="0" smtClean="0"/>
              <a:t> en doe je dat wel zorg dan dat de data versleuteld is.</a:t>
            </a:r>
            <a:endParaRPr lang="nl-NL" dirty="0" smtClean="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19</a:t>
            </a:fld>
            <a:endParaRPr lang="nl-NL" dirty="0"/>
          </a:p>
        </p:txBody>
      </p:sp>
    </p:spTree>
    <p:extLst>
      <p:ext uri="{BB962C8B-B14F-4D97-AF65-F5344CB8AC3E}">
        <p14:creationId xmlns:p14="http://schemas.microsoft.com/office/powerpoint/2010/main" val="391535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Digitale middelen nemen een steeds belangrijkere rol in </a:t>
            </a:r>
            <a:r>
              <a:rPr lang="nl-NL" dirty="0" err="1" smtClean="0"/>
              <a:t>in</a:t>
            </a:r>
            <a:r>
              <a:rPr lang="nl-NL" dirty="0" smtClean="0"/>
              <a:t> de maatschappij:</a:t>
            </a:r>
            <a:r>
              <a:rPr lang="nl-NL" baseline="0" dirty="0" smtClean="0"/>
              <a:t> steeds meer alledaagse handelingen worden digitaal verricht. </a:t>
            </a:r>
          </a:p>
          <a:p>
            <a:endParaRPr lang="nl-NL" baseline="0" dirty="0" smtClean="0"/>
          </a:p>
          <a:p>
            <a:pPr marL="228600" indent="-228600">
              <a:buAutoNum type="arabicParenR"/>
            </a:pPr>
            <a:r>
              <a:rPr lang="nl-NL" b="1" baseline="0" dirty="0" smtClean="0"/>
              <a:t>Werken</a:t>
            </a:r>
            <a:r>
              <a:rPr lang="nl-NL" baseline="0" dirty="0" smtClean="0"/>
              <a:t>: op de werkvloer zijn computers, tablets en smartphones vrijwel niet meer weg te denken.</a:t>
            </a:r>
          </a:p>
          <a:p>
            <a:pPr marL="228600" indent="-228600">
              <a:buAutoNum type="arabicParenR"/>
            </a:pPr>
            <a:r>
              <a:rPr lang="nl-NL" b="1" baseline="0" dirty="0" smtClean="0"/>
              <a:t>Leven</a:t>
            </a:r>
            <a:r>
              <a:rPr lang="nl-NL" baseline="0" dirty="0" smtClean="0"/>
              <a:t>: of het nu gaat om bankieren, reizen met het OV of parkeren – het gaat steeds meer bijna uitsluitend digitaal.</a:t>
            </a:r>
          </a:p>
          <a:p>
            <a:pPr marL="228600" indent="-228600">
              <a:buAutoNum type="arabicParenR"/>
            </a:pPr>
            <a:r>
              <a:rPr lang="nl-NL" b="1" baseline="0" dirty="0" smtClean="0"/>
              <a:t>Leren</a:t>
            </a:r>
            <a:r>
              <a:rPr lang="nl-NL" baseline="0" dirty="0" smtClean="0"/>
              <a:t>: ook in de klassen neemt digitaal lesmateriaal steeds nadrukkelijker een plaats in. </a:t>
            </a:r>
          </a:p>
          <a:p>
            <a:pPr marL="0" indent="0">
              <a:buNone/>
            </a:pPr>
            <a:r>
              <a:rPr lang="nl-NL" baseline="0" dirty="0" smtClean="0"/>
              <a:t>Voor zowel werken, leven als leren geldt dat ook de communicatie via digitale kanalen verloopt. Sociale media nemen hierbij een belangrijke rol in. </a:t>
            </a:r>
          </a:p>
          <a:p>
            <a:pPr marL="0" indent="0">
              <a:buNone/>
            </a:pPr>
            <a:endParaRPr lang="nl-NL" baseline="0" dirty="0" smtClean="0"/>
          </a:p>
          <a:p>
            <a:pPr marL="0" indent="0">
              <a:buNone/>
            </a:pPr>
            <a:r>
              <a:rPr lang="nl-NL" baseline="0" dirty="0" smtClean="0"/>
              <a:t>Door het gebruik van al deze digitale middelen laat ieder individu een digitaal spoor na van gegevens. </a:t>
            </a:r>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2</a:t>
            </a:fld>
            <a:endParaRPr lang="nl-NL" dirty="0"/>
          </a:p>
        </p:txBody>
      </p:sp>
    </p:spTree>
    <p:extLst>
      <p:ext uri="{BB962C8B-B14F-4D97-AF65-F5344CB8AC3E}">
        <p14:creationId xmlns:p14="http://schemas.microsoft.com/office/powerpoint/2010/main" val="2850079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9" name="Shape 4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nl" dirty="0" smtClean="0"/>
              <a:t>Ter illustratie volgen</a:t>
            </a:r>
            <a:r>
              <a:rPr lang="nl" baseline="0" dirty="0" smtClean="0"/>
              <a:t> enkele </a:t>
            </a:r>
            <a:r>
              <a:rPr lang="nl" dirty="0" smtClean="0"/>
              <a:t>schetsen van </a:t>
            </a:r>
            <a:r>
              <a:rPr lang="nl" dirty="0"/>
              <a:t>voorbeeldsituaties die een </a:t>
            </a:r>
            <a:r>
              <a:rPr lang="nl" dirty="0" smtClean="0"/>
              <a:t>medewerker </a:t>
            </a:r>
            <a:r>
              <a:rPr lang="nl" dirty="0"/>
              <a:t>op school kan </a:t>
            </a:r>
            <a:r>
              <a:rPr lang="nl" dirty="0" smtClean="0"/>
              <a:t>tegenkomen.</a:t>
            </a:r>
            <a:r>
              <a:rPr lang="nl" baseline="0" dirty="0" smtClean="0"/>
              <a:t> </a:t>
            </a:r>
            <a:r>
              <a:rPr lang="nl" dirty="0" smtClean="0"/>
              <a:t>De</a:t>
            </a:r>
            <a:r>
              <a:rPr lang="nl" baseline="0" dirty="0" smtClean="0"/>
              <a:t> vragen zijn in quizvorm opgebouwd.</a:t>
            </a:r>
            <a:endParaRPr dirty="0"/>
          </a:p>
        </p:txBody>
      </p:sp>
    </p:spTree>
    <p:extLst>
      <p:ext uri="{BB962C8B-B14F-4D97-AF65-F5344CB8AC3E}">
        <p14:creationId xmlns:p14="http://schemas.microsoft.com/office/powerpoint/2010/main" val="2776284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Voor</a:t>
            </a:r>
            <a:r>
              <a:rPr lang="nl-NL" b="1" baseline="0" dirty="0" smtClean="0"/>
              <a:t> presentator: gebruik onderstaande URL om naar de </a:t>
            </a:r>
            <a:r>
              <a:rPr lang="nl-NL" b="1" baseline="0" dirty="0" err="1" smtClean="0"/>
              <a:t>Kahoot</a:t>
            </a:r>
            <a:r>
              <a:rPr lang="nl-NL" b="1" baseline="0" dirty="0" smtClean="0"/>
              <a:t> quiz te gaan.</a:t>
            </a:r>
          </a:p>
          <a:p>
            <a:r>
              <a:rPr lang="nl-NL" b="1" baseline="0" dirty="0" smtClean="0"/>
              <a:t>Wanneer je de link hebt aangeklikt wordt de pincode gegeven waarmee toehoorders kunnen inloggen in </a:t>
            </a:r>
            <a:r>
              <a:rPr lang="nl-NL" b="1" baseline="0" smtClean="0"/>
              <a:t>de quiz.</a:t>
            </a:r>
            <a:endParaRPr lang="nl-NL" b="1" dirty="0" smtClean="0"/>
          </a:p>
          <a:p>
            <a:r>
              <a:rPr lang="nl-NL" dirty="0" smtClean="0"/>
              <a:t>https://play.kahoot.it/#/?quizId=16f5278e-f696-438e-8713-8642efe37977</a:t>
            </a:r>
            <a:endParaRPr lang="nl-NL" dirty="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21</a:t>
            </a:fld>
            <a:endParaRPr lang="nl-NL" dirty="0"/>
          </a:p>
        </p:txBody>
      </p:sp>
    </p:spTree>
    <p:extLst>
      <p:ext uri="{BB962C8B-B14F-4D97-AF65-F5344CB8AC3E}">
        <p14:creationId xmlns:p14="http://schemas.microsoft.com/office/powerpoint/2010/main" val="3345574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Mocht</a:t>
            </a:r>
            <a:r>
              <a:rPr lang="nl-NL" baseline="0" dirty="0" smtClean="0"/>
              <a:t> het ondanks alle maatregelen misgaan, dan is het van belang te weten of er sprake is van een </a:t>
            </a:r>
            <a:r>
              <a:rPr lang="nl-NL" b="1" baseline="0" dirty="0" smtClean="0"/>
              <a:t>beveiligingsincident</a:t>
            </a:r>
            <a:r>
              <a:rPr lang="nl-NL" baseline="0" dirty="0" smtClean="0"/>
              <a:t> of een </a:t>
            </a:r>
            <a:r>
              <a:rPr lang="nl-NL" b="1" baseline="0" dirty="0" err="1" smtClean="0"/>
              <a:t>datalek</a:t>
            </a:r>
            <a:r>
              <a:rPr lang="nl-NL" baseline="0" dirty="0" smtClean="0"/>
              <a:t>.  Weet ook dat je als je een usb-stick of telefoon verliest waar persoonsgegevens op staan dat je dat moet melden. Zorg dat je weet wat de afspraken daarvoor zijn op jou school.</a:t>
            </a:r>
          </a:p>
          <a:p>
            <a:endParaRPr lang="nl-NL" baseline="0" dirty="0" smtClean="0"/>
          </a:p>
          <a:p>
            <a:r>
              <a:rPr lang="nl-NL" baseline="0" dirty="0" smtClean="0"/>
              <a:t>In geval van een </a:t>
            </a:r>
            <a:r>
              <a:rPr lang="nl-NL" b="1" baseline="0" dirty="0" smtClean="0"/>
              <a:t>beveiligingsincident</a:t>
            </a:r>
            <a:r>
              <a:rPr lang="nl-NL" baseline="0" dirty="0" smtClean="0"/>
              <a:t> is er in feite sprake van een gat in de beveiliging en is het zaak dit gat zo snel mogelijk te dichten. </a:t>
            </a:r>
          </a:p>
          <a:p>
            <a:endParaRPr lang="nl-NL" baseline="0" dirty="0" smtClean="0"/>
          </a:p>
          <a:p>
            <a:r>
              <a:rPr lang="nl-NL" baseline="0" dirty="0" smtClean="0"/>
              <a:t>Er is pas sprake van een </a:t>
            </a:r>
            <a:r>
              <a:rPr lang="nl-NL" b="1" baseline="0" dirty="0" err="1" smtClean="0"/>
              <a:t>datalek</a:t>
            </a:r>
            <a:r>
              <a:rPr lang="nl-NL" baseline="0" dirty="0" smtClean="0"/>
              <a:t> wanneer het er ook daadwerkelijk persoonsgegevens ‘op straat’ zijn komen te liggen en hiermee in handen zijn gekomen van personen of organisaties die deze gegevens niet zouden mogen hebben. </a:t>
            </a:r>
            <a:r>
              <a:rPr lang="nl-NL" dirty="0" smtClean="0"/>
              <a:t> </a:t>
            </a:r>
          </a:p>
          <a:p>
            <a:endParaRPr lang="nl-NL" dirty="0" smtClean="0"/>
          </a:p>
          <a:p>
            <a:r>
              <a:rPr lang="nl-NL" b="1" dirty="0" smtClean="0">
                <a:sym typeface="Wingdings" panose="05000000000000000000" pitchFamily="2" charset="2"/>
              </a:rPr>
              <a:t>Alle</a:t>
            </a:r>
            <a:r>
              <a:rPr lang="nl-NL" b="1" baseline="0" dirty="0" smtClean="0">
                <a:sym typeface="Wingdings" panose="05000000000000000000" pitchFamily="2" charset="2"/>
              </a:rPr>
              <a:t> datalekken zijn beveiligingsincidenten, maar niet ieder beveiligingsincident is een </a:t>
            </a:r>
            <a:r>
              <a:rPr lang="nl-NL" b="1" baseline="0" dirty="0" err="1" smtClean="0">
                <a:sym typeface="Wingdings" panose="05000000000000000000" pitchFamily="2" charset="2"/>
              </a:rPr>
              <a:t>datalek</a:t>
            </a:r>
            <a:r>
              <a:rPr lang="nl-NL" b="1" baseline="0" dirty="0" smtClean="0">
                <a:sym typeface="Wingdings" panose="05000000000000000000" pitchFamily="2" charset="2"/>
              </a:rPr>
              <a:t>.</a:t>
            </a:r>
            <a:endParaRPr lang="nl-NL" b="1" dirty="0" smtClean="0"/>
          </a:p>
          <a:p>
            <a:pPr marL="0" indent="0">
              <a:buFont typeface="Arial" panose="020B0604020202020204" pitchFamily="34" charset="0"/>
              <a:buNone/>
            </a:pPr>
            <a:endParaRPr lang="nl-NL" dirty="0" smtClean="0"/>
          </a:p>
          <a:p>
            <a:pPr marL="0" indent="0">
              <a:buFont typeface="Arial" panose="020B0604020202020204" pitchFamily="34" charset="0"/>
              <a:buNone/>
            </a:pPr>
            <a:r>
              <a:rPr lang="nl-NL" dirty="0" smtClean="0"/>
              <a:t>Voorbeelden</a:t>
            </a:r>
          </a:p>
          <a:p>
            <a:pPr marL="228600" indent="-228600">
              <a:buFont typeface="Arial" panose="020B0604020202020204" pitchFamily="34" charset="0"/>
              <a:buAutoNum type="arabicParenR"/>
            </a:pPr>
            <a:r>
              <a:rPr lang="nl-NL" dirty="0" smtClean="0"/>
              <a:t>E-mail met</a:t>
            </a:r>
            <a:r>
              <a:rPr lang="nl-NL" baseline="0" dirty="0" smtClean="0"/>
              <a:t> persoonsgegevens verzonden naar verkeerd e-mailadres.</a:t>
            </a:r>
          </a:p>
          <a:p>
            <a:pPr marL="228600" indent="-228600">
              <a:buFont typeface="Arial" panose="020B0604020202020204" pitchFamily="34" charset="0"/>
              <a:buAutoNum type="arabicParenR"/>
            </a:pPr>
            <a:r>
              <a:rPr lang="nl-NL" baseline="0" dirty="0" smtClean="0"/>
              <a:t>Laptop met persoonsgegevens gestolen / verloren.</a:t>
            </a:r>
          </a:p>
          <a:p>
            <a:pPr marL="228600" indent="-228600">
              <a:buFont typeface="Arial" panose="020B0604020202020204" pitchFamily="34" charset="0"/>
              <a:buAutoNum type="arabicParenR"/>
            </a:pPr>
            <a:endParaRPr lang="nl-NL" dirty="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22</a:t>
            </a:fld>
            <a:endParaRPr lang="nl-NL" dirty="0"/>
          </a:p>
        </p:txBody>
      </p:sp>
    </p:spTree>
    <p:extLst>
      <p:ext uri="{BB962C8B-B14F-4D97-AF65-F5344CB8AC3E}">
        <p14:creationId xmlns:p14="http://schemas.microsoft.com/office/powerpoint/2010/main" val="2227244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Scholen zijn verplicht melding te maken van ernstige datalekken bij de Autoriteit Persoonsgegevens. Het nalaten van deze melding kan een fikse boete opleveren.</a:t>
            </a:r>
            <a:r>
              <a:rPr lang="nl-NL" baseline="0" dirty="0" smtClean="0"/>
              <a:t> </a:t>
            </a:r>
            <a:r>
              <a:rPr lang="nl-NL" dirty="0" smtClean="0"/>
              <a:t>De meldplicht is overigens alleen van toepassing als er persoonsgegevens bij betrokken zijn. </a:t>
            </a:r>
          </a:p>
          <a:p>
            <a:endParaRPr lang="nl-NL" dirty="0" smtClean="0"/>
          </a:p>
          <a:p>
            <a:r>
              <a:rPr lang="nl-NL" dirty="0" smtClean="0"/>
              <a:t>Binnen de</a:t>
            </a:r>
            <a:r>
              <a:rPr lang="nl-NL" baseline="0" dirty="0" smtClean="0"/>
              <a:t> schoolorganisatie is het raadzaam een centraal meldpunt in te richten waar vragen en opmerkingen rondom IBP. Een plaats waar incidenten en datalekken centraal gemeld kunnen worden.</a:t>
            </a:r>
          </a:p>
          <a:p>
            <a:endParaRPr lang="nl-NL" baseline="0" dirty="0" smtClean="0"/>
          </a:p>
          <a:p>
            <a:r>
              <a:rPr lang="nl-NL" baseline="0" dirty="0" smtClean="0"/>
              <a:t>Zorg ervoor dat medewerkers weten waar ze informatie en afspraken rondom IBP terug kunnen vinden.</a:t>
            </a:r>
          </a:p>
          <a:p>
            <a:endParaRPr lang="nl-NL" baseline="0" dirty="0" smtClean="0"/>
          </a:p>
          <a:p>
            <a:r>
              <a:rPr lang="nl-NL" baseline="0" dirty="0" smtClean="0"/>
              <a:t>Organisaties hebben de mogelijkheid een interne toezichthouder op de verwerking van persoonsgegevens aan te stellen. Zo iemand wordt de Functionaris voor de Gegevensbescherming (FG) genoemd. Met ingang van 25 mei 2018 moeten organisaties met meer dan 250 medewerkers een FG aanwijzen.</a:t>
            </a:r>
            <a:endParaRPr lang="nl-NL" dirty="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23</a:t>
            </a:fld>
            <a:endParaRPr lang="nl-NL" dirty="0"/>
          </a:p>
        </p:txBody>
      </p:sp>
    </p:spTree>
    <p:extLst>
      <p:ext uri="{BB962C8B-B14F-4D97-AF65-F5344CB8AC3E}">
        <p14:creationId xmlns:p14="http://schemas.microsoft.com/office/powerpoint/2010/main" val="3242037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27</a:t>
            </a:fld>
            <a:endParaRPr lang="nl-NL" dirty="0"/>
          </a:p>
        </p:txBody>
      </p:sp>
    </p:spTree>
    <p:extLst>
      <p:ext uri="{BB962C8B-B14F-4D97-AF65-F5344CB8AC3E}">
        <p14:creationId xmlns:p14="http://schemas.microsoft.com/office/powerpoint/2010/main" val="4145420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a:p>
            <a:r>
              <a:rPr lang="nl-NL" b="1" baseline="0" dirty="0" smtClean="0">
                <a:sym typeface="Wingdings" panose="05000000000000000000" pitchFamily="2" charset="2"/>
              </a:rPr>
              <a:t> Opdracht aan toehoorders – laat toehoorders individueel of in tweetallen hun definitie van privacy opschrijven</a:t>
            </a:r>
            <a:endParaRPr lang="nl-NL" dirty="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3</a:t>
            </a:fld>
            <a:endParaRPr lang="nl-NL" dirty="0"/>
          </a:p>
        </p:txBody>
      </p:sp>
    </p:spTree>
    <p:extLst>
      <p:ext uri="{BB962C8B-B14F-4D97-AF65-F5344CB8AC3E}">
        <p14:creationId xmlns:p14="http://schemas.microsoft.com/office/powerpoint/2010/main" val="261272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Dit is de definitie van privacy zoals we die verder zullen hanteren. Het is een brede definitie. De essentie is de mogelijkheid dingen te doen zonder dat de buitenwereld dat inbreuk op maakt of weet van heeft.</a:t>
            </a:r>
          </a:p>
          <a:p>
            <a:endParaRPr lang="nl-NL" baseline="0" dirty="0" smtClean="0"/>
          </a:p>
          <a:p>
            <a:r>
              <a:rPr lang="nl-NL" baseline="0" dirty="0" smtClean="0"/>
              <a:t>Ieder mens heeft recht op privacy: h</a:t>
            </a:r>
            <a:r>
              <a:rPr lang="nl-NL" dirty="0" smtClean="0"/>
              <a:t>et recht op privacy is een fundamenteel mensenrecht en grondrecht, net zoals het recht op leven, het verbod op discriminatie, recht op een eerlijke proces of verbod van slavernij. </a:t>
            </a:r>
          </a:p>
          <a:p>
            <a:endParaRPr lang="nl-NL" dirty="0" smtClean="0"/>
          </a:p>
          <a:p>
            <a:pPr lvl="0" algn="l"/>
            <a:r>
              <a:rPr lang="nl-NL" sz="1200" kern="1200" dirty="0" smtClean="0">
                <a:solidFill>
                  <a:schemeClr val="tx1"/>
                </a:solidFill>
                <a:latin typeface="+mn-lt"/>
                <a:ea typeface="+mn-ea"/>
                <a:cs typeface="+mn-cs"/>
              </a:rPr>
              <a:t>Privacy gaat over: </a:t>
            </a:r>
          </a:p>
          <a:p>
            <a:pPr lvl="0" algn="l"/>
            <a:r>
              <a:rPr lang="en-US" sz="1200" kern="1200" dirty="0" smtClean="0">
                <a:solidFill>
                  <a:schemeClr val="tx1"/>
                </a:solidFill>
                <a:latin typeface="+mn-lt"/>
                <a:ea typeface="+mn-ea"/>
                <a:cs typeface="+mn-cs"/>
              </a:rPr>
              <a:t>Het </a:t>
            </a:r>
            <a:r>
              <a:rPr lang="en-US" sz="1200" kern="1200" dirty="0" err="1" smtClean="0">
                <a:solidFill>
                  <a:schemeClr val="tx1"/>
                </a:solidFill>
                <a:latin typeface="+mn-lt"/>
                <a:ea typeface="+mn-ea"/>
                <a:cs typeface="+mn-cs"/>
              </a:rPr>
              <a:t>recht</a:t>
            </a:r>
            <a:r>
              <a:rPr lang="en-US" sz="1200" kern="1200" dirty="0" smtClean="0">
                <a:solidFill>
                  <a:schemeClr val="tx1"/>
                </a:solidFill>
                <a:latin typeface="+mn-lt"/>
                <a:ea typeface="+mn-ea"/>
                <a:cs typeface="+mn-cs"/>
              </a:rPr>
              <a:t> om</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 rust </a:t>
            </a:r>
            <a:r>
              <a:rPr lang="en-US" sz="1200" kern="1200" dirty="0" err="1" smtClean="0">
                <a:solidFill>
                  <a:schemeClr val="tx1"/>
                </a:solidFill>
                <a:latin typeface="+mn-lt"/>
                <a:ea typeface="+mn-ea"/>
                <a:cs typeface="+mn-cs"/>
              </a:rPr>
              <a:t>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worden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gelaten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en</a:t>
            </a:r>
            <a:r>
              <a:rPr lang="en-US" sz="1200" kern="1200" baseline="0" dirty="0" smtClean="0">
                <a:solidFill>
                  <a:schemeClr val="tx1"/>
                </a:solidFill>
                <a:latin typeface="+mn-lt"/>
                <a:ea typeface="+mn-ea"/>
                <a:cs typeface="+mn-cs"/>
              </a:rPr>
              <a:t> het </a:t>
            </a:r>
            <a:r>
              <a:rPr lang="en-US" sz="1200" kern="1200" baseline="0" dirty="0" err="1" smtClean="0">
                <a:solidFill>
                  <a:schemeClr val="tx1"/>
                </a:solidFill>
                <a:latin typeface="+mn-lt"/>
                <a:ea typeface="+mn-ea"/>
                <a:cs typeface="+mn-cs"/>
              </a:rPr>
              <a:t>recht</a:t>
            </a:r>
            <a:r>
              <a:rPr lang="en-US" sz="1200" kern="1200" baseline="0" dirty="0" smtClean="0">
                <a:solidFill>
                  <a:schemeClr val="tx1"/>
                </a:solidFill>
                <a:latin typeface="+mn-lt"/>
                <a:ea typeface="+mn-ea"/>
                <a:cs typeface="+mn-cs"/>
              </a:rPr>
              <a:t> om </a:t>
            </a:r>
            <a:r>
              <a:rPr lang="en-US" sz="1200" kern="1200" dirty="0" err="1" smtClean="0">
                <a:solidFill>
                  <a:schemeClr val="tx1"/>
                </a:solidFill>
                <a:latin typeface="+mn-lt"/>
                <a:ea typeface="+mn-ea"/>
                <a:cs typeface="+mn-cs"/>
              </a:rPr>
              <a:t>gegevens</a:t>
            </a:r>
            <a:r>
              <a:rPr lang="en-US" sz="1200" kern="1200" dirty="0" smtClean="0">
                <a:solidFill>
                  <a:schemeClr val="tx1"/>
                </a:solidFill>
                <a:latin typeface="+mn-lt"/>
                <a:ea typeface="+mn-ea"/>
                <a:cs typeface="+mn-cs"/>
              </a:rPr>
              <a:t> over </a:t>
            </a:r>
            <a:r>
              <a:rPr lang="en-US" sz="1200" kern="1200" dirty="0" err="1" smtClean="0">
                <a:solidFill>
                  <a:schemeClr val="tx1"/>
                </a:solidFill>
                <a:latin typeface="+mn-lt"/>
                <a:ea typeface="+mn-ea"/>
                <a:cs typeface="+mn-cs"/>
              </a:rPr>
              <a:t>jezelf</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controleren</a:t>
            </a:r>
            <a:endParaRPr lang="en-US" sz="1200" kern="1200" dirty="0" smtClean="0">
              <a:solidFill>
                <a:schemeClr val="tx1"/>
              </a:solidFill>
              <a:latin typeface="+mn-lt"/>
              <a:ea typeface="+mn-ea"/>
              <a:cs typeface="+mn-cs"/>
            </a:endParaRPr>
          </a:p>
          <a:p>
            <a:endParaRPr lang="nl-NL" dirty="0" smtClean="0"/>
          </a:p>
        </p:txBody>
      </p:sp>
      <p:sp>
        <p:nvSpPr>
          <p:cNvPr id="4" name="Tijdelijke aanduiding voor dianummer 3"/>
          <p:cNvSpPr>
            <a:spLocks noGrp="1"/>
          </p:cNvSpPr>
          <p:nvPr>
            <p:ph type="sldNum" sz="quarter" idx="10"/>
          </p:nvPr>
        </p:nvSpPr>
        <p:spPr/>
        <p:txBody>
          <a:bodyPr/>
          <a:lstStyle/>
          <a:p>
            <a:fld id="{C3CD7777-A04E-478E-AC11-F679DBFAAF2D}" type="slidenum">
              <a:rPr lang="nl-NL" smtClean="0"/>
              <a:t>4</a:t>
            </a:fld>
            <a:endParaRPr lang="nl-NL"/>
          </a:p>
        </p:txBody>
      </p:sp>
    </p:spTree>
    <p:extLst>
      <p:ext uri="{BB962C8B-B14F-4D97-AF65-F5344CB8AC3E}">
        <p14:creationId xmlns:p14="http://schemas.microsoft.com/office/powerpoint/2010/main" val="1483913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TEDx</a:t>
            </a:r>
            <a:r>
              <a:rPr lang="nl-NL" dirty="0" smtClean="0"/>
              <a:t>-talk</a:t>
            </a:r>
            <a:r>
              <a:rPr lang="nl-NL" baseline="0" dirty="0" smtClean="0"/>
              <a:t> van Glenn </a:t>
            </a:r>
            <a:r>
              <a:rPr lang="nl-NL" baseline="0" dirty="0" err="1" smtClean="0"/>
              <a:t>Greenwald</a:t>
            </a:r>
            <a:r>
              <a:rPr lang="nl-NL" baseline="0" dirty="0" smtClean="0"/>
              <a:t> over privacy.</a:t>
            </a:r>
          </a:p>
          <a:p>
            <a:endParaRPr lang="nl-NL" baseline="0" dirty="0" smtClean="0"/>
          </a:p>
          <a:p>
            <a:r>
              <a:rPr lang="nl-NL" baseline="0" dirty="0" smtClean="0"/>
              <a:t>Is niet nodig om in zijn geheel af te spelen – speel af van begin tot 4min en 50sec.</a:t>
            </a:r>
            <a:endParaRPr lang="nl-NL" dirty="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5</a:t>
            </a:fld>
            <a:endParaRPr lang="nl-NL" dirty="0"/>
          </a:p>
        </p:txBody>
      </p:sp>
    </p:spTree>
    <p:extLst>
      <p:ext uri="{BB962C8B-B14F-4D97-AF65-F5344CB8AC3E}">
        <p14:creationId xmlns:p14="http://schemas.microsoft.com/office/powerpoint/2010/main" val="1851577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Eventueel terugpakken op video en belang van privacy, ook voor mensen als </a:t>
            </a:r>
            <a:r>
              <a:rPr lang="nl-NL" baseline="0" dirty="0" err="1" smtClean="0"/>
              <a:t>Zuckerberg</a:t>
            </a:r>
            <a:r>
              <a:rPr lang="nl-NL" baseline="0" dirty="0" smtClean="0"/>
              <a:t>, al verkondigen ze een andere boodschap.</a:t>
            </a:r>
          </a:p>
          <a:p>
            <a:endParaRPr lang="nl-NL" baseline="0" dirty="0" smtClean="0"/>
          </a:p>
          <a:p>
            <a:r>
              <a:rPr lang="nl-NL" baseline="0" dirty="0" smtClean="0"/>
              <a:t>Digitale sporen kunnen worden geregistreerd door bijvoorbeeld de leveranciers van de online diensten waarvan we gebruik maken. Veelal zijn we ons niet bewust van welke informatie die leveranciers van ons hebben, wat zij met die informatie doen en met wie ze die delen. Hier gaat Informatiebeveiliging en Privacy (IBP) over. </a:t>
            </a:r>
          </a:p>
          <a:p>
            <a:endParaRPr lang="nl-NL" baseline="0" dirty="0" smtClean="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6</a:t>
            </a:fld>
            <a:endParaRPr lang="nl-NL" dirty="0"/>
          </a:p>
        </p:txBody>
      </p:sp>
    </p:spTree>
    <p:extLst>
      <p:ext uri="{BB962C8B-B14F-4D97-AF65-F5344CB8AC3E}">
        <p14:creationId xmlns:p14="http://schemas.microsoft.com/office/powerpoint/2010/main" val="3581619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7</a:t>
            </a:fld>
            <a:endParaRPr lang="nl-NL" dirty="0"/>
          </a:p>
        </p:txBody>
      </p:sp>
    </p:spTree>
    <p:extLst>
      <p:ext uri="{BB962C8B-B14F-4D97-AF65-F5344CB8AC3E}">
        <p14:creationId xmlns:p14="http://schemas.microsoft.com/office/powerpoint/2010/main" val="4208880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0" u="none" dirty="0" smtClean="0"/>
              <a:t>Als</a:t>
            </a:r>
            <a:r>
              <a:rPr lang="nl-NL" i="0" u="none" baseline="0" dirty="0" smtClean="0"/>
              <a:t> je persoonsgegevens wilt delen, dan wil je erop kunnen vertrouwen dat de ontvanger zorgvuldig met jouw persoonsgegevens omgaat. </a:t>
            </a:r>
          </a:p>
          <a:p>
            <a:endParaRPr lang="nl-NL" i="0" u="none" baseline="0" dirty="0" smtClean="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8</a:t>
            </a:fld>
            <a:endParaRPr lang="nl-NL" dirty="0"/>
          </a:p>
        </p:txBody>
      </p:sp>
    </p:spTree>
    <p:extLst>
      <p:ext uri="{BB962C8B-B14F-4D97-AF65-F5344CB8AC3E}">
        <p14:creationId xmlns:p14="http://schemas.microsoft.com/office/powerpoint/2010/main" val="1404382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Al eeuwen is privacy in wetgeving vastgelegd. </a:t>
            </a:r>
          </a:p>
          <a:p>
            <a:endParaRPr lang="nl-NL" baseline="0" dirty="0" smtClean="0"/>
          </a:p>
          <a:p>
            <a:r>
              <a:rPr lang="nl-NL" b="1" baseline="0" dirty="0" smtClean="0"/>
              <a:t>Hippocrates </a:t>
            </a:r>
            <a:r>
              <a:rPr lang="nl-NL" b="1" baseline="0" dirty="0" smtClean="0"/>
              <a:t>(400 BC)</a:t>
            </a:r>
          </a:p>
          <a:p>
            <a:r>
              <a:rPr lang="nl-NL" sz="1200" dirty="0" smtClean="0"/>
              <a:t>“Al hetgeen mij ter kennis komt in de uitoefening van mijn beroep of in het dagelijks verkeer met mensen en dat niet behoort te worden rondverteld, zal ik geheim houden en niemand openbaren.</a:t>
            </a:r>
            <a:r>
              <a:rPr lang="nl-NL" sz="1200" baseline="0" dirty="0" smtClean="0"/>
              <a:t> </a:t>
            </a:r>
            <a:r>
              <a:rPr lang="nl-NL" sz="1200" dirty="0" smtClean="0"/>
              <a:t>Al wat ik als hulpverlener zal zien of horen, ook van het </a:t>
            </a:r>
            <a:r>
              <a:rPr lang="nl-NL" sz="1200" dirty="0" err="1" smtClean="0"/>
              <a:t>privé-leven</a:t>
            </a:r>
            <a:r>
              <a:rPr lang="nl-NL" sz="1200" dirty="0" smtClean="0"/>
              <a:t> van de patiënten zal ik voor mij houden, in de overtuiging dat zulke dingen geheim moeten blijven.”</a:t>
            </a:r>
          </a:p>
          <a:p>
            <a:endParaRPr lang="nl-NL" sz="1200" baseline="0" dirty="0" smtClean="0"/>
          </a:p>
          <a:p>
            <a:r>
              <a:rPr lang="nl-NL" sz="1200" b="1" baseline="0" dirty="0" smtClean="0"/>
              <a:t>Universele Verklaring van de Rechten van de Mens (1948)</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smtClean="0"/>
              <a:t>Geldt tot op heden als morele standaard</a:t>
            </a:r>
            <a:r>
              <a:rPr lang="nl-NL" sz="1200" baseline="0" dirty="0" smtClean="0"/>
              <a:t> bij totstandkoming van veel wet- en regelgeving. De verklaring bevat vele ‘niet opschortbare rechten’: hieronder valt ook de bescherming van privacy. Privacy is dus een grondrecht van ieder mens. </a:t>
            </a:r>
            <a:endParaRPr lang="nl-NL" sz="1200" dirty="0" smtClean="0"/>
          </a:p>
          <a:p>
            <a:endParaRPr lang="nl-NL" sz="1200" b="1" baseline="0" dirty="0" smtClean="0"/>
          </a:p>
          <a:p>
            <a:r>
              <a:rPr lang="nl-NL" sz="1200" b="1" baseline="0" dirty="0" smtClean="0"/>
              <a:t>Wet bescherming persoonsgegevens (2001)</a:t>
            </a:r>
          </a:p>
          <a:p>
            <a:r>
              <a:rPr lang="nl-NL" sz="1200" b="0" baseline="0" dirty="0" smtClean="0"/>
              <a:t>De wet schrijft voor hoe de privacy van burgers beschermd dient te worden. Het geeft aan wanneer persoonsgegeven gebruikt mogen worden en aan welke voorwaarden dient te worden voldaan. </a:t>
            </a:r>
          </a:p>
          <a:p>
            <a:r>
              <a:rPr lang="nl-NL" sz="1200" b="0" baseline="0" dirty="0" smtClean="0"/>
              <a:t>Voorbeelden van organisaties welke werken met persoonsgegevens en zich dus dienen te houden aan de richtlijnen in de </a:t>
            </a:r>
            <a:r>
              <a:rPr lang="nl-NL" sz="1200" b="0" baseline="0" dirty="0" err="1" smtClean="0"/>
              <a:t>Wbp</a:t>
            </a:r>
            <a:r>
              <a:rPr lang="nl-NL" sz="1200" b="0" baseline="0" dirty="0" smtClean="0"/>
              <a:t> zijn gemeentes, de belastingdienst, de werkgever en sportverenigingen. </a:t>
            </a:r>
          </a:p>
          <a:p>
            <a:endParaRPr lang="nl-NL" sz="1200" b="0" baseline="0" dirty="0" smtClean="0"/>
          </a:p>
          <a:p>
            <a:r>
              <a:rPr lang="nl-NL" sz="1200" b="1" baseline="0" dirty="0" smtClean="0"/>
              <a:t>Algemene Verordening Gegevensbescherming (2018)</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Nieuwe Europese wetgeving met betrekking tot privacy</a:t>
            </a:r>
            <a:r>
              <a:rPr lang="nl-NL" baseline="0" dirty="0" smtClean="0"/>
              <a:t> en is een vervanging van de Nederlandse </a:t>
            </a:r>
            <a:r>
              <a:rPr lang="nl-NL" baseline="0" dirty="0" err="1" smtClean="0"/>
              <a:t>Wbp</a:t>
            </a:r>
            <a:r>
              <a:rPr lang="nl-NL" baseline="0" dirty="0" smtClean="0"/>
              <a:t>. Deze wet is in mei 2016 in werking getreden. Echter, organisaties hebben tot 25 mei 2018 de tijd om hun bedrijfsvoering in overeenstemming te brengen met de AVG. Vanaf 25 mei 2018 geldt hiermee dezelfde wetgeving omtrent privacy in de gehele Europese Unie. Tevens kunnen organisaties vanaf dit moment beboet worden wanneer zij hun bedrijfsvoering nog niet op orde hebben.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smtClean="0"/>
              <a:t>De AVG zorgt onder meer voor:</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nl-NL" baseline="0" dirty="0" smtClean="0"/>
              <a:t>Versterking en uitbreiding van privacy-rechten;</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nl-NL" baseline="0" dirty="0" smtClean="0"/>
              <a:t>Meer verantwoordelijkheden voor organisaties en;</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nl-NL" baseline="0" dirty="0" smtClean="0"/>
              <a:t>Dezelfde, stevige bevoegdheden voor alle Europese privacy-toezichthouders.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smtClean="0"/>
              <a:t>(BRON: Autoriteit Persoonsgegevens, 2017) </a:t>
            </a:r>
            <a:endParaRPr lang="nl-NL" dirty="0" smtClean="0"/>
          </a:p>
          <a:p>
            <a:endParaRPr lang="nl-NL" sz="1200" b="1" baseline="0" dirty="0" smtClean="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9</a:t>
            </a:fld>
            <a:endParaRPr lang="nl-NL" dirty="0"/>
          </a:p>
        </p:txBody>
      </p:sp>
    </p:spTree>
    <p:extLst>
      <p:ext uri="{BB962C8B-B14F-4D97-AF65-F5344CB8AC3E}">
        <p14:creationId xmlns:p14="http://schemas.microsoft.com/office/powerpoint/2010/main" val="25614636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Algemeen">
    <p:spTree>
      <p:nvGrpSpPr>
        <p:cNvPr id="1" name=""/>
        <p:cNvGrpSpPr/>
        <p:nvPr/>
      </p:nvGrpSpPr>
      <p:grpSpPr>
        <a:xfrm>
          <a:off x="0" y="0"/>
          <a:ext cx="0" cy="0"/>
          <a:chOff x="0" y="0"/>
          <a:chExt cx="0" cy="0"/>
        </a:xfrm>
      </p:grpSpPr>
      <p:sp>
        <p:nvSpPr>
          <p:cNvPr id="11" name="Rectangle 10"/>
          <p:cNvSpPr/>
          <p:nvPr/>
        </p:nvSpPr>
        <p:spPr>
          <a:xfrm>
            <a:off x="0" y="5562000"/>
            <a:ext cx="9144000" cy="52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tangle 9"/>
          <p:cNvSpPr/>
          <p:nvPr/>
        </p:nvSpPr>
        <p:spPr>
          <a:xfrm>
            <a:off x="0" y="4158000"/>
            <a:ext cx="9144000" cy="1404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ctrTitle"/>
          </p:nvPr>
        </p:nvSpPr>
        <p:spPr>
          <a:xfrm>
            <a:off x="396000" y="4320000"/>
            <a:ext cx="8280000" cy="1080000"/>
          </a:xfrm>
        </p:spPr>
        <p:txBody>
          <a:bodyPr anchor="ctr"/>
          <a:lstStyle>
            <a:lvl1pPr>
              <a:defRPr sz="3200" kern="1200" baseline="0">
                <a:solidFill>
                  <a:schemeClr val="bg1"/>
                </a:solidFill>
              </a:defRPr>
            </a:lvl1pPr>
          </a:lstStyle>
          <a:p>
            <a:r>
              <a:rPr lang="nl-NL" noProof="0" smtClean="0"/>
              <a:t>Klik om de stijl te bewerken</a:t>
            </a:r>
            <a:endParaRPr lang="nl-NL" noProof="0"/>
          </a:p>
        </p:txBody>
      </p:sp>
      <p:sp>
        <p:nvSpPr>
          <p:cNvPr id="8" name="Text Placeholder 7"/>
          <p:cNvSpPr>
            <a:spLocks noGrp="1"/>
          </p:cNvSpPr>
          <p:nvPr>
            <p:ph type="body" sz="quarter" idx="13"/>
          </p:nvPr>
        </p:nvSpPr>
        <p:spPr>
          <a:xfrm>
            <a:off x="396000" y="5687126"/>
            <a:ext cx="8280000" cy="288925"/>
          </a:xfrm>
        </p:spPr>
        <p:txBody>
          <a:bodyPr/>
          <a:lstStyle>
            <a:lvl1pPr>
              <a:lnSpc>
                <a:spcPct val="100000"/>
              </a:lnSpc>
              <a:defRPr sz="1800" kern="0" spc="10" baseline="0">
                <a:solidFill>
                  <a:srgbClr val="00B0F0"/>
                </a:solidFill>
              </a:defRPr>
            </a:lvl1pPr>
            <a:lvl2pPr>
              <a:lnSpc>
                <a:spcPct val="100000"/>
              </a:lnSpc>
              <a:defRPr sz="1600" kern="0" spc="10" baseline="0"/>
            </a:lvl2pPr>
            <a:lvl3pPr>
              <a:lnSpc>
                <a:spcPct val="100000"/>
              </a:lnSpc>
              <a:defRPr sz="1600" kern="0" spc="10" baseline="0"/>
            </a:lvl3pPr>
            <a:lvl4pPr>
              <a:lnSpc>
                <a:spcPct val="100000"/>
              </a:lnSpc>
              <a:defRPr sz="1600" kern="0" spc="10" baseline="0"/>
            </a:lvl4pPr>
            <a:lvl5pPr>
              <a:lnSpc>
                <a:spcPct val="100000"/>
              </a:lnSpc>
              <a:defRPr sz="1600" kern="0" spc="10" baseline="0"/>
            </a:lvl5pPr>
          </a:lstStyle>
          <a:p>
            <a:pPr lvl="0"/>
            <a:r>
              <a:rPr lang="nl-NL" noProof="0" smtClean="0"/>
              <a:t>Klik om de modelstijlen te bewerken</a:t>
            </a:r>
          </a:p>
        </p:txBody>
      </p:sp>
      <p:pic>
        <p:nvPicPr>
          <p:cNvPr id="1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1632" y="6428828"/>
            <a:ext cx="2699792" cy="191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01387" y="360000"/>
            <a:ext cx="1990037"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jdelijke aanduiding voor afbeelding 4"/>
          <p:cNvSpPr>
            <a:spLocks noGrp="1"/>
          </p:cNvSpPr>
          <p:nvPr>
            <p:ph type="pic" sz="quarter" idx="14"/>
          </p:nvPr>
        </p:nvSpPr>
        <p:spPr>
          <a:xfrm flipH="1">
            <a:off x="0" y="739603"/>
            <a:ext cx="9144000" cy="5068359"/>
          </a:xfrm>
          <a:blipFill>
            <a:blip r:embed="rId4"/>
            <a:stretch>
              <a:fillRect/>
            </a:stretch>
          </a:blipFill>
        </p:spPr>
        <p:txBody>
          <a:bodyPr/>
          <a:lstStyle/>
          <a:p>
            <a:endParaRPr lang="nl-NL" dirty="0"/>
          </a:p>
        </p:txBody>
      </p:sp>
      <p:sp>
        <p:nvSpPr>
          <p:cNvPr id="12" name="Rectangle 11"/>
          <p:cNvSpPr/>
          <p:nvPr userDrawn="1"/>
        </p:nvSpPr>
        <p:spPr>
          <a:xfrm>
            <a:off x="0" y="5562000"/>
            <a:ext cx="9144000" cy="52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p:nvPr userDrawn="1"/>
        </p:nvSpPr>
        <p:spPr>
          <a:xfrm>
            <a:off x="0" y="4158000"/>
            <a:ext cx="9144000" cy="1404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807233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28650" y="1825625"/>
            <a:ext cx="386715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825625"/>
            <a:ext cx="386715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85B4C239-44E9-4A2B-BA89-F1D81ABB43A3}" type="datetimeFigureOut">
              <a:rPr lang="nl-NL" smtClean="0"/>
              <a:t>9-8-2017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1B695CB-9ABD-407C-8860-E16CD1ABE834}" type="slidenum">
              <a:rPr lang="nl-NL" smtClean="0"/>
              <a:t>‹nr.›</a:t>
            </a:fld>
            <a:endParaRPr lang="nl-NL"/>
          </a:p>
        </p:txBody>
      </p:sp>
    </p:spTree>
    <p:extLst>
      <p:ext uri="{BB962C8B-B14F-4D97-AF65-F5344CB8AC3E}">
        <p14:creationId xmlns:p14="http://schemas.microsoft.com/office/powerpoint/2010/main" val="3545592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630238" y="2505075"/>
            <a:ext cx="386873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4629150" y="2505075"/>
            <a:ext cx="38877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85B4C239-44E9-4A2B-BA89-F1D81ABB43A3}" type="datetimeFigureOut">
              <a:rPr lang="nl-NL" smtClean="0"/>
              <a:t>9-8-2017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1B695CB-9ABD-407C-8860-E16CD1ABE834}" type="slidenum">
              <a:rPr lang="nl-NL" smtClean="0"/>
              <a:t>‹nr.›</a:t>
            </a:fld>
            <a:endParaRPr lang="nl-NL"/>
          </a:p>
        </p:txBody>
      </p:sp>
    </p:spTree>
    <p:extLst>
      <p:ext uri="{BB962C8B-B14F-4D97-AF65-F5344CB8AC3E}">
        <p14:creationId xmlns:p14="http://schemas.microsoft.com/office/powerpoint/2010/main" val="961483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85B4C239-44E9-4A2B-BA89-F1D81ABB43A3}" type="datetimeFigureOut">
              <a:rPr lang="nl-NL" smtClean="0"/>
              <a:t>9-8-2017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1B695CB-9ABD-407C-8860-E16CD1ABE834}" type="slidenum">
              <a:rPr lang="nl-NL" smtClean="0"/>
              <a:t>‹nr.›</a:t>
            </a:fld>
            <a:endParaRPr lang="nl-NL"/>
          </a:p>
        </p:txBody>
      </p:sp>
    </p:spTree>
    <p:extLst>
      <p:ext uri="{BB962C8B-B14F-4D97-AF65-F5344CB8AC3E}">
        <p14:creationId xmlns:p14="http://schemas.microsoft.com/office/powerpoint/2010/main" val="1818801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5B4C239-44E9-4A2B-BA89-F1D81ABB43A3}" type="datetimeFigureOut">
              <a:rPr lang="nl-NL" smtClean="0"/>
              <a:t>9-8-2017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1B695CB-9ABD-407C-8860-E16CD1ABE834}" type="slidenum">
              <a:rPr lang="nl-NL" smtClean="0"/>
              <a:t>‹nr.›</a:t>
            </a:fld>
            <a:endParaRPr lang="nl-NL"/>
          </a:p>
        </p:txBody>
      </p:sp>
    </p:spTree>
    <p:extLst>
      <p:ext uri="{BB962C8B-B14F-4D97-AF65-F5344CB8AC3E}">
        <p14:creationId xmlns:p14="http://schemas.microsoft.com/office/powerpoint/2010/main" val="4116963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85B4C239-44E9-4A2B-BA89-F1D81ABB43A3}" type="datetimeFigureOut">
              <a:rPr lang="nl-NL" smtClean="0"/>
              <a:t>9-8-2017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1B695CB-9ABD-407C-8860-E16CD1ABE834}" type="slidenum">
              <a:rPr lang="nl-NL" smtClean="0"/>
              <a:t>‹nr.›</a:t>
            </a:fld>
            <a:endParaRPr lang="nl-NL"/>
          </a:p>
        </p:txBody>
      </p:sp>
    </p:spTree>
    <p:extLst>
      <p:ext uri="{BB962C8B-B14F-4D97-AF65-F5344CB8AC3E}">
        <p14:creationId xmlns:p14="http://schemas.microsoft.com/office/powerpoint/2010/main" val="195966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85B4C239-44E9-4A2B-BA89-F1D81ABB43A3}" type="datetimeFigureOut">
              <a:rPr lang="nl-NL" smtClean="0"/>
              <a:t>9-8-2017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1B695CB-9ABD-407C-8860-E16CD1ABE834}" type="slidenum">
              <a:rPr lang="nl-NL" smtClean="0"/>
              <a:t>‹nr.›</a:t>
            </a:fld>
            <a:endParaRPr lang="nl-NL"/>
          </a:p>
        </p:txBody>
      </p:sp>
    </p:spTree>
    <p:extLst>
      <p:ext uri="{BB962C8B-B14F-4D97-AF65-F5344CB8AC3E}">
        <p14:creationId xmlns:p14="http://schemas.microsoft.com/office/powerpoint/2010/main" val="2263324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5B4C239-44E9-4A2B-BA89-F1D81ABB43A3}" type="datetimeFigureOut">
              <a:rPr lang="nl-NL" smtClean="0"/>
              <a:t>9-8-2017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1B695CB-9ABD-407C-8860-E16CD1ABE834}" type="slidenum">
              <a:rPr lang="nl-NL" smtClean="0"/>
              <a:t>‹nr.›</a:t>
            </a:fld>
            <a:endParaRPr lang="nl-NL"/>
          </a:p>
        </p:txBody>
      </p:sp>
    </p:spTree>
    <p:extLst>
      <p:ext uri="{BB962C8B-B14F-4D97-AF65-F5344CB8AC3E}">
        <p14:creationId xmlns:p14="http://schemas.microsoft.com/office/powerpoint/2010/main" val="2982112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365125"/>
            <a:ext cx="1971675"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28650" y="365125"/>
            <a:ext cx="5762625"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5B4C239-44E9-4A2B-BA89-F1D81ABB43A3}" type="datetimeFigureOut">
              <a:rPr lang="nl-NL" smtClean="0"/>
              <a:t>9-8-2017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1B695CB-9ABD-407C-8860-E16CD1ABE834}" type="slidenum">
              <a:rPr lang="nl-NL" smtClean="0"/>
              <a:t>‹nr.›</a:t>
            </a:fld>
            <a:endParaRPr lang="nl-NL"/>
          </a:p>
        </p:txBody>
      </p:sp>
    </p:spTree>
    <p:extLst>
      <p:ext uri="{BB962C8B-B14F-4D97-AF65-F5344CB8AC3E}">
        <p14:creationId xmlns:p14="http://schemas.microsoft.com/office/powerpoint/2010/main" val="1210966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11D32D25-FA21-4D1E-8E17-CE05842D2FFF}" type="datetimeFigureOut">
              <a:rPr lang="nl-NL" smtClean="0"/>
              <a:t>9-8-2017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606D71-D8E5-4CA2-B121-3DFC410BB626}" type="slidenum">
              <a:rPr lang="nl-NL" smtClean="0"/>
              <a:t>‹nr.›</a:t>
            </a:fld>
            <a:endParaRPr lang="nl-NL"/>
          </a:p>
        </p:txBody>
      </p:sp>
    </p:spTree>
    <p:extLst>
      <p:ext uri="{BB962C8B-B14F-4D97-AF65-F5344CB8AC3E}">
        <p14:creationId xmlns:p14="http://schemas.microsoft.com/office/powerpoint/2010/main" val="547284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1D32D25-FA21-4D1E-8E17-CE05842D2FFF}" type="datetimeFigureOut">
              <a:rPr lang="nl-NL" smtClean="0"/>
              <a:t>9-8-2017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606D71-D8E5-4CA2-B121-3DFC410BB626}" type="slidenum">
              <a:rPr lang="nl-NL" smtClean="0"/>
              <a:t>‹nr.›</a:t>
            </a:fld>
            <a:endParaRPr lang="nl-NL"/>
          </a:p>
        </p:txBody>
      </p:sp>
    </p:spTree>
    <p:extLst>
      <p:ext uri="{BB962C8B-B14F-4D97-AF65-F5344CB8AC3E}">
        <p14:creationId xmlns:p14="http://schemas.microsoft.com/office/powerpoint/2010/main" val="855850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 P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0001"/>
            <a:ext cx="9144000" cy="4536351"/>
          </a:xfrm>
          <a:prstGeom prst="rect">
            <a:avLst/>
          </a:prstGeom>
        </p:spPr>
      </p:pic>
      <p:sp>
        <p:nvSpPr>
          <p:cNvPr id="11" name="Rectangle 10"/>
          <p:cNvSpPr/>
          <p:nvPr/>
        </p:nvSpPr>
        <p:spPr>
          <a:xfrm>
            <a:off x="0" y="5562000"/>
            <a:ext cx="9144000" cy="52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tangle 9"/>
          <p:cNvSpPr/>
          <p:nvPr/>
        </p:nvSpPr>
        <p:spPr>
          <a:xfrm>
            <a:off x="0" y="4158000"/>
            <a:ext cx="9144000" cy="1404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ctrTitle"/>
          </p:nvPr>
        </p:nvSpPr>
        <p:spPr>
          <a:xfrm>
            <a:off x="396000" y="4320000"/>
            <a:ext cx="8280000" cy="1080000"/>
          </a:xfrm>
        </p:spPr>
        <p:txBody>
          <a:bodyPr anchor="ctr"/>
          <a:lstStyle>
            <a:lvl1pPr>
              <a:defRPr sz="3200" kern="1200" baseline="0">
                <a:solidFill>
                  <a:schemeClr val="bg1"/>
                </a:solidFill>
              </a:defRPr>
            </a:lvl1pPr>
          </a:lstStyle>
          <a:p>
            <a:r>
              <a:rPr lang="nl-NL" noProof="0" smtClean="0"/>
              <a:t>Klik om de stijl te bewerken</a:t>
            </a:r>
            <a:endParaRPr lang="nl-NL" noProof="0"/>
          </a:p>
        </p:txBody>
      </p:sp>
      <p:sp>
        <p:nvSpPr>
          <p:cNvPr id="8" name="Text Placeholder 7"/>
          <p:cNvSpPr>
            <a:spLocks noGrp="1"/>
          </p:cNvSpPr>
          <p:nvPr>
            <p:ph type="body" sz="quarter" idx="13"/>
          </p:nvPr>
        </p:nvSpPr>
        <p:spPr>
          <a:xfrm>
            <a:off x="396000" y="5687126"/>
            <a:ext cx="8280000" cy="288925"/>
          </a:xfrm>
        </p:spPr>
        <p:txBody>
          <a:bodyPr/>
          <a:lstStyle>
            <a:lvl1pPr>
              <a:lnSpc>
                <a:spcPct val="100000"/>
              </a:lnSpc>
              <a:defRPr sz="1800" kern="0" spc="10" baseline="0">
                <a:solidFill>
                  <a:srgbClr val="00B0F0"/>
                </a:solidFill>
              </a:defRPr>
            </a:lvl1pPr>
            <a:lvl2pPr>
              <a:lnSpc>
                <a:spcPct val="100000"/>
              </a:lnSpc>
              <a:defRPr sz="1600" kern="0" spc="10" baseline="0"/>
            </a:lvl2pPr>
            <a:lvl3pPr>
              <a:lnSpc>
                <a:spcPct val="100000"/>
              </a:lnSpc>
              <a:defRPr sz="1600" kern="0" spc="10" baseline="0"/>
            </a:lvl3pPr>
            <a:lvl4pPr>
              <a:lnSpc>
                <a:spcPct val="100000"/>
              </a:lnSpc>
              <a:defRPr sz="1600" kern="0" spc="10" baseline="0"/>
            </a:lvl4pPr>
            <a:lvl5pPr>
              <a:lnSpc>
                <a:spcPct val="100000"/>
              </a:lnSpc>
              <a:defRPr sz="1600" kern="0" spc="10" baseline="0"/>
            </a:lvl5pPr>
          </a:lstStyle>
          <a:p>
            <a:pPr lvl="0"/>
            <a:r>
              <a:rPr lang="nl-NL" noProof="0" smtClean="0"/>
              <a:t>Klik om de modelstijlen te bewerken</a:t>
            </a:r>
          </a:p>
        </p:txBody>
      </p:sp>
      <p:sp>
        <p:nvSpPr>
          <p:cNvPr id="12" name="Rectangle 11"/>
          <p:cNvSpPr/>
          <p:nvPr userDrawn="1"/>
        </p:nvSpPr>
        <p:spPr>
          <a:xfrm>
            <a:off x="0" y="5562000"/>
            <a:ext cx="9144000" cy="52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p:nvPr userDrawn="1"/>
        </p:nvSpPr>
        <p:spPr>
          <a:xfrm>
            <a:off x="0" y="4158000"/>
            <a:ext cx="9144000" cy="1404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1632" y="6428828"/>
            <a:ext cx="2699792" cy="191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01387" y="360000"/>
            <a:ext cx="1990037"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490289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11D32D25-FA21-4D1E-8E17-CE05842D2FFF}" type="datetimeFigureOut">
              <a:rPr lang="nl-NL" smtClean="0"/>
              <a:t>9-8-2017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606D71-D8E5-4CA2-B121-3DFC410BB626}" type="slidenum">
              <a:rPr lang="nl-NL" smtClean="0"/>
              <a:t>‹nr.›</a:t>
            </a:fld>
            <a:endParaRPr lang="nl-NL"/>
          </a:p>
        </p:txBody>
      </p:sp>
    </p:spTree>
    <p:extLst>
      <p:ext uri="{BB962C8B-B14F-4D97-AF65-F5344CB8AC3E}">
        <p14:creationId xmlns:p14="http://schemas.microsoft.com/office/powerpoint/2010/main" val="2608097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28650" y="1825625"/>
            <a:ext cx="386715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825625"/>
            <a:ext cx="386715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11D32D25-FA21-4D1E-8E17-CE05842D2FFF}" type="datetimeFigureOut">
              <a:rPr lang="nl-NL" smtClean="0"/>
              <a:t>9-8-2017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B606D71-D8E5-4CA2-B121-3DFC410BB626}" type="slidenum">
              <a:rPr lang="nl-NL" smtClean="0"/>
              <a:t>‹nr.›</a:t>
            </a:fld>
            <a:endParaRPr lang="nl-NL"/>
          </a:p>
        </p:txBody>
      </p:sp>
    </p:spTree>
    <p:extLst>
      <p:ext uri="{BB962C8B-B14F-4D97-AF65-F5344CB8AC3E}">
        <p14:creationId xmlns:p14="http://schemas.microsoft.com/office/powerpoint/2010/main" val="3661573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630238" y="2505075"/>
            <a:ext cx="386873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4629150" y="2505075"/>
            <a:ext cx="38877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11D32D25-FA21-4D1E-8E17-CE05842D2FFF}" type="datetimeFigureOut">
              <a:rPr lang="nl-NL" smtClean="0"/>
              <a:t>9-8-2017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B606D71-D8E5-4CA2-B121-3DFC410BB626}" type="slidenum">
              <a:rPr lang="nl-NL" smtClean="0"/>
              <a:t>‹nr.›</a:t>
            </a:fld>
            <a:endParaRPr lang="nl-NL"/>
          </a:p>
        </p:txBody>
      </p:sp>
    </p:spTree>
    <p:extLst>
      <p:ext uri="{BB962C8B-B14F-4D97-AF65-F5344CB8AC3E}">
        <p14:creationId xmlns:p14="http://schemas.microsoft.com/office/powerpoint/2010/main" val="10216591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11D32D25-FA21-4D1E-8E17-CE05842D2FFF}" type="datetimeFigureOut">
              <a:rPr lang="nl-NL" smtClean="0"/>
              <a:t>9-8-2017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B606D71-D8E5-4CA2-B121-3DFC410BB626}" type="slidenum">
              <a:rPr lang="nl-NL" smtClean="0"/>
              <a:t>‹nr.›</a:t>
            </a:fld>
            <a:endParaRPr lang="nl-NL"/>
          </a:p>
        </p:txBody>
      </p:sp>
    </p:spTree>
    <p:extLst>
      <p:ext uri="{BB962C8B-B14F-4D97-AF65-F5344CB8AC3E}">
        <p14:creationId xmlns:p14="http://schemas.microsoft.com/office/powerpoint/2010/main" val="1358450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1D32D25-FA21-4D1E-8E17-CE05842D2FFF}" type="datetimeFigureOut">
              <a:rPr lang="nl-NL" smtClean="0"/>
              <a:t>9-8-2017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B606D71-D8E5-4CA2-B121-3DFC410BB626}" type="slidenum">
              <a:rPr lang="nl-NL" smtClean="0"/>
              <a:t>‹nr.›</a:t>
            </a:fld>
            <a:endParaRPr lang="nl-NL"/>
          </a:p>
        </p:txBody>
      </p:sp>
    </p:spTree>
    <p:extLst>
      <p:ext uri="{BB962C8B-B14F-4D97-AF65-F5344CB8AC3E}">
        <p14:creationId xmlns:p14="http://schemas.microsoft.com/office/powerpoint/2010/main" val="23836873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11D32D25-FA21-4D1E-8E17-CE05842D2FFF}" type="datetimeFigureOut">
              <a:rPr lang="nl-NL" smtClean="0"/>
              <a:t>9-8-2017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B606D71-D8E5-4CA2-B121-3DFC410BB626}" type="slidenum">
              <a:rPr lang="nl-NL" smtClean="0"/>
              <a:t>‹nr.›</a:t>
            </a:fld>
            <a:endParaRPr lang="nl-NL"/>
          </a:p>
        </p:txBody>
      </p:sp>
    </p:spTree>
    <p:extLst>
      <p:ext uri="{BB962C8B-B14F-4D97-AF65-F5344CB8AC3E}">
        <p14:creationId xmlns:p14="http://schemas.microsoft.com/office/powerpoint/2010/main" val="2631497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11D32D25-FA21-4D1E-8E17-CE05842D2FFF}" type="datetimeFigureOut">
              <a:rPr lang="nl-NL" smtClean="0"/>
              <a:t>9-8-2017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B606D71-D8E5-4CA2-B121-3DFC410BB626}" type="slidenum">
              <a:rPr lang="nl-NL" smtClean="0"/>
              <a:t>‹nr.›</a:t>
            </a:fld>
            <a:endParaRPr lang="nl-NL"/>
          </a:p>
        </p:txBody>
      </p:sp>
    </p:spTree>
    <p:extLst>
      <p:ext uri="{BB962C8B-B14F-4D97-AF65-F5344CB8AC3E}">
        <p14:creationId xmlns:p14="http://schemas.microsoft.com/office/powerpoint/2010/main" val="1812396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1D32D25-FA21-4D1E-8E17-CE05842D2FFF}" type="datetimeFigureOut">
              <a:rPr lang="nl-NL" smtClean="0"/>
              <a:t>9-8-2017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606D71-D8E5-4CA2-B121-3DFC410BB626}" type="slidenum">
              <a:rPr lang="nl-NL" smtClean="0"/>
              <a:t>‹nr.›</a:t>
            </a:fld>
            <a:endParaRPr lang="nl-NL"/>
          </a:p>
        </p:txBody>
      </p:sp>
    </p:spTree>
    <p:extLst>
      <p:ext uri="{BB962C8B-B14F-4D97-AF65-F5344CB8AC3E}">
        <p14:creationId xmlns:p14="http://schemas.microsoft.com/office/powerpoint/2010/main" val="9906490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365125"/>
            <a:ext cx="1971675"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28650" y="365125"/>
            <a:ext cx="5762625"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1D32D25-FA21-4D1E-8E17-CE05842D2FFF}" type="datetimeFigureOut">
              <a:rPr lang="nl-NL" smtClean="0"/>
              <a:t>9-8-2017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606D71-D8E5-4CA2-B121-3DFC410BB626}" type="slidenum">
              <a:rPr lang="nl-NL" smtClean="0"/>
              <a:t>‹nr.›</a:t>
            </a:fld>
            <a:endParaRPr lang="nl-NL"/>
          </a:p>
        </p:txBody>
      </p:sp>
    </p:spTree>
    <p:extLst>
      <p:ext uri="{BB962C8B-B14F-4D97-AF65-F5344CB8AC3E}">
        <p14:creationId xmlns:p14="http://schemas.microsoft.com/office/powerpoint/2010/main" val="1531934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26661472-9B8B-4D18-AE27-AB3D3F809044}" type="datetimeFigureOut">
              <a:rPr lang="nl-NL" smtClean="0"/>
              <a:t>9-8-2017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83FD9D6-811D-4EDB-90DD-5CD66B7BE0F4}" type="slidenum">
              <a:rPr lang="nl-NL" smtClean="0"/>
              <a:t>‹nr.›</a:t>
            </a:fld>
            <a:endParaRPr lang="nl-NL"/>
          </a:p>
        </p:txBody>
      </p:sp>
    </p:spTree>
    <p:extLst>
      <p:ext uri="{BB962C8B-B14F-4D97-AF65-F5344CB8AC3E}">
        <p14:creationId xmlns:p14="http://schemas.microsoft.com/office/powerpoint/2010/main" val="532943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kst of opsomming">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nl-NL" noProof="0" smtClean="0"/>
              <a:t>Klik om de stijl te bewerken</a:t>
            </a:r>
            <a:endParaRPr lang="nl-NL" noProof="0"/>
          </a:p>
        </p:txBody>
      </p:sp>
      <p:sp>
        <p:nvSpPr>
          <p:cNvPr id="3" name="Content Placeholder 2"/>
          <p:cNvSpPr>
            <a:spLocks noGrp="1"/>
          </p:cNvSpPr>
          <p:nvPr>
            <p:ph idx="1"/>
          </p:nvPr>
        </p:nvSpPr>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dirty="0"/>
          </a:p>
        </p:txBody>
      </p:sp>
      <p:sp>
        <p:nvSpPr>
          <p:cNvPr id="6" name="Rounded Rectangle 5"/>
          <p:cNvSpPr/>
          <p:nvPr/>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8" name="Rounded Rectangle 7"/>
          <p:cNvSpPr/>
          <p:nvPr/>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
        <p:nvSpPr>
          <p:cNvPr id="5" name="Slide Number Placeholder 4"/>
          <p:cNvSpPr>
            <a:spLocks noGrp="1"/>
          </p:cNvSpPr>
          <p:nvPr>
            <p:ph type="sldNum" sz="quarter" idx="11"/>
          </p:nvPr>
        </p:nvSpPr>
        <p:spPr/>
        <p:txBody>
          <a:bodyPr/>
          <a:lstStyle/>
          <a:p>
            <a:fld id="{0E924C9A-6C93-49AE-BFE5-6539B145F2C9}" type="slidenum">
              <a:rPr lang="nl-NL" smtClean="0"/>
              <a:pPr/>
              <a:t>‹nr.›</a:t>
            </a:fld>
            <a:endParaRPr lang="nl-NL"/>
          </a:p>
        </p:txBody>
      </p:sp>
      <p:sp>
        <p:nvSpPr>
          <p:cNvPr id="7" name="Rounded Rectangle 6"/>
          <p:cNvSpPr/>
          <p:nvPr userDrawn="1"/>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9" name="Rounded Rectangle 8"/>
          <p:cNvSpPr/>
          <p:nvPr userDrawn="1"/>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Tree>
    <p:extLst>
      <p:ext uri="{BB962C8B-B14F-4D97-AF65-F5344CB8AC3E}">
        <p14:creationId xmlns:p14="http://schemas.microsoft.com/office/powerpoint/2010/main" val="230261222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6661472-9B8B-4D18-AE27-AB3D3F809044}" type="datetimeFigureOut">
              <a:rPr lang="nl-NL" smtClean="0"/>
              <a:t>9-8-2017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83FD9D6-811D-4EDB-90DD-5CD66B7BE0F4}" type="slidenum">
              <a:rPr lang="nl-NL" smtClean="0"/>
              <a:t>‹nr.›</a:t>
            </a:fld>
            <a:endParaRPr lang="nl-NL"/>
          </a:p>
        </p:txBody>
      </p:sp>
    </p:spTree>
    <p:extLst>
      <p:ext uri="{BB962C8B-B14F-4D97-AF65-F5344CB8AC3E}">
        <p14:creationId xmlns:p14="http://schemas.microsoft.com/office/powerpoint/2010/main" val="1823195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26661472-9B8B-4D18-AE27-AB3D3F809044}" type="datetimeFigureOut">
              <a:rPr lang="nl-NL" smtClean="0"/>
              <a:t>9-8-2017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83FD9D6-811D-4EDB-90DD-5CD66B7BE0F4}" type="slidenum">
              <a:rPr lang="nl-NL" smtClean="0"/>
              <a:t>‹nr.›</a:t>
            </a:fld>
            <a:endParaRPr lang="nl-NL"/>
          </a:p>
        </p:txBody>
      </p:sp>
    </p:spTree>
    <p:extLst>
      <p:ext uri="{BB962C8B-B14F-4D97-AF65-F5344CB8AC3E}">
        <p14:creationId xmlns:p14="http://schemas.microsoft.com/office/powerpoint/2010/main" val="39745967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28650" y="1825625"/>
            <a:ext cx="386715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825625"/>
            <a:ext cx="386715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26661472-9B8B-4D18-AE27-AB3D3F809044}" type="datetimeFigureOut">
              <a:rPr lang="nl-NL" smtClean="0"/>
              <a:t>9-8-2017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83FD9D6-811D-4EDB-90DD-5CD66B7BE0F4}" type="slidenum">
              <a:rPr lang="nl-NL" smtClean="0"/>
              <a:t>‹nr.›</a:t>
            </a:fld>
            <a:endParaRPr lang="nl-NL"/>
          </a:p>
        </p:txBody>
      </p:sp>
    </p:spTree>
    <p:extLst>
      <p:ext uri="{BB962C8B-B14F-4D97-AF65-F5344CB8AC3E}">
        <p14:creationId xmlns:p14="http://schemas.microsoft.com/office/powerpoint/2010/main" val="6290706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630238" y="2505075"/>
            <a:ext cx="386873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4629150" y="2505075"/>
            <a:ext cx="38877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6661472-9B8B-4D18-AE27-AB3D3F809044}" type="datetimeFigureOut">
              <a:rPr lang="nl-NL" smtClean="0"/>
              <a:t>9-8-2017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83FD9D6-811D-4EDB-90DD-5CD66B7BE0F4}" type="slidenum">
              <a:rPr lang="nl-NL" smtClean="0"/>
              <a:t>‹nr.›</a:t>
            </a:fld>
            <a:endParaRPr lang="nl-NL"/>
          </a:p>
        </p:txBody>
      </p:sp>
    </p:spTree>
    <p:extLst>
      <p:ext uri="{BB962C8B-B14F-4D97-AF65-F5344CB8AC3E}">
        <p14:creationId xmlns:p14="http://schemas.microsoft.com/office/powerpoint/2010/main" val="5420992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26661472-9B8B-4D18-AE27-AB3D3F809044}" type="datetimeFigureOut">
              <a:rPr lang="nl-NL" smtClean="0"/>
              <a:t>9-8-2017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83FD9D6-811D-4EDB-90DD-5CD66B7BE0F4}" type="slidenum">
              <a:rPr lang="nl-NL" smtClean="0"/>
              <a:t>‹nr.›</a:t>
            </a:fld>
            <a:endParaRPr lang="nl-NL"/>
          </a:p>
        </p:txBody>
      </p:sp>
    </p:spTree>
    <p:extLst>
      <p:ext uri="{BB962C8B-B14F-4D97-AF65-F5344CB8AC3E}">
        <p14:creationId xmlns:p14="http://schemas.microsoft.com/office/powerpoint/2010/main" val="26607624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6661472-9B8B-4D18-AE27-AB3D3F809044}" type="datetimeFigureOut">
              <a:rPr lang="nl-NL" smtClean="0"/>
              <a:t>9-8-2017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83FD9D6-811D-4EDB-90DD-5CD66B7BE0F4}" type="slidenum">
              <a:rPr lang="nl-NL" smtClean="0"/>
              <a:t>‹nr.›</a:t>
            </a:fld>
            <a:endParaRPr lang="nl-NL"/>
          </a:p>
        </p:txBody>
      </p:sp>
    </p:spTree>
    <p:extLst>
      <p:ext uri="{BB962C8B-B14F-4D97-AF65-F5344CB8AC3E}">
        <p14:creationId xmlns:p14="http://schemas.microsoft.com/office/powerpoint/2010/main" val="40296503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26661472-9B8B-4D18-AE27-AB3D3F809044}" type="datetimeFigureOut">
              <a:rPr lang="nl-NL" smtClean="0"/>
              <a:t>9-8-2017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83FD9D6-811D-4EDB-90DD-5CD66B7BE0F4}" type="slidenum">
              <a:rPr lang="nl-NL" smtClean="0"/>
              <a:t>‹nr.›</a:t>
            </a:fld>
            <a:endParaRPr lang="nl-NL"/>
          </a:p>
        </p:txBody>
      </p:sp>
    </p:spTree>
    <p:extLst>
      <p:ext uri="{BB962C8B-B14F-4D97-AF65-F5344CB8AC3E}">
        <p14:creationId xmlns:p14="http://schemas.microsoft.com/office/powerpoint/2010/main" val="41479058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26661472-9B8B-4D18-AE27-AB3D3F809044}" type="datetimeFigureOut">
              <a:rPr lang="nl-NL" smtClean="0"/>
              <a:t>9-8-2017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83FD9D6-811D-4EDB-90DD-5CD66B7BE0F4}" type="slidenum">
              <a:rPr lang="nl-NL" smtClean="0"/>
              <a:t>‹nr.›</a:t>
            </a:fld>
            <a:endParaRPr lang="nl-NL"/>
          </a:p>
        </p:txBody>
      </p:sp>
    </p:spTree>
    <p:extLst>
      <p:ext uri="{BB962C8B-B14F-4D97-AF65-F5344CB8AC3E}">
        <p14:creationId xmlns:p14="http://schemas.microsoft.com/office/powerpoint/2010/main" val="31072973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6661472-9B8B-4D18-AE27-AB3D3F809044}" type="datetimeFigureOut">
              <a:rPr lang="nl-NL" smtClean="0"/>
              <a:t>9-8-2017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83FD9D6-811D-4EDB-90DD-5CD66B7BE0F4}" type="slidenum">
              <a:rPr lang="nl-NL" smtClean="0"/>
              <a:t>‹nr.›</a:t>
            </a:fld>
            <a:endParaRPr lang="nl-NL"/>
          </a:p>
        </p:txBody>
      </p:sp>
    </p:spTree>
    <p:extLst>
      <p:ext uri="{BB962C8B-B14F-4D97-AF65-F5344CB8AC3E}">
        <p14:creationId xmlns:p14="http://schemas.microsoft.com/office/powerpoint/2010/main" val="20707324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365125"/>
            <a:ext cx="1971675"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28650" y="365125"/>
            <a:ext cx="5762625"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6661472-9B8B-4D18-AE27-AB3D3F809044}" type="datetimeFigureOut">
              <a:rPr lang="nl-NL" smtClean="0"/>
              <a:t>9-8-2017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83FD9D6-811D-4EDB-90DD-5CD66B7BE0F4}" type="slidenum">
              <a:rPr lang="nl-NL" smtClean="0"/>
              <a:t>‹nr.›</a:t>
            </a:fld>
            <a:endParaRPr lang="nl-NL"/>
          </a:p>
        </p:txBody>
      </p:sp>
    </p:spTree>
    <p:extLst>
      <p:ext uri="{BB962C8B-B14F-4D97-AF65-F5344CB8AC3E}">
        <p14:creationId xmlns:p14="http://schemas.microsoft.com/office/powerpoint/2010/main" val="3876747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kst of opsomming paars">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1080000"/>
            <a:ext cx="9144000" cy="500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lvl1pPr>
              <a:defRPr>
                <a:solidFill>
                  <a:schemeClr val="accent2"/>
                </a:solidFill>
              </a:defRPr>
            </a:lvl1pPr>
          </a:lstStyle>
          <a:p>
            <a:r>
              <a:rPr lang="nl-NL" noProof="0" smtClean="0"/>
              <a:t>Klik om de stijl te bewerken</a:t>
            </a:r>
            <a:endParaRPr lang="nl-NL" noProof="0"/>
          </a:p>
        </p:txBody>
      </p:sp>
      <p:sp>
        <p:nvSpPr>
          <p:cNvPr id="3" name="Content Placeholder 2"/>
          <p:cNvSpPr>
            <a:spLocks noGrp="1"/>
          </p:cNvSpPr>
          <p:nvPr>
            <p:ph idx="1"/>
          </p:nvPr>
        </p:nvSpPr>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dirty="0"/>
          </a:p>
        </p:txBody>
      </p:sp>
      <p:sp>
        <p:nvSpPr>
          <p:cNvPr id="6" name="Rounded Rectangle 5"/>
          <p:cNvSpPr/>
          <p:nvPr/>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8" name="Rounded Rectangle 7"/>
          <p:cNvSpPr/>
          <p:nvPr/>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
        <p:nvSpPr>
          <p:cNvPr id="10" name="Slide Number Placeholder 9"/>
          <p:cNvSpPr>
            <a:spLocks noGrp="1"/>
          </p:cNvSpPr>
          <p:nvPr>
            <p:ph type="sldNum" sz="quarter" idx="11"/>
          </p:nvPr>
        </p:nvSpPr>
        <p:spPr/>
        <p:txBody>
          <a:bodyPr/>
          <a:lstStyle/>
          <a:p>
            <a:fld id="{0E924C9A-6C93-49AE-BFE5-6539B145F2C9}" type="slidenum">
              <a:rPr lang="nl-NL" smtClean="0"/>
              <a:pPr/>
              <a:t>‹nr.›</a:t>
            </a:fld>
            <a:endParaRPr lang="nl-NL"/>
          </a:p>
        </p:txBody>
      </p:sp>
      <p:sp>
        <p:nvSpPr>
          <p:cNvPr id="11" name="Footer Placeholder 10"/>
          <p:cNvSpPr>
            <a:spLocks noGrp="1"/>
          </p:cNvSpPr>
          <p:nvPr>
            <p:ph type="ftr" sz="quarter" idx="12"/>
          </p:nvPr>
        </p:nvSpPr>
        <p:spPr/>
        <p:txBody>
          <a:bodyPr/>
          <a:lstStyle/>
          <a:p>
            <a:pPr algn="l"/>
            <a:r>
              <a:rPr lang="nl-NL" smtClean="0"/>
              <a:t>Type hier de titel van de presentatie</a:t>
            </a:r>
            <a:endParaRPr lang="nl-NL"/>
          </a:p>
        </p:txBody>
      </p:sp>
      <p:sp>
        <p:nvSpPr>
          <p:cNvPr id="9" name="Rectangle 8"/>
          <p:cNvSpPr/>
          <p:nvPr userDrawn="1"/>
        </p:nvSpPr>
        <p:spPr>
          <a:xfrm>
            <a:off x="0" y="1080000"/>
            <a:ext cx="9144000" cy="500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ounded Rectangle 11"/>
          <p:cNvSpPr/>
          <p:nvPr userDrawn="1"/>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13" name="Rounded Rectangle 12"/>
          <p:cNvSpPr/>
          <p:nvPr userDrawn="1"/>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Tree>
    <p:extLst>
      <p:ext uri="{BB962C8B-B14F-4D97-AF65-F5344CB8AC3E}">
        <p14:creationId xmlns:p14="http://schemas.microsoft.com/office/powerpoint/2010/main" val="21141676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Einddia">
    <p:spTree>
      <p:nvGrpSpPr>
        <p:cNvPr id="1" name=""/>
        <p:cNvGrpSpPr/>
        <p:nvPr/>
      </p:nvGrpSpPr>
      <p:grpSpPr>
        <a:xfrm>
          <a:off x="0" y="0"/>
          <a:ext cx="0" cy="0"/>
          <a:chOff x="0" y="0"/>
          <a:chExt cx="0" cy="0"/>
        </a:xfrm>
      </p:grpSpPr>
      <p:sp>
        <p:nvSpPr>
          <p:cNvPr id="6" name="Rectangle 5"/>
          <p:cNvSpPr/>
          <p:nvPr/>
        </p:nvSpPr>
        <p:spPr>
          <a:xfrm>
            <a:off x="0" y="5562000"/>
            <a:ext cx="9144000" cy="52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tangle 7"/>
          <p:cNvSpPr/>
          <p:nvPr/>
        </p:nvSpPr>
        <p:spPr>
          <a:xfrm>
            <a:off x="0" y="4158000"/>
            <a:ext cx="720000" cy="14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p:nvSpPr>
        <p:spPr>
          <a:xfrm>
            <a:off x="720000" y="4158000"/>
            <a:ext cx="842400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tangle 11"/>
          <p:cNvSpPr/>
          <p:nvPr/>
        </p:nvSpPr>
        <p:spPr>
          <a:xfrm>
            <a:off x="720000" y="1080000"/>
            <a:ext cx="8424000" cy="307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a:xfrm>
            <a:off x="1044000" y="1520778"/>
            <a:ext cx="7740000" cy="583200"/>
          </a:xfrm>
        </p:spPr>
        <p:txBody>
          <a:bodyPr/>
          <a:lstStyle>
            <a:lvl1pPr>
              <a:defRPr>
                <a:solidFill>
                  <a:schemeClr val="bg1"/>
                </a:solidFill>
              </a:defRPr>
            </a:lvl1pPr>
          </a:lstStyle>
          <a:p>
            <a:r>
              <a:rPr lang="nl-NL" smtClean="0"/>
              <a:t>Klik om de stijl te bewerken</a:t>
            </a:r>
            <a:endParaRPr lang="de-DE"/>
          </a:p>
        </p:txBody>
      </p:sp>
      <p:sp>
        <p:nvSpPr>
          <p:cNvPr id="5" name="Text Placeholder 4"/>
          <p:cNvSpPr>
            <a:spLocks noGrp="1"/>
          </p:cNvSpPr>
          <p:nvPr>
            <p:ph type="body" sz="quarter" idx="11"/>
          </p:nvPr>
        </p:nvSpPr>
        <p:spPr>
          <a:xfrm>
            <a:off x="1044000" y="2409262"/>
            <a:ext cx="7740000" cy="1523794"/>
          </a:xfrm>
        </p:spPr>
        <p:txBody>
          <a:bodyPr/>
          <a:lstStyle>
            <a:lvl1pPr>
              <a:lnSpc>
                <a:spcPct val="100000"/>
              </a:lnSpc>
              <a:spcAft>
                <a:spcPts val="0"/>
              </a:spcAft>
              <a:defRPr sz="1800" b="1" baseline="0">
                <a:solidFill>
                  <a:schemeClr val="bg1"/>
                </a:solidFill>
              </a:defRPr>
            </a:lvl1pPr>
            <a:lvl2pPr marL="0" indent="0">
              <a:lnSpc>
                <a:spcPct val="100000"/>
              </a:lnSpc>
              <a:spcBef>
                <a:spcPts val="0"/>
              </a:spcBef>
              <a:spcAft>
                <a:spcPts val="0"/>
              </a:spcAft>
              <a:buNone/>
              <a:defRPr sz="1800" spc="30" baseline="0">
                <a:solidFill>
                  <a:schemeClr val="bg1"/>
                </a:solidFill>
              </a:defRPr>
            </a:lvl2pPr>
            <a:lvl3pPr marL="0" indent="0">
              <a:lnSpc>
                <a:spcPct val="100000"/>
              </a:lnSpc>
              <a:spcBef>
                <a:spcPts val="0"/>
              </a:spcBef>
              <a:spcAft>
                <a:spcPts val="0"/>
              </a:spcAft>
              <a:buNone/>
              <a:defRPr sz="1800" spc="30" baseline="0">
                <a:solidFill>
                  <a:schemeClr val="bg1"/>
                </a:solidFill>
              </a:defRPr>
            </a:lvl3pPr>
            <a:lvl4pPr marL="0" indent="0">
              <a:lnSpc>
                <a:spcPct val="100000"/>
              </a:lnSpc>
              <a:spcBef>
                <a:spcPts val="0"/>
              </a:spcBef>
              <a:spcAft>
                <a:spcPts val="0"/>
              </a:spcAft>
              <a:buNone/>
              <a:defRPr sz="1800" spc="30" baseline="0">
                <a:solidFill>
                  <a:schemeClr val="bg1"/>
                </a:solidFill>
              </a:defRPr>
            </a:lvl4pPr>
            <a:lvl5pPr marL="0" indent="0">
              <a:lnSpc>
                <a:spcPct val="100000"/>
              </a:lnSpc>
              <a:spcBef>
                <a:spcPts val="0"/>
              </a:spcBef>
              <a:spcAft>
                <a:spcPts val="0"/>
              </a:spcAft>
              <a:buNone/>
              <a:defRPr sz="1800" spc="30" baseline="0">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de-DE" dirty="0"/>
          </a:p>
        </p:txBody>
      </p:sp>
      <p:sp>
        <p:nvSpPr>
          <p:cNvPr id="9" name="Text Placeholder 3"/>
          <p:cNvSpPr>
            <a:spLocks noGrp="1"/>
          </p:cNvSpPr>
          <p:nvPr>
            <p:ph type="body" sz="half" idx="2" hasCustomPrompt="1"/>
          </p:nvPr>
        </p:nvSpPr>
        <p:spPr>
          <a:xfrm>
            <a:off x="1044000" y="4500000"/>
            <a:ext cx="7740000" cy="720000"/>
          </a:xfrm>
        </p:spPr>
        <p:txBody>
          <a:bodyPr anchor="ctr"/>
          <a:lstStyle>
            <a:lvl1pPr marL="0" indent="0" algn="l">
              <a:lnSpc>
                <a:spcPct val="100000"/>
              </a:lnSpc>
              <a:buNone/>
              <a:defRPr sz="2000" b="0" spc="1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noProof="0" smtClean="0"/>
              <a:t>kennisnet.nl</a:t>
            </a:r>
          </a:p>
        </p:txBody>
      </p:sp>
      <p:sp>
        <p:nvSpPr>
          <p:cNvPr id="10" name="Rectangle 9"/>
          <p:cNvSpPr/>
          <p:nvPr userDrawn="1"/>
        </p:nvSpPr>
        <p:spPr>
          <a:xfrm>
            <a:off x="0" y="5562000"/>
            <a:ext cx="9144000" cy="52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p:nvPr userDrawn="1"/>
        </p:nvSpPr>
        <p:spPr>
          <a:xfrm>
            <a:off x="0" y="4158000"/>
            <a:ext cx="720000" cy="14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tangle 13"/>
          <p:cNvSpPr/>
          <p:nvPr userDrawn="1"/>
        </p:nvSpPr>
        <p:spPr>
          <a:xfrm>
            <a:off x="720000" y="4158000"/>
            <a:ext cx="842400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tangle 14"/>
          <p:cNvSpPr/>
          <p:nvPr userDrawn="1"/>
        </p:nvSpPr>
        <p:spPr>
          <a:xfrm>
            <a:off x="720000" y="1080000"/>
            <a:ext cx="8424000" cy="307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1632" y="6428828"/>
            <a:ext cx="2699792" cy="191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01387" y="360000"/>
            <a:ext cx="1990037"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30509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el 3">
    <p:spTree>
      <p:nvGrpSpPr>
        <p:cNvPr id="1" name=""/>
        <p:cNvGrpSpPr/>
        <p:nvPr/>
      </p:nvGrpSpPr>
      <p:grpSpPr>
        <a:xfrm>
          <a:off x="0" y="0"/>
          <a:ext cx="0" cy="0"/>
          <a:chOff x="0" y="0"/>
          <a:chExt cx="0" cy="0"/>
        </a:xfrm>
      </p:grpSpPr>
      <p:sp>
        <p:nvSpPr>
          <p:cNvPr id="12" name="Rectangle 11"/>
          <p:cNvSpPr/>
          <p:nvPr userDrawn="1"/>
        </p:nvSpPr>
        <p:spPr>
          <a:xfrm>
            <a:off x="720000" y="1080000"/>
            <a:ext cx="8424000" cy="502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userDrawn="1"/>
        </p:nvSpPr>
        <p:spPr>
          <a:xfrm>
            <a:off x="0" y="4158000"/>
            <a:ext cx="9144000" cy="14040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a:xfrm>
            <a:off x="1044626" y="4319940"/>
            <a:ext cx="7740000" cy="1080120"/>
          </a:xfrm>
        </p:spPr>
        <p:txBody>
          <a:bodyPr anchor="ctr"/>
          <a:lstStyle>
            <a:lvl1pPr>
              <a:defRPr>
                <a:solidFill>
                  <a:schemeClr val="bg1"/>
                </a:solidFill>
              </a:defRPr>
            </a:lvl1pPr>
          </a:lstStyle>
          <a:p>
            <a:r>
              <a:rPr lang="nl-NL" smtClean="0"/>
              <a:t>Klik om de stijl te bewerken</a:t>
            </a:r>
            <a:endParaRPr lang="de-DE"/>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1632" y="6428828"/>
            <a:ext cx="2699792" cy="191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Subtitle 2"/>
          <p:cNvSpPr>
            <a:spLocks noGrp="1"/>
          </p:cNvSpPr>
          <p:nvPr>
            <p:ph type="subTitle" idx="1"/>
          </p:nvPr>
        </p:nvSpPr>
        <p:spPr>
          <a:xfrm>
            <a:off x="1044068" y="5661248"/>
            <a:ext cx="7740000" cy="360000"/>
          </a:xfrm>
        </p:spPr>
        <p:txBody>
          <a:bodyPr/>
          <a:lstStyle>
            <a:lvl1pPr marL="0" indent="0" algn="l">
              <a:lnSpc>
                <a:spcPct val="100000"/>
              </a:lnSpc>
              <a:buNone/>
              <a:defRPr sz="2000" spc="10" baseline="0">
                <a:solidFill>
                  <a:schemeClr val="bg1"/>
                </a:solidFill>
                <a:latin typeface="+mj-lt"/>
                <a:cs typeface="Info Corr Offc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0" smtClean="0"/>
              <a:t>Klik om de ondertitelstijl van het model te bewerken</a:t>
            </a:r>
            <a:endParaRPr lang="nl-NL" noProof="0"/>
          </a:p>
        </p:txBody>
      </p:sp>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01387" y="360000"/>
            <a:ext cx="1990037"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58652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85B4C239-44E9-4A2B-BA89-F1D81ABB43A3}" type="datetimeFigureOut">
              <a:rPr lang="nl-NL" smtClean="0"/>
              <a:t>9-8-2017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1B695CB-9ABD-407C-8860-E16CD1ABE834}" type="slidenum">
              <a:rPr lang="nl-NL" smtClean="0"/>
              <a:t>‹nr.›</a:t>
            </a:fld>
            <a:endParaRPr lang="nl-NL"/>
          </a:p>
        </p:txBody>
      </p:sp>
    </p:spTree>
    <p:extLst>
      <p:ext uri="{BB962C8B-B14F-4D97-AF65-F5344CB8AC3E}">
        <p14:creationId xmlns:p14="http://schemas.microsoft.com/office/powerpoint/2010/main" val="3938674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5B4C239-44E9-4A2B-BA89-F1D81ABB43A3}" type="datetimeFigureOut">
              <a:rPr lang="nl-NL" smtClean="0"/>
              <a:t>9-8-2017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1B695CB-9ABD-407C-8860-E16CD1ABE834}" type="slidenum">
              <a:rPr lang="nl-NL" smtClean="0"/>
              <a:t>‹nr.›</a:t>
            </a:fld>
            <a:endParaRPr lang="nl-NL"/>
          </a:p>
        </p:txBody>
      </p:sp>
    </p:spTree>
    <p:extLst>
      <p:ext uri="{BB962C8B-B14F-4D97-AF65-F5344CB8AC3E}">
        <p14:creationId xmlns:p14="http://schemas.microsoft.com/office/powerpoint/2010/main" val="858228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85B4C239-44E9-4A2B-BA89-F1D81ABB43A3}" type="datetimeFigureOut">
              <a:rPr lang="nl-NL" smtClean="0"/>
              <a:t>9-8-2017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1B695CB-9ABD-407C-8860-E16CD1ABE834}" type="slidenum">
              <a:rPr lang="nl-NL" smtClean="0"/>
              <a:t>‹nr.›</a:t>
            </a:fld>
            <a:endParaRPr lang="nl-NL"/>
          </a:p>
        </p:txBody>
      </p:sp>
    </p:spTree>
    <p:extLst>
      <p:ext uri="{BB962C8B-B14F-4D97-AF65-F5344CB8AC3E}">
        <p14:creationId xmlns:p14="http://schemas.microsoft.com/office/powerpoint/2010/main" val="1697405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1237874"/>
            <a:ext cx="8064000" cy="583200"/>
          </a:xfrm>
          <a:prstGeom prst="rect">
            <a:avLst/>
          </a:prstGeom>
        </p:spPr>
        <p:txBody>
          <a:bodyPr vert="horz" lIns="0" tIns="0" rIns="0" bIns="0" rtlCol="0" anchor="t" anchorCtr="0">
            <a:noAutofit/>
          </a:bodyPr>
          <a:lstStyle/>
          <a:p>
            <a:r>
              <a:rPr lang="nl-NL" noProof="0" smtClean="0"/>
              <a:t>Klik om de stijl te bewerken</a:t>
            </a:r>
            <a:endParaRPr lang="nl-NL" noProof="0"/>
          </a:p>
        </p:txBody>
      </p:sp>
      <p:sp>
        <p:nvSpPr>
          <p:cNvPr id="3" name="Text Placeholder 2"/>
          <p:cNvSpPr>
            <a:spLocks noGrp="1"/>
          </p:cNvSpPr>
          <p:nvPr>
            <p:ph type="body" idx="1"/>
          </p:nvPr>
        </p:nvSpPr>
        <p:spPr>
          <a:xfrm>
            <a:off x="720000" y="1952469"/>
            <a:ext cx="8064000" cy="4045069"/>
          </a:xfrm>
          <a:prstGeom prst="rect">
            <a:avLst/>
          </a:prstGeom>
        </p:spPr>
        <p:txBody>
          <a:bodyPr vert="horz" lIns="0" tIns="0" rIns="0" bIns="0" rtlCol="0">
            <a:no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12" name="Footer Placeholder 11"/>
          <p:cNvSpPr>
            <a:spLocks noGrp="1"/>
          </p:cNvSpPr>
          <p:nvPr>
            <p:ph type="ftr" sz="quarter" idx="3"/>
          </p:nvPr>
        </p:nvSpPr>
        <p:spPr>
          <a:xfrm>
            <a:off x="720000" y="6304235"/>
            <a:ext cx="6804328" cy="365125"/>
          </a:xfrm>
          <a:prstGeom prst="rect">
            <a:avLst/>
          </a:prstGeom>
        </p:spPr>
        <p:txBody>
          <a:bodyPr vert="horz" lIns="91440" tIns="45720" rIns="91440" bIns="45720" rtlCol="0" anchor="ctr"/>
          <a:lstStyle>
            <a:lvl1pPr algn="ctr">
              <a:defRPr sz="1000">
                <a:solidFill>
                  <a:schemeClr val="accent2"/>
                </a:solidFill>
              </a:defRPr>
            </a:lvl1pPr>
          </a:lstStyle>
          <a:p>
            <a:pPr algn="l"/>
            <a:r>
              <a:rPr lang="nl-NL" smtClean="0"/>
              <a:t>Type hier de titel van de presentatie</a:t>
            </a:r>
            <a:endParaRPr lang="nl-NL"/>
          </a:p>
        </p:txBody>
      </p:sp>
      <p:sp>
        <p:nvSpPr>
          <p:cNvPr id="13" name="Slide Number Placeholder 12"/>
          <p:cNvSpPr>
            <a:spLocks noGrp="1"/>
          </p:cNvSpPr>
          <p:nvPr>
            <p:ph type="sldNum" sz="quarter" idx="4"/>
          </p:nvPr>
        </p:nvSpPr>
        <p:spPr>
          <a:xfrm>
            <a:off x="7693536" y="6304235"/>
            <a:ext cx="1090464" cy="365125"/>
          </a:xfrm>
          <a:prstGeom prst="rect">
            <a:avLst/>
          </a:prstGeom>
        </p:spPr>
        <p:txBody>
          <a:bodyPr vert="horz" lIns="91440" tIns="45720" rIns="91440" bIns="45720" rtlCol="0" anchor="ctr"/>
          <a:lstStyle>
            <a:lvl1pPr algn="r">
              <a:defRPr sz="1000">
                <a:solidFill>
                  <a:schemeClr val="accent2"/>
                </a:solidFill>
              </a:defRPr>
            </a:lvl1pPr>
          </a:lstStyle>
          <a:p>
            <a:fld id="{0E924C9A-6C93-49AE-BFE5-6539B145F2C9}" type="slidenum">
              <a:rPr lang="nl-NL" smtClean="0"/>
              <a:pPr/>
              <a:t>‹nr.›</a:t>
            </a:fld>
            <a:endParaRPr lang="nl-NL"/>
          </a:p>
        </p:txBody>
      </p:sp>
      <p:sp>
        <p:nvSpPr>
          <p:cNvPr id="14" name="Rectangle 13"/>
          <p:cNvSpPr/>
          <p:nvPr/>
        </p:nvSpPr>
        <p:spPr>
          <a:xfrm>
            <a:off x="720000" y="6696000"/>
            <a:ext cx="84312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tangle 6"/>
          <p:cNvSpPr/>
          <p:nvPr userDrawn="1"/>
        </p:nvSpPr>
        <p:spPr>
          <a:xfrm>
            <a:off x="720000" y="6696000"/>
            <a:ext cx="84312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3"/>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01387" y="360000"/>
            <a:ext cx="1990037"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813662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96" r:id="rId3"/>
    <p:sldLayoutId id="2147483697" r:id="rId4"/>
    <p:sldLayoutId id="2147483703" r:id="rId5"/>
    <p:sldLayoutId id="2147483706" r:id="rId6"/>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spc="0" baseline="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spcAft>
          <a:spcPts val="0"/>
        </a:spcAft>
        <a:buFontTx/>
        <a:buNone/>
        <a:defRPr sz="1800" kern="1200" spc="10" baseline="0">
          <a:solidFill>
            <a:schemeClr val="accent1"/>
          </a:solidFill>
          <a:latin typeface="+mn-lt"/>
          <a:ea typeface="+mn-ea"/>
          <a:cs typeface="+mn-cs"/>
        </a:defRPr>
      </a:lvl1pPr>
      <a:lvl2pPr marL="0" indent="-378000" algn="l" defTabSz="914400" rtl="0" eaLnBrk="1" latinLnBrk="0" hangingPunct="1">
        <a:lnSpc>
          <a:spcPct val="100000"/>
        </a:lnSpc>
        <a:spcBef>
          <a:spcPts val="0"/>
        </a:spcBef>
        <a:spcAft>
          <a:spcPts val="0"/>
        </a:spcAft>
        <a:buClr>
          <a:schemeClr val="accent2"/>
        </a:buClr>
        <a:buSzPct val="80000"/>
        <a:buFont typeface="Wingdings" pitchFamily="2" charset="2"/>
        <a:buChar char="n"/>
        <a:defRPr sz="1800" kern="1200" spc="0" baseline="0">
          <a:solidFill>
            <a:schemeClr val="accent1"/>
          </a:solidFill>
          <a:latin typeface="+mn-lt"/>
          <a:ea typeface="+mn-ea"/>
          <a:cs typeface="+mn-cs"/>
        </a:defRPr>
      </a:lvl2pPr>
      <a:lvl3pPr marL="669600" indent="-244800" algn="l" defTabSz="91440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1800" kern="1200" spc="20" baseline="0">
          <a:solidFill>
            <a:schemeClr val="tx2"/>
          </a:solidFill>
          <a:latin typeface="+mn-lt"/>
          <a:ea typeface="+mn-ea"/>
          <a:cs typeface="+mn-cs"/>
        </a:defRPr>
      </a:lvl3pPr>
      <a:lvl4pPr marL="669600" indent="-244800" algn="l" defTabSz="91440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1800" kern="1200" spc="20" baseline="0">
          <a:solidFill>
            <a:schemeClr val="tx2"/>
          </a:solidFill>
          <a:latin typeface="+mn-lt"/>
          <a:ea typeface="+mn-ea"/>
          <a:cs typeface="+mn-cs"/>
        </a:defRPr>
      </a:lvl4pPr>
      <a:lvl5pPr marL="669600" indent="-244800" algn="l" defTabSz="91440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1800" kern="1200" spc="20" baseline="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4C239-44E9-4A2B-BA89-F1D81ABB43A3}" type="datetimeFigureOut">
              <a:rPr lang="nl-NL" smtClean="0"/>
              <a:t>9-8-2017</a:t>
            </a:fld>
            <a:endParaRPr lang="nl-NL"/>
          </a:p>
        </p:txBody>
      </p:sp>
      <p:sp>
        <p:nvSpPr>
          <p:cNvPr id="5" name="Tijdelijke aanduiding voor voettekst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695CB-9ABD-407C-8860-E16CD1ABE834}" type="slidenum">
              <a:rPr lang="nl-NL" smtClean="0"/>
              <a:t>‹nr.›</a:t>
            </a:fld>
            <a:endParaRPr lang="nl-NL"/>
          </a:p>
        </p:txBody>
      </p:sp>
    </p:spTree>
    <p:extLst>
      <p:ext uri="{BB962C8B-B14F-4D97-AF65-F5344CB8AC3E}">
        <p14:creationId xmlns:p14="http://schemas.microsoft.com/office/powerpoint/2010/main" val="4945611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D32D25-FA21-4D1E-8E17-CE05842D2FFF}" type="datetimeFigureOut">
              <a:rPr lang="nl-NL" smtClean="0"/>
              <a:t>9-8-2017</a:t>
            </a:fld>
            <a:endParaRPr lang="nl-NL"/>
          </a:p>
        </p:txBody>
      </p:sp>
      <p:sp>
        <p:nvSpPr>
          <p:cNvPr id="5" name="Tijdelijke aanduiding voor voettekst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606D71-D8E5-4CA2-B121-3DFC410BB626}" type="slidenum">
              <a:rPr lang="nl-NL" smtClean="0"/>
              <a:t>‹nr.›</a:t>
            </a:fld>
            <a:endParaRPr lang="nl-NL"/>
          </a:p>
        </p:txBody>
      </p:sp>
    </p:spTree>
    <p:extLst>
      <p:ext uri="{BB962C8B-B14F-4D97-AF65-F5344CB8AC3E}">
        <p14:creationId xmlns:p14="http://schemas.microsoft.com/office/powerpoint/2010/main" val="254497431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661472-9B8B-4D18-AE27-AB3D3F809044}" type="datetimeFigureOut">
              <a:rPr lang="nl-NL" smtClean="0"/>
              <a:t>9-8-2017</a:t>
            </a:fld>
            <a:endParaRPr lang="nl-NL"/>
          </a:p>
        </p:txBody>
      </p:sp>
      <p:sp>
        <p:nvSpPr>
          <p:cNvPr id="5" name="Tijdelijke aanduiding voor voettekst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3FD9D6-811D-4EDB-90DD-5CD66B7BE0F4}" type="slidenum">
              <a:rPr lang="nl-NL" smtClean="0"/>
              <a:t>‹nr.›</a:t>
            </a:fld>
            <a:endParaRPr lang="nl-NL"/>
          </a:p>
        </p:txBody>
      </p:sp>
    </p:spTree>
    <p:extLst>
      <p:ext uri="{BB962C8B-B14F-4D97-AF65-F5344CB8AC3E}">
        <p14:creationId xmlns:p14="http://schemas.microsoft.com/office/powerpoint/2010/main" val="125403137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ideo" Target="https://www.youtube.com/embed/BB2owgG_vWE" TargetMode="Externa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kahoot.it/"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mailto:incidenten@schoolX.nl"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ideo" Target="https://www.youtube.com/embed/pcSlowAhvUk" TargetMode="Externa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8824" y="4653256"/>
            <a:ext cx="8280000" cy="1080000"/>
          </a:xfrm>
        </p:spPr>
        <p:txBody>
          <a:bodyPr/>
          <a:lstStyle/>
          <a:p>
            <a:r>
              <a:rPr lang="nl-NL" dirty="0" smtClean="0"/>
              <a:t>Bewustwording IBP</a:t>
            </a:r>
            <a:endParaRPr lang="nl-NL"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797152"/>
          </a:xfrm>
          <a:prstGeom prst="rect">
            <a:avLst/>
          </a:prstGeom>
        </p:spPr>
      </p:pic>
      <p:sp>
        <p:nvSpPr>
          <p:cNvPr id="4" name="Text Placeholder 12"/>
          <p:cNvSpPr>
            <a:spLocks noGrp="1"/>
          </p:cNvSpPr>
          <p:nvPr>
            <p:ph type="body" sz="quarter" idx="13"/>
          </p:nvPr>
        </p:nvSpPr>
        <p:spPr>
          <a:xfrm>
            <a:off x="396000" y="5687126"/>
            <a:ext cx="8280000" cy="288925"/>
          </a:xfrm>
        </p:spPr>
        <p:txBody>
          <a:bodyPr/>
          <a:lstStyle/>
          <a:p>
            <a:r>
              <a:rPr lang="nl-NL" dirty="0" smtClean="0">
                <a:solidFill>
                  <a:schemeClr val="accent2"/>
                </a:solidFill>
              </a:rPr>
              <a:t>Training voor medewerkers in het primair- en voorgezet onderwijs</a:t>
            </a:r>
            <a:endParaRPr lang="nl-NL" dirty="0">
              <a:solidFill>
                <a:schemeClr val="accent2"/>
              </a:solidFill>
            </a:endParaRPr>
          </a:p>
        </p:txBody>
      </p:sp>
    </p:spTree>
    <p:extLst>
      <p:ext uri="{BB962C8B-B14F-4D97-AF65-F5344CB8AC3E}">
        <p14:creationId xmlns:p14="http://schemas.microsoft.com/office/powerpoint/2010/main" val="665048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E924C9A-6C93-49AE-BFE5-6539B145F2C9}" type="slidenum">
              <a:rPr lang="nl-NL">
                <a:solidFill>
                  <a:srgbClr val="007AC3"/>
                </a:solidFill>
                <a:latin typeface="Arial"/>
              </a:rPr>
              <a:pPr/>
              <a:t>10</a:t>
            </a:fld>
            <a:endParaRPr lang="nl-NL">
              <a:solidFill>
                <a:srgbClr val="007AC3"/>
              </a:solidFill>
              <a:latin typeface="Arial"/>
            </a:endParaRPr>
          </a:p>
        </p:txBody>
      </p:sp>
      <p:sp>
        <p:nvSpPr>
          <p:cNvPr id="5" name="Titel 1"/>
          <p:cNvSpPr>
            <a:spLocks noGrp="1"/>
          </p:cNvSpPr>
          <p:nvPr>
            <p:ph type="title"/>
          </p:nvPr>
        </p:nvSpPr>
        <p:spPr>
          <a:xfrm>
            <a:off x="720000" y="957483"/>
            <a:ext cx="8064000" cy="583200"/>
          </a:xfrm>
        </p:spPr>
        <p:txBody>
          <a:bodyPr/>
          <a:lstStyle/>
          <a:p>
            <a:r>
              <a:rPr lang="nl-NL" dirty="0" smtClean="0"/>
              <a:t>Opdracht: privacy in het onderwijs</a:t>
            </a:r>
            <a:endParaRPr lang="nl-NL" dirty="0"/>
          </a:p>
        </p:txBody>
      </p:sp>
      <p:sp>
        <p:nvSpPr>
          <p:cNvPr id="6" name="Tijdelijke aanduiding voor inhoud 5"/>
          <p:cNvSpPr>
            <a:spLocks noGrp="1"/>
          </p:cNvSpPr>
          <p:nvPr>
            <p:ph idx="1"/>
          </p:nvPr>
        </p:nvSpPr>
        <p:spPr>
          <a:xfrm>
            <a:off x="720000" y="1899924"/>
            <a:ext cx="8064000" cy="4045069"/>
          </a:xfrm>
        </p:spPr>
        <p:txBody>
          <a:bodyPr/>
          <a:lstStyle/>
          <a:p>
            <a:endParaRPr lang="nl-NL" sz="2000" dirty="0" smtClean="0"/>
          </a:p>
          <a:p>
            <a:endParaRPr lang="nl-NL" sz="2000" dirty="0"/>
          </a:p>
          <a:p>
            <a:r>
              <a:rPr lang="nl-NL" sz="2000" dirty="0" smtClean="0"/>
              <a:t>Hoe kunnen we privacy binnen het onderwijs goed regelen?</a:t>
            </a:r>
          </a:p>
          <a:p>
            <a:endParaRPr lang="nl-NL" sz="2000" dirty="0"/>
          </a:p>
          <a:p>
            <a:r>
              <a:rPr lang="nl-NL" sz="2000" dirty="0" smtClean="0"/>
              <a:t>Wat is daar voor nodig? Waar moeten we aan denken?</a:t>
            </a:r>
            <a:endParaRPr lang="nl-NL" sz="2000" dirty="0"/>
          </a:p>
        </p:txBody>
      </p:sp>
    </p:spTree>
    <p:extLst>
      <p:ext uri="{BB962C8B-B14F-4D97-AF65-F5344CB8AC3E}">
        <p14:creationId xmlns:p14="http://schemas.microsoft.com/office/powerpoint/2010/main" val="2568245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Privacy en onderwijs – Job Vos</a:t>
            </a:r>
            <a:endParaRPr lang="nl-NL" dirty="0"/>
          </a:p>
        </p:txBody>
      </p:sp>
      <p:pic>
        <p:nvPicPr>
          <p:cNvPr id="5" name="BB2owgG_vWE"/>
          <p:cNvPicPr>
            <a:picLocks noRot="1" noChangeAspect="1"/>
          </p:cNvPicPr>
          <p:nvPr>
            <a:videoFile r:link="rId1"/>
          </p:nvPr>
        </p:nvPicPr>
        <p:blipFill>
          <a:blip r:embed="rId4"/>
          <a:stretch>
            <a:fillRect/>
          </a:stretch>
        </p:blipFill>
        <p:spPr>
          <a:xfrm>
            <a:off x="1763688" y="2204864"/>
            <a:ext cx="5669227" cy="3188940"/>
          </a:xfrm>
          <a:prstGeom prst="rect">
            <a:avLst/>
          </a:prstGeom>
        </p:spPr>
      </p:pic>
    </p:spTree>
    <p:extLst>
      <p:ext uri="{BB962C8B-B14F-4D97-AF65-F5344CB8AC3E}">
        <p14:creationId xmlns:p14="http://schemas.microsoft.com/office/powerpoint/2010/main" val="481844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Persoonsgegevens</a:t>
            </a:r>
            <a:endParaRPr lang="nl-NL" dirty="0"/>
          </a:p>
        </p:txBody>
      </p:sp>
      <p:sp>
        <p:nvSpPr>
          <p:cNvPr id="5" name="Afgeronde rechthoek 4"/>
          <p:cNvSpPr/>
          <p:nvPr/>
        </p:nvSpPr>
        <p:spPr>
          <a:xfrm>
            <a:off x="1042714" y="2683889"/>
            <a:ext cx="2952328" cy="8763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Afgeronde rechthoek 5"/>
          <p:cNvSpPr/>
          <p:nvPr/>
        </p:nvSpPr>
        <p:spPr>
          <a:xfrm>
            <a:off x="1042714" y="3717906"/>
            <a:ext cx="295232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p:cNvSpPr txBox="1"/>
          <p:nvPr/>
        </p:nvSpPr>
        <p:spPr>
          <a:xfrm>
            <a:off x="1331640" y="2660400"/>
            <a:ext cx="2592288" cy="923330"/>
          </a:xfrm>
          <a:prstGeom prst="rect">
            <a:avLst/>
          </a:prstGeom>
          <a:noFill/>
        </p:spPr>
        <p:txBody>
          <a:bodyPr wrap="square" rtlCol="0">
            <a:spAutoFit/>
          </a:bodyPr>
          <a:lstStyle/>
          <a:p>
            <a:r>
              <a:rPr lang="nl-NL" b="1" dirty="0" smtClean="0">
                <a:solidFill>
                  <a:schemeClr val="bg1"/>
                </a:solidFill>
              </a:rPr>
              <a:t>Persoonsgegevens</a:t>
            </a:r>
          </a:p>
          <a:p>
            <a:r>
              <a:rPr lang="nl-NL" b="1" dirty="0" smtClean="0">
                <a:solidFill>
                  <a:schemeClr val="bg1"/>
                </a:solidFill>
              </a:rPr>
              <a:t>(Direct of indirect identificerend)</a:t>
            </a:r>
            <a:endParaRPr lang="nl-NL" b="1" dirty="0">
              <a:solidFill>
                <a:schemeClr val="bg1"/>
              </a:solidFill>
            </a:endParaRPr>
          </a:p>
        </p:txBody>
      </p:sp>
      <p:sp>
        <p:nvSpPr>
          <p:cNvPr id="8" name="Tekstvak 7"/>
          <p:cNvSpPr txBox="1"/>
          <p:nvPr/>
        </p:nvSpPr>
        <p:spPr>
          <a:xfrm>
            <a:off x="1331640" y="3682772"/>
            <a:ext cx="2520280" cy="646331"/>
          </a:xfrm>
          <a:prstGeom prst="rect">
            <a:avLst/>
          </a:prstGeom>
          <a:noFill/>
        </p:spPr>
        <p:txBody>
          <a:bodyPr wrap="square" rtlCol="0">
            <a:spAutoFit/>
          </a:bodyPr>
          <a:lstStyle/>
          <a:p>
            <a:r>
              <a:rPr lang="nl-NL" b="1" dirty="0" smtClean="0">
                <a:solidFill>
                  <a:schemeClr val="bg1"/>
                </a:solidFill>
              </a:rPr>
              <a:t>Bijzondere persoonsgegevens</a:t>
            </a:r>
            <a:endParaRPr lang="nl-NL" b="1" dirty="0">
              <a:solidFill>
                <a:schemeClr val="bg1"/>
              </a:solidFill>
            </a:endParaRPr>
          </a:p>
        </p:txBody>
      </p:sp>
      <p:sp>
        <p:nvSpPr>
          <p:cNvPr id="9" name="Afgeronde rechthoek 8"/>
          <p:cNvSpPr/>
          <p:nvPr/>
        </p:nvSpPr>
        <p:spPr>
          <a:xfrm>
            <a:off x="4643114" y="2974076"/>
            <a:ext cx="3312368" cy="1319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1" name="Rechte verbindingslijn 10"/>
          <p:cNvCxnSpPr>
            <a:stCxn id="5" idx="3"/>
            <a:endCxn id="9" idx="1"/>
          </p:cNvCxnSpPr>
          <p:nvPr/>
        </p:nvCxnSpPr>
        <p:spPr>
          <a:xfrm>
            <a:off x="3995042" y="3122066"/>
            <a:ext cx="648072" cy="511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a:stCxn id="6" idx="3"/>
            <a:endCxn id="9" idx="1"/>
          </p:cNvCxnSpPr>
          <p:nvPr/>
        </p:nvCxnSpPr>
        <p:spPr>
          <a:xfrm flipV="1">
            <a:off x="3995042" y="3634023"/>
            <a:ext cx="648072" cy="3719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kstvak 15"/>
          <p:cNvSpPr txBox="1"/>
          <p:nvPr/>
        </p:nvSpPr>
        <p:spPr>
          <a:xfrm>
            <a:off x="5256056" y="3384957"/>
            <a:ext cx="2628312" cy="369332"/>
          </a:xfrm>
          <a:prstGeom prst="rect">
            <a:avLst/>
          </a:prstGeom>
          <a:noFill/>
        </p:spPr>
        <p:txBody>
          <a:bodyPr wrap="square" rtlCol="0">
            <a:spAutoFit/>
          </a:bodyPr>
          <a:lstStyle/>
          <a:p>
            <a:r>
              <a:rPr lang="nl-NL" b="1" dirty="0" smtClean="0">
                <a:solidFill>
                  <a:schemeClr val="bg1"/>
                </a:solidFill>
              </a:rPr>
              <a:t>Leerlinggegevens</a:t>
            </a:r>
            <a:endParaRPr lang="nl-NL" b="1" dirty="0">
              <a:solidFill>
                <a:schemeClr val="bg1"/>
              </a:solidFill>
            </a:endParaRPr>
          </a:p>
        </p:txBody>
      </p:sp>
    </p:spTree>
    <p:extLst>
      <p:ext uri="{BB962C8B-B14F-4D97-AF65-F5344CB8AC3E}">
        <p14:creationId xmlns:p14="http://schemas.microsoft.com/office/powerpoint/2010/main" val="121835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938086"/>
            <a:ext cx="6048000" cy="455213"/>
          </a:xfrm>
        </p:spPr>
        <p:txBody>
          <a:bodyPr>
            <a:normAutofit fontScale="90000"/>
          </a:bodyPr>
          <a:lstStyle/>
          <a:p>
            <a:r>
              <a:rPr lang="nl-NL" dirty="0" smtClean="0"/>
              <a:t>Quiz</a:t>
            </a:r>
            <a:r>
              <a:rPr lang="nl-NL" dirty="0"/>
              <a:t/>
            </a:r>
            <a:br>
              <a:rPr lang="nl-NL" dirty="0"/>
            </a:br>
            <a:endParaRPr lang="nl-NL" dirty="0"/>
          </a:p>
        </p:txBody>
      </p:sp>
      <p:sp>
        <p:nvSpPr>
          <p:cNvPr id="4" name="Tijdelijke aanduiding voor dianummer 3"/>
          <p:cNvSpPr>
            <a:spLocks noGrp="1"/>
          </p:cNvSpPr>
          <p:nvPr>
            <p:ph type="sldNum" sz="quarter" idx="11"/>
          </p:nvPr>
        </p:nvSpPr>
        <p:spPr/>
        <p:txBody>
          <a:bodyPr/>
          <a:lstStyle/>
          <a:p>
            <a:fld id="{0E924C9A-6C93-49AE-BFE5-6539B145F2C9}" type="slidenum">
              <a:rPr lang="nl-NL">
                <a:solidFill>
                  <a:srgbClr val="007AC3"/>
                </a:solidFill>
                <a:latin typeface="Arial"/>
              </a:rPr>
              <a:pPr/>
              <a:t>13</a:t>
            </a:fld>
            <a:endParaRPr lang="nl-NL">
              <a:solidFill>
                <a:srgbClr val="007AC3"/>
              </a:solidFill>
              <a:latin typeface="Arial"/>
            </a:endParaRPr>
          </a:p>
        </p:txBody>
      </p:sp>
      <p:sp>
        <p:nvSpPr>
          <p:cNvPr id="8" name="Tekstvak 7"/>
          <p:cNvSpPr txBox="1"/>
          <p:nvPr/>
        </p:nvSpPr>
        <p:spPr>
          <a:xfrm>
            <a:off x="1331640" y="1556792"/>
            <a:ext cx="7012100" cy="6140142"/>
          </a:xfrm>
          <a:prstGeom prst="rect">
            <a:avLst/>
          </a:prstGeom>
          <a:noFill/>
        </p:spPr>
        <p:txBody>
          <a:bodyPr wrap="square" rtlCol="0">
            <a:spAutoFit/>
          </a:bodyPr>
          <a:lstStyle/>
          <a:p>
            <a:r>
              <a:rPr lang="nl-NL" sz="2000" dirty="0" smtClean="0">
                <a:solidFill>
                  <a:srgbClr val="000000"/>
                </a:solidFill>
                <a:latin typeface="Arial"/>
              </a:rPr>
              <a:t>Geef van onderstaande gegevens aan om welk soort persoonsgegevens het gaat:</a:t>
            </a:r>
          </a:p>
          <a:p>
            <a:endParaRPr lang="nl-NL" sz="2000" dirty="0" smtClean="0">
              <a:solidFill>
                <a:srgbClr val="000000"/>
              </a:solidFill>
              <a:latin typeface="Arial"/>
            </a:endParaRPr>
          </a:p>
          <a:p>
            <a:pPr marL="342900" indent="-342900">
              <a:buAutoNum type="arabicPeriod"/>
            </a:pPr>
            <a:r>
              <a:rPr lang="nl-NL" sz="2000" dirty="0">
                <a:solidFill>
                  <a:srgbClr val="000000"/>
                </a:solidFill>
                <a:latin typeface="Arial"/>
              </a:rPr>
              <a:t>N</a:t>
            </a:r>
            <a:r>
              <a:rPr lang="nl-NL" sz="2000" dirty="0" smtClean="0">
                <a:solidFill>
                  <a:srgbClr val="000000"/>
                </a:solidFill>
                <a:latin typeface="Arial"/>
              </a:rPr>
              <a:t>aam</a:t>
            </a:r>
          </a:p>
          <a:p>
            <a:pPr marL="342900" indent="-342900">
              <a:buAutoNum type="arabicPeriod"/>
            </a:pPr>
            <a:r>
              <a:rPr lang="nl-NL" sz="2000" dirty="0" smtClean="0">
                <a:solidFill>
                  <a:srgbClr val="000000"/>
                </a:solidFill>
                <a:latin typeface="Arial"/>
              </a:rPr>
              <a:t>Gedragsproblemen</a:t>
            </a:r>
          </a:p>
          <a:p>
            <a:pPr marL="342900" indent="-342900">
              <a:buAutoNum type="arabicPeriod"/>
            </a:pPr>
            <a:r>
              <a:rPr lang="nl-NL" sz="2000" dirty="0" smtClean="0">
                <a:solidFill>
                  <a:srgbClr val="000000"/>
                </a:solidFill>
                <a:latin typeface="Arial"/>
              </a:rPr>
              <a:t>Allergieën </a:t>
            </a:r>
          </a:p>
          <a:p>
            <a:pPr marL="342900" indent="-342900">
              <a:buAutoNum type="arabicPeriod"/>
            </a:pPr>
            <a:r>
              <a:rPr lang="nl-NL" sz="2000" dirty="0" smtClean="0">
                <a:solidFill>
                  <a:srgbClr val="000000"/>
                </a:solidFill>
                <a:latin typeface="Arial"/>
              </a:rPr>
              <a:t>Woonplaats</a:t>
            </a:r>
          </a:p>
          <a:p>
            <a:pPr marL="342900" indent="-342900">
              <a:buAutoNum type="arabicPeriod"/>
            </a:pPr>
            <a:r>
              <a:rPr lang="nl-NL" sz="2000" dirty="0" smtClean="0">
                <a:solidFill>
                  <a:srgbClr val="000000"/>
                </a:solidFill>
                <a:latin typeface="Arial"/>
              </a:rPr>
              <a:t>Kentekennummer</a:t>
            </a:r>
          </a:p>
          <a:p>
            <a:pPr marL="342900" indent="-342900">
              <a:buAutoNum type="arabicPeriod"/>
            </a:pPr>
            <a:r>
              <a:rPr lang="nl-NL" sz="2000" dirty="0" smtClean="0">
                <a:solidFill>
                  <a:srgbClr val="000000"/>
                </a:solidFill>
                <a:latin typeface="Arial"/>
              </a:rPr>
              <a:t>Godsdienst</a:t>
            </a:r>
          </a:p>
          <a:p>
            <a:pPr marL="342900" indent="-342900">
              <a:buAutoNum type="arabicPeriod"/>
            </a:pPr>
            <a:r>
              <a:rPr lang="nl-NL" sz="2000" dirty="0" smtClean="0">
                <a:solidFill>
                  <a:srgbClr val="000000"/>
                </a:solidFill>
                <a:latin typeface="Arial"/>
              </a:rPr>
              <a:t>E-mailadres</a:t>
            </a:r>
          </a:p>
          <a:p>
            <a:pPr marL="342900" indent="-342900">
              <a:buAutoNum type="arabicPeriod"/>
            </a:pPr>
            <a:r>
              <a:rPr lang="nl-NL" sz="2000" dirty="0" smtClean="0">
                <a:solidFill>
                  <a:srgbClr val="000000"/>
                </a:solidFill>
                <a:latin typeface="Arial"/>
              </a:rPr>
              <a:t>Geboortedatum</a:t>
            </a:r>
          </a:p>
          <a:p>
            <a:pPr marL="342900" indent="-342900">
              <a:buAutoNum type="arabicPeriod"/>
            </a:pPr>
            <a:r>
              <a:rPr lang="nl-NL" sz="2000" dirty="0" smtClean="0">
                <a:solidFill>
                  <a:srgbClr val="000000"/>
                </a:solidFill>
                <a:latin typeface="Arial"/>
              </a:rPr>
              <a:t>IP-adres</a:t>
            </a:r>
          </a:p>
          <a:p>
            <a:pPr marL="342900" indent="-342900">
              <a:buAutoNum type="arabicPeriod"/>
            </a:pPr>
            <a:r>
              <a:rPr lang="nl-NL" sz="2000" dirty="0" err="1" smtClean="0">
                <a:solidFill>
                  <a:srgbClr val="000000"/>
                </a:solidFill>
                <a:latin typeface="Arial"/>
              </a:rPr>
              <a:t>Leerlingnummer</a:t>
            </a:r>
            <a:r>
              <a:rPr lang="nl-NL" sz="2000" dirty="0" smtClean="0">
                <a:solidFill>
                  <a:srgbClr val="000000"/>
                </a:solidFill>
                <a:latin typeface="Arial"/>
              </a:rPr>
              <a:t> in </a:t>
            </a:r>
            <a:r>
              <a:rPr lang="nl-NL" sz="2000" dirty="0" err="1" smtClean="0">
                <a:solidFill>
                  <a:srgbClr val="000000"/>
                </a:solidFill>
                <a:latin typeface="Arial"/>
              </a:rPr>
              <a:t>Parnassys</a:t>
            </a:r>
            <a:endParaRPr lang="nl-NL" sz="2000" dirty="0" smtClean="0">
              <a:solidFill>
                <a:srgbClr val="000000"/>
              </a:solidFill>
              <a:latin typeface="Arial"/>
            </a:endParaRPr>
          </a:p>
          <a:p>
            <a:pPr marL="342900" indent="-342900">
              <a:buAutoNum type="arabicPeriod"/>
            </a:pPr>
            <a:endParaRPr lang="nl-NL" dirty="0" smtClean="0">
              <a:solidFill>
                <a:srgbClr val="000000"/>
              </a:solidFill>
              <a:latin typeface="Arial"/>
            </a:endParaRPr>
          </a:p>
          <a:p>
            <a:pPr marL="342900" indent="-342900">
              <a:buAutoNum type="arabicPeriod"/>
            </a:pPr>
            <a:endParaRPr lang="nl-NL" dirty="0" smtClean="0">
              <a:solidFill>
                <a:srgbClr val="000000"/>
              </a:solidFill>
              <a:latin typeface="Arial"/>
            </a:endParaRPr>
          </a:p>
          <a:p>
            <a:endParaRPr lang="nl-NL" dirty="0" smtClean="0">
              <a:solidFill>
                <a:srgbClr val="000000"/>
              </a:solidFill>
              <a:latin typeface="Arial"/>
            </a:endParaRPr>
          </a:p>
          <a:p>
            <a:endParaRPr lang="nl-NL" sz="1350" dirty="0">
              <a:solidFill>
                <a:srgbClr val="000000"/>
              </a:solidFill>
              <a:latin typeface="Arial"/>
            </a:endParaRPr>
          </a:p>
          <a:p>
            <a:endParaRPr lang="nl-NL" sz="1350" dirty="0" smtClean="0">
              <a:solidFill>
                <a:srgbClr val="000000"/>
              </a:solidFill>
              <a:latin typeface="Arial"/>
            </a:endParaRPr>
          </a:p>
          <a:p>
            <a:endParaRPr lang="nl-NL" sz="1350" dirty="0">
              <a:solidFill>
                <a:srgbClr val="000000"/>
              </a:solidFill>
              <a:latin typeface="Arial"/>
            </a:endParaRPr>
          </a:p>
          <a:p>
            <a:endParaRPr lang="nl-NL" sz="1350" dirty="0" smtClean="0">
              <a:solidFill>
                <a:srgbClr val="000000"/>
              </a:solidFill>
              <a:latin typeface="Arial"/>
            </a:endParaRPr>
          </a:p>
          <a:p>
            <a:endParaRPr lang="nl-NL" sz="1350" dirty="0">
              <a:solidFill>
                <a:srgbClr val="000000"/>
              </a:solidFill>
              <a:latin typeface="Arial"/>
            </a:endParaRPr>
          </a:p>
          <a:p>
            <a:endParaRPr lang="nl-NL" sz="1350" dirty="0">
              <a:solidFill>
                <a:srgbClr val="000000"/>
              </a:solidFill>
              <a:latin typeface="Arial"/>
            </a:endParaRPr>
          </a:p>
        </p:txBody>
      </p:sp>
    </p:spTree>
    <p:extLst>
      <p:ext uri="{BB962C8B-B14F-4D97-AF65-F5344CB8AC3E}">
        <p14:creationId xmlns:p14="http://schemas.microsoft.com/office/powerpoint/2010/main" val="3593391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59832" y="2780928"/>
            <a:ext cx="2605952" cy="2649384"/>
          </a:xfrm>
          <a:prstGeom prst="rect">
            <a:avLst/>
          </a:prstGeom>
        </p:spPr>
      </p:pic>
      <p:sp>
        <p:nvSpPr>
          <p:cNvPr id="5" name="Tekstvak 4"/>
          <p:cNvSpPr txBox="1"/>
          <p:nvPr/>
        </p:nvSpPr>
        <p:spPr>
          <a:xfrm>
            <a:off x="827584" y="4087755"/>
            <a:ext cx="2808312" cy="738664"/>
          </a:xfrm>
          <a:prstGeom prst="rect">
            <a:avLst/>
          </a:prstGeom>
          <a:noFill/>
        </p:spPr>
        <p:txBody>
          <a:bodyPr wrap="square" rtlCol="0">
            <a:spAutoFit/>
          </a:bodyPr>
          <a:lstStyle/>
          <a:p>
            <a:pPr marL="385763" indent="-385763">
              <a:buAutoNum type="arabicPeriod"/>
            </a:pPr>
            <a:r>
              <a:rPr lang="nl-NL" sz="2100" b="1" dirty="0">
                <a:latin typeface="Arial" panose="020B0604020202020204" pitchFamily="34" charset="0"/>
                <a:cs typeface="Arial" panose="020B0604020202020204" pitchFamily="34" charset="0"/>
              </a:rPr>
              <a:t>Doelbepaling </a:t>
            </a:r>
          </a:p>
          <a:p>
            <a:r>
              <a:rPr lang="nl-NL" sz="2100" b="1" dirty="0">
                <a:latin typeface="Arial" panose="020B0604020202020204" pitchFamily="34" charset="0"/>
                <a:cs typeface="Arial" panose="020B0604020202020204" pitchFamily="34" charset="0"/>
              </a:rPr>
              <a:t>     en doelbinding </a:t>
            </a:r>
          </a:p>
        </p:txBody>
      </p:sp>
      <p:sp>
        <p:nvSpPr>
          <p:cNvPr id="6" name="Tekstvak 5"/>
          <p:cNvSpPr txBox="1"/>
          <p:nvPr/>
        </p:nvSpPr>
        <p:spPr>
          <a:xfrm>
            <a:off x="1475656" y="2996952"/>
            <a:ext cx="1944216" cy="415498"/>
          </a:xfrm>
          <a:prstGeom prst="rect">
            <a:avLst/>
          </a:prstGeom>
          <a:noFill/>
        </p:spPr>
        <p:txBody>
          <a:bodyPr wrap="square" rtlCol="0">
            <a:spAutoFit/>
          </a:bodyPr>
          <a:lstStyle/>
          <a:p>
            <a:r>
              <a:rPr lang="nl-NL" sz="2100" b="1" dirty="0">
                <a:latin typeface="Arial" panose="020B0604020202020204" pitchFamily="34" charset="0"/>
                <a:cs typeface="Arial" panose="020B0604020202020204" pitchFamily="34" charset="0"/>
              </a:rPr>
              <a:t>2. Grondslag</a:t>
            </a:r>
          </a:p>
        </p:txBody>
      </p:sp>
      <p:sp>
        <p:nvSpPr>
          <p:cNvPr id="7" name="Tekstvak 6"/>
          <p:cNvSpPr txBox="1"/>
          <p:nvPr/>
        </p:nvSpPr>
        <p:spPr>
          <a:xfrm>
            <a:off x="2909520" y="2265693"/>
            <a:ext cx="2906575" cy="415498"/>
          </a:xfrm>
          <a:prstGeom prst="rect">
            <a:avLst/>
          </a:prstGeom>
          <a:noFill/>
        </p:spPr>
        <p:txBody>
          <a:bodyPr wrap="square" rtlCol="0">
            <a:spAutoFit/>
          </a:bodyPr>
          <a:lstStyle/>
          <a:p>
            <a:r>
              <a:rPr lang="nl-NL" sz="2100" b="1" dirty="0">
                <a:latin typeface="Arial" panose="020B0604020202020204" pitchFamily="34" charset="0"/>
                <a:cs typeface="Arial" panose="020B0604020202020204" pitchFamily="34" charset="0"/>
              </a:rPr>
              <a:t>3. Dataminimalisatie</a:t>
            </a:r>
          </a:p>
        </p:txBody>
      </p:sp>
      <p:sp>
        <p:nvSpPr>
          <p:cNvPr id="8" name="Tekstvak 7"/>
          <p:cNvSpPr txBox="1"/>
          <p:nvPr/>
        </p:nvSpPr>
        <p:spPr>
          <a:xfrm>
            <a:off x="5514518" y="2568017"/>
            <a:ext cx="2462650" cy="692497"/>
          </a:xfrm>
          <a:prstGeom prst="rect">
            <a:avLst/>
          </a:prstGeom>
          <a:noFill/>
        </p:spPr>
        <p:txBody>
          <a:bodyPr wrap="square" rtlCol="0">
            <a:spAutoFit/>
          </a:bodyPr>
          <a:lstStyle/>
          <a:p>
            <a:r>
              <a:rPr lang="nl-NL" sz="2100" b="1" dirty="0">
                <a:latin typeface="Arial" panose="020B0604020202020204" pitchFamily="34" charset="0"/>
                <a:cs typeface="Arial" panose="020B0604020202020204" pitchFamily="34" charset="0"/>
              </a:rPr>
              <a:t>4. </a:t>
            </a:r>
            <a:r>
              <a:rPr lang="nl-NL" sz="2100" b="1" dirty="0" smtClean="0">
                <a:latin typeface="Arial" panose="020B0604020202020204" pitchFamily="34" charset="0"/>
                <a:cs typeface="Arial" panose="020B0604020202020204" pitchFamily="34" charset="0"/>
              </a:rPr>
              <a:t>Transparantie </a:t>
            </a:r>
            <a:r>
              <a:rPr lang="nl-NL" b="1" dirty="0">
                <a:latin typeface="Arial" panose="020B0604020202020204" pitchFamily="34" charset="0"/>
                <a:cs typeface="Arial" panose="020B0604020202020204" pitchFamily="34" charset="0"/>
              </a:rPr>
              <a:t>(rechten betrokkene)</a:t>
            </a:r>
            <a:endParaRPr lang="nl-NL" sz="2100" b="1" dirty="0">
              <a:latin typeface="Arial" panose="020B0604020202020204" pitchFamily="34" charset="0"/>
              <a:cs typeface="Arial" panose="020B0604020202020204" pitchFamily="34" charset="0"/>
            </a:endParaRPr>
          </a:p>
        </p:txBody>
      </p:sp>
      <p:sp>
        <p:nvSpPr>
          <p:cNvPr id="9" name="Tekstvak 8"/>
          <p:cNvSpPr txBox="1"/>
          <p:nvPr/>
        </p:nvSpPr>
        <p:spPr>
          <a:xfrm>
            <a:off x="5665784" y="3672257"/>
            <a:ext cx="2813774" cy="415498"/>
          </a:xfrm>
          <a:prstGeom prst="rect">
            <a:avLst/>
          </a:prstGeom>
          <a:noFill/>
        </p:spPr>
        <p:txBody>
          <a:bodyPr wrap="square" rtlCol="0">
            <a:spAutoFit/>
          </a:bodyPr>
          <a:lstStyle/>
          <a:p>
            <a:r>
              <a:rPr lang="nl-NL" sz="2100" b="1" dirty="0">
                <a:latin typeface="Arial" panose="020B0604020202020204" pitchFamily="34" charset="0"/>
                <a:cs typeface="Arial" panose="020B0604020202020204" pitchFamily="34" charset="0"/>
              </a:rPr>
              <a:t>5. Data-integriteit</a:t>
            </a:r>
          </a:p>
        </p:txBody>
      </p:sp>
      <p:sp>
        <p:nvSpPr>
          <p:cNvPr id="10" name="Titel 1"/>
          <p:cNvSpPr>
            <a:spLocks noGrp="1"/>
          </p:cNvSpPr>
          <p:nvPr>
            <p:ph type="title"/>
          </p:nvPr>
        </p:nvSpPr>
        <p:spPr>
          <a:xfrm>
            <a:off x="0" y="835316"/>
            <a:ext cx="9036536" cy="865522"/>
          </a:xfrm>
        </p:spPr>
        <p:txBody>
          <a:bodyPr/>
          <a:lstStyle/>
          <a:p>
            <a:pPr algn="ctr"/>
            <a:r>
              <a:rPr lang="nl-NL" sz="3000" dirty="0" smtClean="0"/>
              <a:t>Hoe omgaan persoonsgegevens:</a:t>
            </a:r>
            <a:br>
              <a:rPr lang="nl-NL" sz="3000" dirty="0" smtClean="0"/>
            </a:br>
            <a:r>
              <a:rPr lang="nl-NL" sz="3000" dirty="0"/>
              <a:t>De 5 </a:t>
            </a:r>
            <a:r>
              <a:rPr lang="nl-NL" sz="3000" dirty="0" smtClean="0"/>
              <a:t>vuistregels 2.0</a:t>
            </a:r>
            <a:endParaRPr lang="nl-NL" sz="3000" dirty="0"/>
          </a:p>
        </p:txBody>
      </p:sp>
    </p:spTree>
    <p:extLst>
      <p:ext uri="{BB962C8B-B14F-4D97-AF65-F5344CB8AC3E}">
        <p14:creationId xmlns:p14="http://schemas.microsoft.com/office/powerpoint/2010/main" val="12245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0000" y="1057423"/>
            <a:ext cx="8064000" cy="583200"/>
          </a:xfrm>
        </p:spPr>
        <p:txBody>
          <a:bodyPr/>
          <a:lstStyle/>
          <a:p>
            <a:r>
              <a:rPr lang="nl-NL" dirty="0" smtClean="0"/>
              <a:t>Privacy meer dan gegevens</a:t>
            </a:r>
            <a:endParaRPr lang="nl-NL" dirty="0"/>
          </a:p>
        </p:txBody>
      </p:sp>
      <p:sp>
        <p:nvSpPr>
          <p:cNvPr id="3" name="Tijdelijke aanduiding voor inhoud 2"/>
          <p:cNvSpPr>
            <a:spLocks noGrp="1"/>
          </p:cNvSpPr>
          <p:nvPr>
            <p:ph idx="1"/>
          </p:nvPr>
        </p:nvSpPr>
        <p:spPr/>
        <p:txBody>
          <a:bodyPr/>
          <a:lstStyle/>
          <a:p>
            <a:endParaRPr lang="nl-NL" dirty="0"/>
          </a:p>
        </p:txBody>
      </p:sp>
      <p:pic>
        <p:nvPicPr>
          <p:cNvPr id="6" name="Afbeelding 5"/>
          <p:cNvPicPr>
            <a:picLocks noChangeAspect="1"/>
          </p:cNvPicPr>
          <p:nvPr/>
        </p:nvPicPr>
        <p:blipFill>
          <a:blip r:embed="rId3"/>
          <a:stretch>
            <a:fillRect/>
          </a:stretch>
        </p:blipFill>
        <p:spPr>
          <a:xfrm>
            <a:off x="720000" y="1951357"/>
            <a:ext cx="3706689" cy="2786113"/>
          </a:xfrm>
          <a:prstGeom prst="rect">
            <a:avLst/>
          </a:prstGeom>
        </p:spPr>
      </p:pic>
      <p:pic>
        <p:nvPicPr>
          <p:cNvPr id="7" name="Afbeelding 6"/>
          <p:cNvPicPr>
            <a:picLocks noChangeAspect="1"/>
          </p:cNvPicPr>
          <p:nvPr/>
        </p:nvPicPr>
        <p:blipFill>
          <a:blip r:embed="rId4"/>
          <a:stretch>
            <a:fillRect/>
          </a:stretch>
        </p:blipFill>
        <p:spPr>
          <a:xfrm>
            <a:off x="4656650" y="1951357"/>
            <a:ext cx="4127350" cy="2920237"/>
          </a:xfrm>
          <a:prstGeom prst="rect">
            <a:avLst/>
          </a:prstGeom>
        </p:spPr>
      </p:pic>
      <p:pic>
        <p:nvPicPr>
          <p:cNvPr id="8" name="Afbeelding 7"/>
          <p:cNvPicPr>
            <a:picLocks noChangeAspect="1"/>
          </p:cNvPicPr>
          <p:nvPr/>
        </p:nvPicPr>
        <p:blipFill>
          <a:blip r:embed="rId5"/>
          <a:stretch>
            <a:fillRect/>
          </a:stretch>
        </p:blipFill>
        <p:spPr>
          <a:xfrm rot="408615">
            <a:off x="1039214" y="2492896"/>
            <a:ext cx="7425572" cy="3944454"/>
          </a:xfrm>
          <a:prstGeom prst="rect">
            <a:avLst/>
          </a:prstGeom>
        </p:spPr>
      </p:pic>
    </p:spTree>
    <p:extLst>
      <p:ext uri="{BB962C8B-B14F-4D97-AF65-F5344CB8AC3E}">
        <p14:creationId xmlns:p14="http://schemas.microsoft.com/office/powerpoint/2010/main" val="252752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E924C9A-6C93-49AE-BFE5-6539B145F2C9}" type="slidenum">
              <a:rPr lang="nl-NL">
                <a:solidFill>
                  <a:srgbClr val="007AC3"/>
                </a:solidFill>
                <a:latin typeface="Arial"/>
              </a:rPr>
              <a:pPr/>
              <a:t>16</a:t>
            </a:fld>
            <a:endParaRPr lang="nl-NL">
              <a:solidFill>
                <a:srgbClr val="007AC3"/>
              </a:solidFill>
              <a:latin typeface="Arial"/>
            </a:endParaRPr>
          </a:p>
        </p:txBody>
      </p:sp>
      <p:sp>
        <p:nvSpPr>
          <p:cNvPr id="5" name="Titel 1"/>
          <p:cNvSpPr>
            <a:spLocks noGrp="1"/>
          </p:cNvSpPr>
          <p:nvPr>
            <p:ph type="title"/>
          </p:nvPr>
        </p:nvSpPr>
        <p:spPr>
          <a:xfrm>
            <a:off x="720000" y="957483"/>
            <a:ext cx="8064000" cy="583200"/>
          </a:xfrm>
        </p:spPr>
        <p:txBody>
          <a:bodyPr/>
          <a:lstStyle/>
          <a:p>
            <a:r>
              <a:rPr lang="nl-NL" dirty="0" smtClean="0"/>
              <a:t>IBP</a:t>
            </a:r>
            <a:endParaRPr lang="nl-NL" dirty="0"/>
          </a:p>
        </p:txBody>
      </p:sp>
      <p:sp>
        <p:nvSpPr>
          <p:cNvPr id="6" name="Tijdelijke aanduiding voor inhoud 5"/>
          <p:cNvSpPr>
            <a:spLocks noGrp="1"/>
          </p:cNvSpPr>
          <p:nvPr>
            <p:ph idx="1"/>
          </p:nvPr>
        </p:nvSpPr>
        <p:spPr>
          <a:xfrm>
            <a:off x="720000" y="1899924"/>
            <a:ext cx="8064000" cy="4045069"/>
          </a:xfrm>
        </p:spPr>
        <p:txBody>
          <a:bodyPr/>
          <a:lstStyle/>
          <a:p>
            <a:r>
              <a:rPr lang="nl-NL" sz="2000" b="1" dirty="0" smtClean="0"/>
              <a:t>IBP </a:t>
            </a:r>
            <a:r>
              <a:rPr lang="nl-NL" sz="2000" dirty="0" smtClean="0"/>
              <a:t>gaat over het ‘wat’ en het ‘hoe’:</a:t>
            </a:r>
            <a:endParaRPr lang="nl-NL" sz="2000" b="1" dirty="0" smtClean="0"/>
          </a:p>
          <a:p>
            <a:pPr marL="285750" indent="-285750">
              <a:buFont typeface="Arial" panose="020B0604020202020204" pitchFamily="34" charset="0"/>
              <a:buChar char="•"/>
            </a:pPr>
            <a:endParaRPr lang="nl-NL" sz="2000" b="1" i="1" dirty="0" smtClean="0"/>
          </a:p>
          <a:p>
            <a:pPr marL="285750" indent="-285750">
              <a:buFont typeface="Arial" panose="020B0604020202020204" pitchFamily="34" charset="0"/>
              <a:buChar char="•"/>
            </a:pPr>
            <a:endParaRPr lang="nl-NL" sz="2000" b="1" i="1" dirty="0"/>
          </a:p>
          <a:p>
            <a:pPr marL="285750" indent="-285750">
              <a:buFont typeface="Arial" panose="020B0604020202020204" pitchFamily="34" charset="0"/>
              <a:buChar char="•"/>
            </a:pPr>
            <a:r>
              <a:rPr lang="nl-NL" sz="2000" b="1" i="1" dirty="0" smtClean="0"/>
              <a:t>Privacy</a:t>
            </a:r>
            <a:r>
              <a:rPr lang="nl-NL" sz="2000" dirty="0" smtClean="0"/>
              <a:t> gaat over het </a:t>
            </a:r>
            <a:r>
              <a:rPr lang="nl-NL" sz="2000" b="1" u="sng" dirty="0" smtClean="0"/>
              <a:t>wat</a:t>
            </a:r>
            <a:r>
              <a:rPr lang="nl-NL" sz="2000" b="1" dirty="0" smtClean="0"/>
              <a:t> </a:t>
            </a:r>
            <a:r>
              <a:rPr lang="nl-NL" sz="2000" dirty="0" smtClean="0"/>
              <a:t>we wel en niet verkiezen te delen.</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b="1" i="1" dirty="0" smtClean="0"/>
              <a:t>Informatiebeveiliging</a:t>
            </a:r>
            <a:r>
              <a:rPr lang="nl-NL" sz="2000" dirty="0" smtClean="0"/>
              <a:t> gaat om het </a:t>
            </a:r>
            <a:r>
              <a:rPr lang="nl-NL" sz="2000" b="1" u="sng" dirty="0" smtClean="0"/>
              <a:t>hoe</a:t>
            </a:r>
            <a:r>
              <a:rPr lang="nl-NL" sz="2000" dirty="0" smtClean="0"/>
              <a:t> we zorgen dat informatie die we privé willen houden, privé blijft. </a:t>
            </a:r>
            <a:endParaRPr lang="nl-NL" sz="2000" dirty="0"/>
          </a:p>
        </p:txBody>
      </p:sp>
    </p:spTree>
    <p:extLst>
      <p:ext uri="{BB962C8B-B14F-4D97-AF65-F5344CB8AC3E}">
        <p14:creationId xmlns:p14="http://schemas.microsoft.com/office/powerpoint/2010/main" val="263051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Informatiebeveiliging	</a:t>
            </a:r>
            <a:endParaRPr lang="nl-NL" dirty="0"/>
          </a:p>
        </p:txBody>
      </p:sp>
      <p:sp>
        <p:nvSpPr>
          <p:cNvPr id="3" name="Tijdelijke aanduiding voor inhoud 2"/>
          <p:cNvSpPr>
            <a:spLocks noGrp="1"/>
          </p:cNvSpPr>
          <p:nvPr>
            <p:ph idx="1"/>
          </p:nvPr>
        </p:nvSpPr>
        <p:spPr/>
        <p:txBody>
          <a:bodyPr>
            <a:normAutofit/>
          </a:bodyPr>
          <a:lstStyle/>
          <a:p>
            <a:endParaRPr lang="nl-NL" dirty="0" smtClean="0"/>
          </a:p>
          <a:p>
            <a:endParaRPr lang="nl-NL" dirty="0"/>
          </a:p>
          <a:p>
            <a:endParaRPr lang="nl-NL" dirty="0"/>
          </a:p>
          <a:p>
            <a:r>
              <a:rPr lang="nl-NL" dirty="0" smtClean="0"/>
              <a:t>Definitie informatiebeveiliging:</a:t>
            </a:r>
          </a:p>
          <a:p>
            <a:endParaRPr lang="nl-NL" dirty="0"/>
          </a:p>
          <a:p>
            <a:endParaRPr lang="nl-NL" dirty="0" smtClean="0"/>
          </a:p>
          <a:p>
            <a:r>
              <a:rPr lang="nl-NL" i="1" dirty="0" smtClean="0"/>
              <a:t>“Informatiebeveiliging </a:t>
            </a:r>
            <a:r>
              <a:rPr lang="nl-NL" i="1" dirty="0"/>
              <a:t>is een proces voor het beschermen van de organisatie tegen de risico’s en bedreigingen met betrekking tot informatie en </a:t>
            </a:r>
            <a:r>
              <a:rPr lang="nl-NL" i="1" dirty="0" err="1"/>
              <a:t>ict</a:t>
            </a:r>
            <a:r>
              <a:rPr lang="nl-NL" i="1" dirty="0" smtClean="0"/>
              <a:t>.”</a:t>
            </a:r>
          </a:p>
          <a:p>
            <a:endParaRPr lang="nl-NL" dirty="0"/>
          </a:p>
          <a:p>
            <a:endParaRPr lang="nl-NL" dirty="0"/>
          </a:p>
          <a:p>
            <a:endParaRPr lang="nl-NL" b="1" dirty="0" smtClean="0"/>
          </a:p>
        </p:txBody>
      </p:sp>
      <p:sp>
        <p:nvSpPr>
          <p:cNvPr id="4" name="Tijdelijke aanduiding voor dianummer 3"/>
          <p:cNvSpPr>
            <a:spLocks noGrp="1"/>
          </p:cNvSpPr>
          <p:nvPr>
            <p:ph type="sldNum" sz="quarter" idx="11"/>
          </p:nvPr>
        </p:nvSpPr>
        <p:spPr/>
        <p:txBody>
          <a:bodyPr/>
          <a:lstStyle/>
          <a:p>
            <a:fld id="{0E924C9A-6C93-49AE-BFE5-6539B145F2C9}" type="slidenum">
              <a:rPr lang="nl-NL">
                <a:solidFill>
                  <a:srgbClr val="007AC3"/>
                </a:solidFill>
                <a:latin typeface="Arial"/>
              </a:rPr>
              <a:pPr/>
              <a:t>17</a:t>
            </a:fld>
            <a:endParaRPr lang="nl-NL">
              <a:solidFill>
                <a:srgbClr val="007AC3"/>
              </a:solidFill>
              <a:latin typeface="Arial"/>
            </a:endParaRPr>
          </a:p>
        </p:txBody>
      </p:sp>
      <p:pic>
        <p:nvPicPr>
          <p:cNvPr id="5" name="Afbeelding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72200" y="1058788"/>
            <a:ext cx="2193579" cy="1787361"/>
          </a:xfrm>
          <a:prstGeom prst="rect">
            <a:avLst/>
          </a:prstGeom>
        </p:spPr>
      </p:pic>
    </p:spTree>
    <p:extLst>
      <p:ext uri="{BB962C8B-B14F-4D97-AF65-F5344CB8AC3E}">
        <p14:creationId xmlns:p14="http://schemas.microsoft.com/office/powerpoint/2010/main" val="551468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Informatiebeveiliging	</a:t>
            </a:r>
            <a:endParaRPr lang="nl-NL" dirty="0"/>
          </a:p>
        </p:txBody>
      </p:sp>
      <p:sp>
        <p:nvSpPr>
          <p:cNvPr id="3" name="Tijdelijke aanduiding voor inhoud 2"/>
          <p:cNvSpPr>
            <a:spLocks noGrp="1"/>
          </p:cNvSpPr>
          <p:nvPr>
            <p:ph idx="1"/>
          </p:nvPr>
        </p:nvSpPr>
        <p:spPr/>
        <p:txBody>
          <a:bodyPr>
            <a:normAutofit/>
          </a:bodyPr>
          <a:lstStyle/>
          <a:p>
            <a:endParaRPr lang="nl-NL" dirty="0"/>
          </a:p>
          <a:p>
            <a:r>
              <a:rPr lang="nl-NL" dirty="0" smtClean="0"/>
              <a:t>Informatiebeveiliging bestaat uit drie </a:t>
            </a:r>
            <a:r>
              <a:rPr lang="nl-NL" dirty="0"/>
              <a:t>aspecten:</a:t>
            </a:r>
          </a:p>
          <a:p>
            <a:pPr marL="257175" indent="-257175">
              <a:buFont typeface="+mj-lt"/>
              <a:buAutoNum type="arabicPeriod"/>
            </a:pPr>
            <a:endParaRPr lang="nl-NL" b="1" dirty="0" smtClean="0"/>
          </a:p>
          <a:p>
            <a:pPr marL="257175" indent="-257175">
              <a:buFont typeface="+mj-lt"/>
              <a:buAutoNum type="arabicPeriod"/>
            </a:pPr>
            <a:r>
              <a:rPr lang="nl-NL" b="1" dirty="0" smtClean="0"/>
              <a:t>Beschikbaarheid</a:t>
            </a:r>
          </a:p>
          <a:p>
            <a:pPr marL="257175" indent="-257175">
              <a:buFont typeface="+mj-lt"/>
              <a:buAutoNum type="arabicPeriod"/>
            </a:pPr>
            <a:endParaRPr lang="nl-NL" dirty="0" smtClean="0"/>
          </a:p>
          <a:p>
            <a:pPr marL="257175" indent="-257175">
              <a:buFont typeface="+mj-lt"/>
              <a:buAutoNum type="arabicPeriod"/>
            </a:pPr>
            <a:r>
              <a:rPr lang="nl-NL" b="1" dirty="0" smtClean="0"/>
              <a:t>Integriteit</a:t>
            </a:r>
          </a:p>
          <a:p>
            <a:pPr marL="257175" indent="-257175">
              <a:buFont typeface="+mj-lt"/>
              <a:buAutoNum type="arabicPeriod"/>
            </a:pPr>
            <a:endParaRPr lang="nl-NL" dirty="0" smtClean="0"/>
          </a:p>
          <a:p>
            <a:pPr marL="257175" indent="-257175">
              <a:buFont typeface="+mj-lt"/>
              <a:buAutoNum type="arabicPeriod"/>
            </a:pPr>
            <a:r>
              <a:rPr lang="nl-NL" b="1" dirty="0" smtClean="0"/>
              <a:t>Vertrouwelijkheid</a:t>
            </a:r>
            <a:endParaRPr lang="nl-NL" dirty="0"/>
          </a:p>
        </p:txBody>
      </p:sp>
      <p:sp>
        <p:nvSpPr>
          <p:cNvPr id="4" name="Tijdelijke aanduiding voor dianummer 3"/>
          <p:cNvSpPr>
            <a:spLocks noGrp="1"/>
          </p:cNvSpPr>
          <p:nvPr>
            <p:ph type="sldNum" sz="quarter" idx="11"/>
          </p:nvPr>
        </p:nvSpPr>
        <p:spPr/>
        <p:txBody>
          <a:bodyPr/>
          <a:lstStyle/>
          <a:p>
            <a:fld id="{0E924C9A-6C93-49AE-BFE5-6539B145F2C9}" type="slidenum">
              <a:rPr lang="nl-NL">
                <a:solidFill>
                  <a:srgbClr val="007AC3"/>
                </a:solidFill>
                <a:latin typeface="Arial"/>
              </a:rPr>
              <a:pPr/>
              <a:t>18</a:t>
            </a:fld>
            <a:endParaRPr lang="nl-NL">
              <a:solidFill>
                <a:srgbClr val="007AC3"/>
              </a:solidFill>
              <a:latin typeface="Arial"/>
            </a:endParaRPr>
          </a:p>
        </p:txBody>
      </p:sp>
      <p:pic>
        <p:nvPicPr>
          <p:cNvPr id="5" name="Afbeelding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3017" y="1952469"/>
            <a:ext cx="2193579" cy="1787361"/>
          </a:xfrm>
          <a:prstGeom prst="rect">
            <a:avLst/>
          </a:prstGeom>
        </p:spPr>
      </p:pic>
    </p:spTree>
    <p:extLst>
      <p:ext uri="{BB962C8B-B14F-4D97-AF65-F5344CB8AC3E}">
        <p14:creationId xmlns:p14="http://schemas.microsoft.com/office/powerpoint/2010/main" val="56440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0E924C9A-6C93-49AE-BFE5-6539B145F2C9}" type="slidenum">
              <a:rPr lang="nl-NL">
                <a:solidFill>
                  <a:srgbClr val="007AC3"/>
                </a:solidFill>
                <a:latin typeface="Arial"/>
              </a:rPr>
              <a:pPr/>
              <a:t>19</a:t>
            </a:fld>
            <a:endParaRPr lang="nl-NL">
              <a:solidFill>
                <a:srgbClr val="007AC3"/>
              </a:solidFill>
              <a:latin typeface="Arial"/>
            </a:endParaRPr>
          </a:p>
        </p:txBody>
      </p:sp>
      <p:sp>
        <p:nvSpPr>
          <p:cNvPr id="3" name="Tekstvak 2"/>
          <p:cNvSpPr txBox="1"/>
          <p:nvPr/>
        </p:nvSpPr>
        <p:spPr>
          <a:xfrm>
            <a:off x="1237305" y="2944858"/>
            <a:ext cx="5859330" cy="2492990"/>
          </a:xfrm>
          <a:prstGeom prst="rect">
            <a:avLst/>
          </a:prstGeom>
          <a:noFill/>
        </p:spPr>
        <p:txBody>
          <a:bodyPr wrap="square" rtlCol="0">
            <a:spAutoFit/>
          </a:bodyPr>
          <a:lstStyle/>
          <a:p>
            <a:pPr marL="342900" indent="-342900">
              <a:buFont typeface="+mj-lt"/>
              <a:buAutoNum type="arabicPeriod"/>
            </a:pPr>
            <a:r>
              <a:rPr lang="nl-NL" dirty="0">
                <a:latin typeface="Arial"/>
              </a:rPr>
              <a:t>Gebruik</a:t>
            </a:r>
            <a:r>
              <a:rPr lang="nl-NL" b="1" dirty="0">
                <a:latin typeface="Arial"/>
              </a:rPr>
              <a:t> zorgvuldig: </a:t>
            </a:r>
            <a:r>
              <a:rPr lang="nl-NL" dirty="0">
                <a:latin typeface="Arial"/>
              </a:rPr>
              <a:t>vergrendel je scherm</a:t>
            </a:r>
          </a:p>
          <a:p>
            <a:pPr marL="228600" indent="-228600">
              <a:buFont typeface="+mj-lt"/>
              <a:buAutoNum type="arabicPeriod"/>
            </a:pPr>
            <a:endParaRPr lang="nl-NL" sz="600" dirty="0">
              <a:latin typeface="Arial"/>
            </a:endParaRPr>
          </a:p>
          <a:p>
            <a:pPr marL="342900" indent="-342900">
              <a:buFont typeface="+mj-lt"/>
              <a:buAutoNum type="arabicPeriod"/>
            </a:pPr>
            <a:r>
              <a:rPr lang="nl-NL" dirty="0">
                <a:latin typeface="Arial"/>
              </a:rPr>
              <a:t>Deel</a:t>
            </a:r>
            <a:r>
              <a:rPr lang="nl-NL" b="1" dirty="0">
                <a:latin typeface="Arial"/>
              </a:rPr>
              <a:t> zorgvuldig: </a:t>
            </a:r>
            <a:r>
              <a:rPr lang="nl-NL" dirty="0">
                <a:latin typeface="Arial"/>
              </a:rPr>
              <a:t>eerst denken dan delen</a:t>
            </a:r>
          </a:p>
          <a:p>
            <a:pPr marL="228600" indent="-228600">
              <a:buFont typeface="+mj-lt"/>
              <a:buAutoNum type="arabicPeriod"/>
            </a:pPr>
            <a:endParaRPr lang="nl-NL" sz="600" dirty="0">
              <a:latin typeface="Arial"/>
            </a:endParaRPr>
          </a:p>
          <a:p>
            <a:pPr marL="342900" indent="-342900">
              <a:buFont typeface="+mj-lt"/>
              <a:buAutoNum type="arabicPeriod"/>
            </a:pPr>
            <a:r>
              <a:rPr lang="nl-NL" dirty="0">
                <a:latin typeface="Arial"/>
              </a:rPr>
              <a:t>Surf</a:t>
            </a:r>
            <a:r>
              <a:rPr lang="nl-NL" b="1" dirty="0">
                <a:latin typeface="Arial"/>
              </a:rPr>
              <a:t> zorgvuldig: </a:t>
            </a:r>
            <a:r>
              <a:rPr lang="nl-NL" dirty="0">
                <a:latin typeface="Arial"/>
              </a:rPr>
              <a:t>klik niet klakkeloos</a:t>
            </a:r>
          </a:p>
          <a:p>
            <a:pPr marL="228600" indent="-228600">
              <a:buFont typeface="+mj-lt"/>
              <a:buAutoNum type="arabicPeriod"/>
            </a:pPr>
            <a:endParaRPr lang="nl-NL" sz="600" dirty="0">
              <a:latin typeface="Arial"/>
            </a:endParaRPr>
          </a:p>
          <a:p>
            <a:pPr marL="342900" indent="-342900">
              <a:buFont typeface="+mj-lt"/>
              <a:buAutoNum type="arabicPeriod"/>
            </a:pPr>
            <a:r>
              <a:rPr lang="nl-NL" dirty="0">
                <a:latin typeface="Arial"/>
              </a:rPr>
              <a:t>Beveilig </a:t>
            </a:r>
            <a:r>
              <a:rPr lang="nl-NL" b="1" dirty="0">
                <a:latin typeface="Arial"/>
              </a:rPr>
              <a:t>zorgvuldig: </a:t>
            </a:r>
            <a:r>
              <a:rPr lang="nl-NL" dirty="0">
                <a:latin typeface="Arial"/>
              </a:rPr>
              <a:t>wachtwoord is persoonlijk</a:t>
            </a:r>
          </a:p>
          <a:p>
            <a:pPr marL="228600" indent="-228600">
              <a:buFont typeface="+mj-lt"/>
              <a:buAutoNum type="arabicPeriod"/>
            </a:pPr>
            <a:endParaRPr lang="nl-NL" sz="600" dirty="0">
              <a:latin typeface="Arial"/>
            </a:endParaRPr>
          </a:p>
          <a:p>
            <a:pPr marL="342900" indent="-342900">
              <a:buFont typeface="+mj-lt"/>
              <a:buAutoNum type="arabicPeriod"/>
            </a:pPr>
            <a:r>
              <a:rPr lang="nl-NL" dirty="0">
                <a:latin typeface="Arial"/>
              </a:rPr>
              <a:t>Verbind </a:t>
            </a:r>
            <a:r>
              <a:rPr lang="nl-NL" b="1" dirty="0">
                <a:latin typeface="Arial"/>
              </a:rPr>
              <a:t>zorgvuldig: </a:t>
            </a:r>
            <a:r>
              <a:rPr lang="nl-NL" dirty="0">
                <a:latin typeface="Arial"/>
              </a:rPr>
              <a:t>check veilige verbinding</a:t>
            </a:r>
          </a:p>
          <a:p>
            <a:pPr marL="228600" indent="-228600">
              <a:buFont typeface="+mj-lt"/>
              <a:buAutoNum type="arabicPeriod"/>
            </a:pPr>
            <a:endParaRPr lang="nl-NL" sz="600" dirty="0">
              <a:latin typeface="Arial"/>
            </a:endParaRPr>
          </a:p>
          <a:p>
            <a:pPr marL="342900" indent="-342900">
              <a:buFont typeface="+mj-lt"/>
              <a:buAutoNum type="arabicPeriod"/>
            </a:pPr>
            <a:r>
              <a:rPr lang="nl-NL" dirty="0">
                <a:latin typeface="Arial"/>
              </a:rPr>
              <a:t>Sla</a:t>
            </a:r>
            <a:r>
              <a:rPr lang="nl-NL" b="1" dirty="0">
                <a:latin typeface="Arial"/>
              </a:rPr>
              <a:t> zorgvuldig </a:t>
            </a:r>
            <a:r>
              <a:rPr lang="nl-NL" dirty="0">
                <a:latin typeface="Arial"/>
              </a:rPr>
              <a:t>op: encryptie</a:t>
            </a:r>
          </a:p>
          <a:p>
            <a:endParaRPr lang="nl-NL" b="1" dirty="0">
              <a:latin typeface="Arial"/>
            </a:endParaRPr>
          </a:p>
        </p:txBody>
      </p:sp>
      <p:sp>
        <p:nvSpPr>
          <p:cNvPr id="5" name="Rechthoek 4"/>
          <p:cNvSpPr/>
          <p:nvPr/>
        </p:nvSpPr>
        <p:spPr>
          <a:xfrm>
            <a:off x="1683000" y="2940131"/>
            <a:ext cx="4603500" cy="987193"/>
          </a:xfrm>
          <a:prstGeom prst="rect">
            <a:avLst/>
          </a:prstGeom>
        </p:spPr>
        <p:txBody>
          <a:bodyPr wrap="square">
            <a:spAutoFit/>
          </a:bodyPr>
          <a:lstStyle/>
          <a:p>
            <a:pPr>
              <a:lnSpc>
                <a:spcPct val="107000"/>
              </a:lnSpc>
              <a:spcAft>
                <a:spcPts val="600"/>
              </a:spcAft>
            </a:pPr>
            <a:endParaRPr lang="nl-NL" sz="15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nl-NL" sz="15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nl-NL" sz="15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nl-NL" sz="15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Titel 1"/>
          <p:cNvSpPr txBox="1">
            <a:spLocks/>
          </p:cNvSpPr>
          <p:nvPr/>
        </p:nvSpPr>
        <p:spPr>
          <a:xfrm>
            <a:off x="1237305" y="884962"/>
            <a:ext cx="6399360" cy="583221"/>
          </a:xfrm>
          <a:prstGeom prst="rect">
            <a:avLst/>
          </a:prstGeom>
        </p:spPr>
        <p:txBody>
          <a:bodyPr vert="horz" lIns="0" tIns="0" rIns="0" bIns="0" rtlCol="0" anchor="t" anchorCtr="0">
            <a:noAutofit/>
          </a:bodyPr>
          <a:lstStyle>
            <a:lvl1pPr algn="l" defTabSz="914400" rtl="0" eaLnBrk="1" latinLnBrk="0" hangingPunct="1">
              <a:spcBef>
                <a:spcPct val="0"/>
              </a:spcBef>
              <a:buNone/>
              <a:defRPr sz="3200" b="1" kern="1200" spc="0" baseline="0">
                <a:solidFill>
                  <a:schemeClr val="accent2"/>
                </a:solidFill>
                <a:latin typeface="+mj-lt"/>
                <a:ea typeface="+mj-ea"/>
                <a:cs typeface="+mj-cs"/>
              </a:defRPr>
            </a:lvl1pPr>
          </a:lstStyle>
          <a:p>
            <a:r>
              <a:rPr lang="nl-NL" dirty="0" smtClean="0"/>
              <a:t>Bewust 6x Zorgvuldig</a:t>
            </a:r>
            <a:endParaRPr lang="nl-NL" dirty="0"/>
          </a:p>
        </p:txBody>
      </p:sp>
      <p:sp>
        <p:nvSpPr>
          <p:cNvPr id="12" name="Tijdelijke aanduiding voor inhoud 2"/>
          <p:cNvSpPr>
            <a:spLocks noGrp="1"/>
          </p:cNvSpPr>
          <p:nvPr>
            <p:ph idx="1"/>
          </p:nvPr>
        </p:nvSpPr>
        <p:spPr>
          <a:xfrm>
            <a:off x="1237305" y="1772816"/>
            <a:ext cx="8064000" cy="4045069"/>
          </a:xfrm>
        </p:spPr>
        <p:txBody>
          <a:bodyPr/>
          <a:lstStyle/>
          <a:p>
            <a:r>
              <a:rPr lang="nl-NL" dirty="0" smtClean="0"/>
              <a:t>Wees je </a:t>
            </a:r>
            <a:r>
              <a:rPr lang="nl-NL" b="1" u="sng" dirty="0" smtClean="0"/>
              <a:t>bewust</a:t>
            </a:r>
            <a:r>
              <a:rPr lang="nl-NL" dirty="0" smtClean="0"/>
              <a:t> dat je werkt met persoonsgegevens die van leerlingen, medewerkers, of van jezelf zijn.</a:t>
            </a:r>
          </a:p>
          <a:p>
            <a:endParaRPr lang="nl-NL" dirty="0"/>
          </a:p>
          <a:p>
            <a:endParaRPr lang="nl-NL" dirty="0"/>
          </a:p>
        </p:txBody>
      </p:sp>
    </p:spTree>
    <p:extLst>
      <p:ext uri="{BB962C8B-B14F-4D97-AF65-F5344CB8AC3E}">
        <p14:creationId xmlns:p14="http://schemas.microsoft.com/office/powerpoint/2010/main" val="198301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9244" y="384816"/>
            <a:ext cx="8064000" cy="583200"/>
          </a:xfrm>
        </p:spPr>
        <p:txBody>
          <a:bodyPr/>
          <a:lstStyle/>
          <a:p>
            <a:r>
              <a:rPr lang="nl-NL" dirty="0" smtClean="0"/>
              <a:t>Maatschappij digitaliseert</a:t>
            </a:r>
            <a:endParaRPr lang="nl-NL" dirty="0"/>
          </a:p>
        </p:txBody>
      </p:sp>
      <p:sp>
        <p:nvSpPr>
          <p:cNvPr id="4" name="Tijdelijke aanduiding voor dianummer 3"/>
          <p:cNvSpPr>
            <a:spLocks noGrp="1"/>
          </p:cNvSpPr>
          <p:nvPr>
            <p:ph type="sldNum" sz="quarter" idx="11"/>
          </p:nvPr>
        </p:nvSpPr>
        <p:spPr/>
        <p:txBody>
          <a:bodyPr/>
          <a:lstStyle/>
          <a:p>
            <a:fld id="{0E924C9A-6C93-49AE-BFE5-6539B145F2C9}" type="slidenum">
              <a:rPr lang="nl-NL" smtClean="0"/>
              <a:pPr/>
              <a:t>2</a:t>
            </a:fld>
            <a:endParaRPr lang="nl-NL"/>
          </a:p>
        </p:txBody>
      </p:sp>
      <p:pic>
        <p:nvPicPr>
          <p:cNvPr id="1030" name="Picture 6" descr="http://media.nu.nl/m/m1oxp4talffi_wd1280.jpg/schade-fraude-met-internetbankieren-stabiel-in-20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5" y="1086775"/>
            <a:ext cx="4032448" cy="22682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kfund.ua/wp-content/uploads/2016/02/shutterstock_29875251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5268" y="3779580"/>
            <a:ext cx="3821080" cy="254572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westfordcomputerservices.com/wp-content/uploads/2013/02/Office-computers-Chelmsford-M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976" y="1081336"/>
            <a:ext cx="3801832" cy="2281101"/>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p:cNvSpPr txBox="1"/>
          <p:nvPr/>
        </p:nvSpPr>
        <p:spPr>
          <a:xfrm>
            <a:off x="3103658" y="3362437"/>
            <a:ext cx="2339832" cy="400110"/>
          </a:xfrm>
          <a:prstGeom prst="rect">
            <a:avLst/>
          </a:prstGeom>
          <a:noFill/>
        </p:spPr>
        <p:txBody>
          <a:bodyPr wrap="square" rtlCol="0">
            <a:spAutoFit/>
          </a:bodyPr>
          <a:lstStyle/>
          <a:p>
            <a:r>
              <a:rPr lang="nl-NL" sz="2000" b="1" dirty="0" smtClean="0"/>
              <a:t>Werken</a:t>
            </a:r>
            <a:endParaRPr lang="nl-NL" sz="2000" b="1" dirty="0"/>
          </a:p>
        </p:txBody>
      </p:sp>
      <p:sp>
        <p:nvSpPr>
          <p:cNvPr id="22" name="Tekstvak 21"/>
          <p:cNvSpPr txBox="1"/>
          <p:nvPr/>
        </p:nvSpPr>
        <p:spPr>
          <a:xfrm>
            <a:off x="4421340" y="3355028"/>
            <a:ext cx="2339832" cy="400110"/>
          </a:xfrm>
          <a:prstGeom prst="rect">
            <a:avLst/>
          </a:prstGeom>
          <a:noFill/>
        </p:spPr>
        <p:txBody>
          <a:bodyPr wrap="square" rtlCol="0">
            <a:spAutoFit/>
          </a:bodyPr>
          <a:lstStyle/>
          <a:p>
            <a:r>
              <a:rPr lang="nl-NL" sz="2000" b="1" dirty="0" smtClean="0"/>
              <a:t>Leven</a:t>
            </a:r>
            <a:endParaRPr lang="nl-NL" sz="2000" b="1" dirty="0"/>
          </a:p>
        </p:txBody>
      </p:sp>
      <p:sp>
        <p:nvSpPr>
          <p:cNvPr id="23" name="Tekstvak 22"/>
          <p:cNvSpPr txBox="1"/>
          <p:nvPr/>
        </p:nvSpPr>
        <p:spPr>
          <a:xfrm>
            <a:off x="6248384" y="6023391"/>
            <a:ext cx="2339832" cy="400110"/>
          </a:xfrm>
          <a:prstGeom prst="rect">
            <a:avLst/>
          </a:prstGeom>
          <a:noFill/>
        </p:spPr>
        <p:txBody>
          <a:bodyPr wrap="square" rtlCol="0">
            <a:spAutoFit/>
          </a:bodyPr>
          <a:lstStyle/>
          <a:p>
            <a:r>
              <a:rPr lang="nl-NL" sz="2000" b="1" dirty="0" smtClean="0"/>
              <a:t>Leren</a:t>
            </a:r>
            <a:endParaRPr lang="nl-NL" sz="2000" b="1" dirty="0"/>
          </a:p>
        </p:txBody>
      </p:sp>
      <p:pic>
        <p:nvPicPr>
          <p:cNvPr id="1038" name="Picture 14" descr="https://www.nutriplaza.nl/blog/wp-content/uploads/2015/01/Social-Media-Bann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367827">
            <a:off x="1997089" y="2866925"/>
            <a:ext cx="4257436" cy="1317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41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fade">
                                      <p:cBhvr>
                                        <p:cTn id="10" dur="500"/>
                                        <p:tgtEl>
                                          <p:spTgt spid="10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5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8"/>
                                        </p:tgtEl>
                                        <p:attrNameLst>
                                          <p:attrName>style.visibility</p:attrName>
                                        </p:attrNameLst>
                                      </p:cBhvr>
                                      <p:to>
                                        <p:strVal val="visible"/>
                                      </p:to>
                                    </p:set>
                                    <p:animEffect transition="in" filter="fade">
                                      <p:cBhvr>
                                        <p:cTn id="31" dur="5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2" name="Shape 492"/>
          <p:cNvSpPr txBox="1">
            <a:spLocks noGrp="1"/>
          </p:cNvSpPr>
          <p:nvPr>
            <p:ph type="title"/>
          </p:nvPr>
        </p:nvSpPr>
        <p:spPr>
          <a:xfrm>
            <a:off x="1331640" y="2132856"/>
            <a:ext cx="6336704" cy="2016224"/>
          </a:xfrm>
          <a:prstGeom prst="rect">
            <a:avLst/>
          </a:prstGeom>
        </p:spPr>
        <p:txBody>
          <a:bodyPr vert="horz" lIns="91425" tIns="91425" rIns="91425" bIns="91425" rtlCol="0" anchor="t" anchorCtr="0">
            <a:noAutofit/>
          </a:bodyPr>
          <a:lstStyle/>
          <a:p>
            <a:pPr algn="ctr">
              <a:spcBef>
                <a:spcPts val="0"/>
              </a:spcBef>
            </a:pPr>
            <a:r>
              <a:rPr lang="nl" sz="4800" dirty="0" smtClean="0"/>
              <a:t>Praktijksituaties</a:t>
            </a:r>
            <a:br>
              <a:rPr lang="nl" sz="4800" dirty="0" smtClean="0"/>
            </a:br>
            <a:r>
              <a:rPr lang="nl" sz="2400" dirty="0" smtClean="0"/>
              <a:t>korte kennistest</a:t>
            </a:r>
            <a:endParaRPr lang="nl" sz="2400" dirty="0"/>
          </a:p>
        </p:txBody>
      </p:sp>
    </p:spTree>
    <p:extLst>
      <p:ext uri="{BB962C8B-B14F-4D97-AF65-F5344CB8AC3E}">
        <p14:creationId xmlns:p14="http://schemas.microsoft.com/office/powerpoint/2010/main" val="31050326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Test je kennis</a:t>
            </a:r>
            <a:endParaRPr lang="nl-NL" dirty="0"/>
          </a:p>
        </p:txBody>
      </p:sp>
      <p:pic>
        <p:nvPicPr>
          <p:cNvPr id="5" name="Tijdelijke aanduiding voor inhoud 4"/>
          <p:cNvPicPr>
            <a:picLocks noGrp="1" noChangeAspect="1"/>
          </p:cNvPicPr>
          <p:nvPr>
            <p:ph idx="1"/>
          </p:nvPr>
        </p:nvPicPr>
        <p:blipFill>
          <a:blip r:embed="rId3"/>
          <a:stretch>
            <a:fillRect/>
          </a:stretch>
        </p:blipFill>
        <p:spPr>
          <a:xfrm>
            <a:off x="2627783" y="4077072"/>
            <a:ext cx="3229125" cy="1531460"/>
          </a:xfrm>
          <a:prstGeom prst="rect">
            <a:avLst/>
          </a:prstGeom>
        </p:spPr>
      </p:pic>
      <p:sp>
        <p:nvSpPr>
          <p:cNvPr id="4" name="Tijdelijke aanduiding voor dianummer 3"/>
          <p:cNvSpPr>
            <a:spLocks noGrp="1"/>
          </p:cNvSpPr>
          <p:nvPr>
            <p:ph type="sldNum" sz="quarter" idx="11"/>
          </p:nvPr>
        </p:nvSpPr>
        <p:spPr/>
        <p:txBody>
          <a:bodyPr/>
          <a:lstStyle/>
          <a:p>
            <a:fld id="{0E924C9A-6C93-49AE-BFE5-6539B145F2C9}" type="slidenum">
              <a:rPr lang="nl-NL" smtClean="0"/>
              <a:pPr/>
              <a:t>21</a:t>
            </a:fld>
            <a:endParaRPr lang="nl-NL"/>
          </a:p>
        </p:txBody>
      </p:sp>
      <p:sp>
        <p:nvSpPr>
          <p:cNvPr id="6" name="Tekstvak 5"/>
          <p:cNvSpPr txBox="1"/>
          <p:nvPr/>
        </p:nvSpPr>
        <p:spPr>
          <a:xfrm>
            <a:off x="1218010" y="2278681"/>
            <a:ext cx="6048672" cy="923330"/>
          </a:xfrm>
          <a:prstGeom prst="rect">
            <a:avLst/>
          </a:prstGeom>
          <a:noFill/>
        </p:spPr>
        <p:txBody>
          <a:bodyPr wrap="square" rtlCol="0">
            <a:spAutoFit/>
          </a:bodyPr>
          <a:lstStyle/>
          <a:p>
            <a:pPr marL="342900" lvl="0" indent="-342900">
              <a:buFont typeface="+mj-lt"/>
              <a:buAutoNum type="arabicPeriod"/>
            </a:pPr>
            <a:r>
              <a:rPr lang="nl-NL" dirty="0" smtClean="0"/>
              <a:t>Ga </a:t>
            </a:r>
            <a:r>
              <a:rPr lang="nl-NL" dirty="0"/>
              <a:t>naar </a:t>
            </a:r>
            <a:r>
              <a:rPr lang="nl-NL" u="sng" dirty="0">
                <a:hlinkClick r:id="rId4"/>
              </a:rPr>
              <a:t>kahoot.it </a:t>
            </a:r>
            <a:endParaRPr lang="nl-NL" dirty="0"/>
          </a:p>
          <a:p>
            <a:pPr marL="342900" lvl="0" indent="-342900">
              <a:buFont typeface="+mj-lt"/>
              <a:buAutoNum type="arabicPeriod"/>
            </a:pPr>
            <a:r>
              <a:rPr lang="nl-NL" dirty="0"/>
              <a:t>Voer de pincode in</a:t>
            </a:r>
          </a:p>
          <a:p>
            <a:pPr marL="342900" lvl="0" indent="-342900">
              <a:buFont typeface="+mj-lt"/>
              <a:buAutoNum type="arabicPeriod"/>
            </a:pPr>
            <a:r>
              <a:rPr lang="nl-NL" dirty="0" smtClean="0"/>
              <a:t>Kies </a:t>
            </a:r>
            <a:r>
              <a:rPr lang="nl-NL" dirty="0"/>
              <a:t>een (voor jou) herkenbare </a:t>
            </a:r>
            <a:r>
              <a:rPr lang="nl-NL" dirty="0" err="1" smtClean="0"/>
              <a:t>nickname</a:t>
            </a:r>
            <a:endParaRPr lang="nl-NL" dirty="0"/>
          </a:p>
        </p:txBody>
      </p:sp>
    </p:spTree>
    <p:extLst>
      <p:ext uri="{BB962C8B-B14F-4D97-AF65-F5344CB8AC3E}">
        <p14:creationId xmlns:p14="http://schemas.microsoft.com/office/powerpoint/2010/main" val="11078628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20000" y="1952469"/>
            <a:ext cx="8064000" cy="4351766"/>
          </a:xfrm>
        </p:spPr>
        <p:txBody>
          <a:bodyPr/>
          <a:lstStyle/>
          <a:p>
            <a:r>
              <a:rPr lang="nl-NL" dirty="0"/>
              <a:t>Een </a:t>
            </a:r>
            <a:r>
              <a:rPr lang="nl-NL" b="1" dirty="0"/>
              <a:t>beveiligingsincident</a:t>
            </a:r>
            <a:r>
              <a:rPr lang="nl-NL" dirty="0"/>
              <a:t> is een gebeurtenis waarbij de mogelijkheid bestaat dat de beschikbaarheid, integriteit of vertrouwelijkheid van informatie of </a:t>
            </a:r>
            <a:r>
              <a:rPr lang="nl-NL" dirty="0" err="1"/>
              <a:t>informatieverwerkende</a:t>
            </a:r>
            <a:r>
              <a:rPr lang="nl-NL" dirty="0"/>
              <a:t> systemen in gevaar is of kan komen.</a:t>
            </a:r>
            <a:br>
              <a:rPr lang="nl-NL" dirty="0"/>
            </a:br>
            <a:r>
              <a:rPr lang="nl-NL" dirty="0"/>
              <a:t/>
            </a:r>
            <a:br>
              <a:rPr lang="nl-NL" dirty="0"/>
            </a:br>
            <a:r>
              <a:rPr lang="nl-NL" dirty="0"/>
              <a:t>Een</a:t>
            </a:r>
            <a:r>
              <a:rPr lang="nl-NL" b="1" dirty="0"/>
              <a:t> </a:t>
            </a:r>
            <a:r>
              <a:rPr lang="nl-NL" b="1" dirty="0" err="1"/>
              <a:t>datalek</a:t>
            </a:r>
            <a:r>
              <a:rPr lang="nl-NL" dirty="0"/>
              <a:t> is een beveiligingsincident, waarbij gegevens verloren raken of onrechtmatig worden bewerkt (opgeslagen, aangepast, verzonden enz.). </a:t>
            </a:r>
            <a:endParaRPr lang="nl-NL" dirty="0" smtClean="0"/>
          </a:p>
          <a:p>
            <a:endParaRPr lang="nl-NL" dirty="0" smtClean="0"/>
          </a:p>
          <a:p>
            <a:endParaRPr lang="nl-NL" dirty="0" smtClean="0"/>
          </a:p>
          <a:p>
            <a:r>
              <a:rPr lang="nl-NL" b="1" dirty="0" smtClean="0"/>
              <a:t>Let op: </a:t>
            </a:r>
            <a:r>
              <a:rPr lang="nl-NL" b="1" dirty="0" smtClean="0">
                <a:sym typeface="Wingdings" panose="05000000000000000000" pitchFamily="2" charset="2"/>
              </a:rPr>
              <a:t>Alle </a:t>
            </a:r>
            <a:r>
              <a:rPr lang="nl-NL" b="1" dirty="0">
                <a:sym typeface="Wingdings" panose="05000000000000000000" pitchFamily="2" charset="2"/>
              </a:rPr>
              <a:t>datalekken zijn beveiligingsincidenten, maar niet ieder beveiligingsincident is een </a:t>
            </a:r>
            <a:r>
              <a:rPr lang="nl-NL" b="1" dirty="0" err="1">
                <a:sym typeface="Wingdings" panose="05000000000000000000" pitchFamily="2" charset="2"/>
              </a:rPr>
              <a:t>datalek</a:t>
            </a:r>
            <a:r>
              <a:rPr lang="nl-NL" b="1" dirty="0" smtClean="0">
                <a:sym typeface="Wingdings" panose="05000000000000000000" pitchFamily="2" charset="2"/>
              </a:rPr>
              <a:t>.</a:t>
            </a:r>
          </a:p>
          <a:p>
            <a:endParaRPr lang="nl-NL" b="1" dirty="0"/>
          </a:p>
          <a:p>
            <a:r>
              <a:rPr lang="nl-NL" dirty="0"/>
              <a:t>Een school is verplicht binnen 72 uur een </a:t>
            </a:r>
            <a:r>
              <a:rPr lang="nl-NL" dirty="0" err="1"/>
              <a:t>datalek</a:t>
            </a:r>
            <a:r>
              <a:rPr lang="nl-NL" dirty="0"/>
              <a:t> te melden bij de Autoriteit Persoonsgegevens (AP).</a:t>
            </a:r>
          </a:p>
          <a:p>
            <a:endParaRPr lang="nl-NL" dirty="0"/>
          </a:p>
          <a:p>
            <a:endParaRPr lang="nl-NL" dirty="0"/>
          </a:p>
        </p:txBody>
      </p:sp>
      <p:sp>
        <p:nvSpPr>
          <p:cNvPr id="4" name="Tijdelijke aanduiding voor dianummer 3"/>
          <p:cNvSpPr>
            <a:spLocks noGrp="1"/>
          </p:cNvSpPr>
          <p:nvPr>
            <p:ph type="sldNum" sz="quarter" idx="11"/>
          </p:nvPr>
        </p:nvSpPr>
        <p:spPr/>
        <p:txBody>
          <a:bodyPr/>
          <a:lstStyle/>
          <a:p>
            <a:fld id="{0E924C9A-6C93-49AE-BFE5-6539B145F2C9}" type="slidenum">
              <a:rPr lang="nl-NL" smtClean="0"/>
              <a:pPr/>
              <a:t>22</a:t>
            </a:fld>
            <a:endParaRPr lang="nl-NL"/>
          </a:p>
        </p:txBody>
      </p:sp>
      <p:sp>
        <p:nvSpPr>
          <p:cNvPr id="6" name="Title 1"/>
          <p:cNvSpPr txBox="1">
            <a:spLocks/>
          </p:cNvSpPr>
          <p:nvPr/>
        </p:nvSpPr>
        <p:spPr>
          <a:xfrm>
            <a:off x="699618" y="836712"/>
            <a:ext cx="8064000" cy="583200"/>
          </a:xfrm>
          <a:prstGeom prst="rect">
            <a:avLst/>
          </a:prstGeom>
        </p:spPr>
        <p:txBody>
          <a:bodyPr vert="horz" lIns="0" tIns="0" rIns="0" bIns="0" rtlCol="0" anchor="t" anchorCtr="0">
            <a:noAutofit/>
          </a:bodyPr>
          <a:lstStyle>
            <a:lvl1pPr algn="l" defTabSz="914400" rtl="0" eaLnBrk="1" latinLnBrk="0" hangingPunct="1">
              <a:spcBef>
                <a:spcPct val="0"/>
              </a:spcBef>
              <a:buNone/>
              <a:defRPr sz="3200" b="1" kern="1200" spc="0" baseline="0">
                <a:solidFill>
                  <a:schemeClr val="accent2"/>
                </a:solidFill>
                <a:latin typeface="+mj-lt"/>
                <a:ea typeface="+mj-ea"/>
                <a:cs typeface="+mj-cs"/>
              </a:defRPr>
            </a:lvl1pPr>
          </a:lstStyle>
          <a:p>
            <a:r>
              <a:rPr lang="en-US" dirty="0" err="1" smtClean="0"/>
              <a:t>Incidenten</a:t>
            </a:r>
            <a:r>
              <a:rPr lang="en-US" dirty="0" smtClean="0"/>
              <a:t> </a:t>
            </a:r>
            <a:r>
              <a:rPr lang="en-US" dirty="0" err="1" smtClean="0"/>
              <a:t>en</a:t>
            </a:r>
            <a:r>
              <a:rPr lang="en-US" dirty="0" smtClean="0"/>
              <a:t> </a:t>
            </a:r>
            <a:r>
              <a:rPr lang="en-US" dirty="0" err="1" smtClean="0"/>
              <a:t>datalekken</a:t>
            </a:r>
            <a:endParaRPr lang="nl-NL" dirty="0"/>
          </a:p>
        </p:txBody>
      </p:sp>
    </p:spTree>
    <p:extLst>
      <p:ext uri="{BB962C8B-B14F-4D97-AF65-F5344CB8AC3E}">
        <p14:creationId xmlns:p14="http://schemas.microsoft.com/office/powerpoint/2010/main" val="109243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000" y="1700808"/>
            <a:ext cx="6588304" cy="4391709"/>
          </a:xfrm>
        </p:spPr>
        <p:txBody>
          <a:bodyPr/>
          <a:lstStyle/>
          <a:p>
            <a:pPr marL="214313" lvl="1" indent="-214313"/>
            <a:r>
              <a:rPr lang="nl-NL" dirty="0" smtClean="0"/>
              <a:t>Maak een centraal meldpunt met een standaard proces om datalekken en incidenten te melden en om vragen te stellen.</a:t>
            </a:r>
          </a:p>
          <a:p>
            <a:pPr lvl="1" indent="0">
              <a:buNone/>
            </a:pPr>
            <a:r>
              <a:rPr lang="nl-NL" dirty="0" smtClean="0"/>
              <a:t> </a:t>
            </a:r>
          </a:p>
          <a:p>
            <a:pPr marL="214313" lvl="1" indent="-214313"/>
            <a:r>
              <a:rPr lang="nl-NL" dirty="0" smtClean="0"/>
              <a:t>Spreek af waar informatie en afspraken over IBP te vinden zijn</a:t>
            </a:r>
          </a:p>
          <a:p>
            <a:pPr marL="214313" lvl="1" indent="-214313"/>
            <a:endParaRPr lang="nl-NL" dirty="0" smtClean="0"/>
          </a:p>
          <a:p>
            <a:pPr marL="214313" lvl="1" indent="-214313"/>
            <a:endParaRPr lang="nl-NL" dirty="0" smtClean="0"/>
          </a:p>
          <a:p>
            <a:pPr marL="214313" lvl="1" indent="-214313"/>
            <a:r>
              <a:rPr lang="nl-NL" dirty="0" smtClean="0"/>
              <a:t>Bijvoorbeeld</a:t>
            </a:r>
            <a:r>
              <a:rPr lang="nl-NL" dirty="0"/>
              <a:t>: </a:t>
            </a:r>
            <a:r>
              <a:rPr lang="nl-NL" dirty="0" smtClean="0">
                <a:hlinkClick r:id="rId3"/>
              </a:rPr>
              <a:t>incidenten@schoolX.nl</a:t>
            </a:r>
            <a:endParaRPr lang="nl-NL" dirty="0"/>
          </a:p>
          <a:p>
            <a:pPr marL="716513" lvl="2" indent="-214313"/>
            <a:r>
              <a:rPr lang="nl-NL" dirty="0"/>
              <a:t>Eén adres </a:t>
            </a:r>
            <a:r>
              <a:rPr lang="nl-NL" dirty="0" smtClean="0"/>
              <a:t>om te communiceren</a:t>
            </a:r>
            <a:endParaRPr lang="nl-NL" dirty="0"/>
          </a:p>
          <a:p>
            <a:pPr marL="716513" lvl="2" indent="-214313"/>
            <a:r>
              <a:rPr lang="nl-NL" dirty="0"/>
              <a:t>Eén proces </a:t>
            </a:r>
            <a:r>
              <a:rPr lang="nl-NL" dirty="0" smtClean="0"/>
              <a:t>voor de duidelijkheid</a:t>
            </a:r>
          </a:p>
          <a:p>
            <a:pPr marL="716513" lvl="2" indent="-214313"/>
            <a:r>
              <a:rPr lang="nl-NL" dirty="0" smtClean="0"/>
              <a:t>Eén register voor het overzicht</a:t>
            </a:r>
            <a:endParaRPr lang="nl-NL" dirty="0"/>
          </a:p>
          <a:p>
            <a:pPr marL="716513" lvl="2" indent="-214313"/>
            <a:endParaRPr lang="nl-NL" dirty="0" smtClean="0"/>
          </a:p>
          <a:p>
            <a:pPr marL="214313" lvl="1" indent="-214313"/>
            <a:r>
              <a:rPr lang="nl-NL" dirty="0" smtClean="0"/>
              <a:t>De Functionaris voor de Gegevensbescherming ziet zo alles </a:t>
            </a:r>
            <a:r>
              <a:rPr lang="nl-NL" dirty="0"/>
              <a:t>voorbij </a:t>
            </a:r>
            <a:r>
              <a:rPr lang="nl-NL" dirty="0" smtClean="0"/>
              <a:t>komen en kan als een ‘spin in het web’ bijsturen waar nodig.</a:t>
            </a:r>
            <a:endParaRPr lang="nl-NL" dirty="0"/>
          </a:p>
          <a:p>
            <a:pPr marL="214313" lvl="1" indent="-214313"/>
            <a:endParaRPr lang="nl-NL" dirty="0"/>
          </a:p>
          <a:p>
            <a:pPr marL="214313" lvl="1" indent="-214313"/>
            <a:endParaRPr lang="nl-NL" dirty="0"/>
          </a:p>
        </p:txBody>
      </p:sp>
      <p:sp>
        <p:nvSpPr>
          <p:cNvPr id="4" name="Slide Number Placeholder 3"/>
          <p:cNvSpPr>
            <a:spLocks noGrp="1"/>
          </p:cNvSpPr>
          <p:nvPr>
            <p:ph type="sldNum" sz="quarter" idx="11"/>
          </p:nvPr>
        </p:nvSpPr>
        <p:spPr/>
        <p:txBody>
          <a:bodyPr/>
          <a:lstStyle/>
          <a:p>
            <a:fld id="{0E924C9A-6C93-49AE-BFE5-6539B145F2C9}" type="slidenum">
              <a:rPr lang="nl-NL" smtClean="0"/>
              <a:pPr/>
              <a:t>23</a:t>
            </a:fld>
            <a:endParaRPr lang="nl-NL"/>
          </a:p>
        </p:txBody>
      </p:sp>
      <p:pic>
        <p:nvPicPr>
          <p:cNvPr id="1026" name="Picture 2" descr=" spider in a web by leaves : Free Stock Phot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80112" y="3068960"/>
            <a:ext cx="2272162" cy="1513193"/>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p:cNvSpPr>
            <a:spLocks noGrp="1"/>
          </p:cNvSpPr>
          <p:nvPr>
            <p:ph type="title"/>
          </p:nvPr>
        </p:nvSpPr>
        <p:spPr>
          <a:xfrm>
            <a:off x="720000" y="980728"/>
            <a:ext cx="8064000" cy="583200"/>
          </a:xfrm>
        </p:spPr>
        <p:txBody>
          <a:bodyPr/>
          <a:lstStyle/>
          <a:p>
            <a:r>
              <a:rPr lang="nl-NL" dirty="0" smtClean="0"/>
              <a:t>IBP – waar kan ik terecht?</a:t>
            </a:r>
            <a:endParaRPr lang="nl-NL" dirty="0"/>
          </a:p>
        </p:txBody>
      </p:sp>
    </p:spTree>
    <p:extLst>
      <p:ext uri="{BB962C8B-B14F-4D97-AF65-F5344CB8AC3E}">
        <p14:creationId xmlns:p14="http://schemas.microsoft.com/office/powerpoint/2010/main" val="59138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Dus…IBP moeten we goed </a:t>
            </a:r>
            <a:r>
              <a:rPr lang="nl-NL" dirty="0"/>
              <a:t>regelen! </a:t>
            </a:r>
          </a:p>
        </p:txBody>
      </p:sp>
      <p:sp>
        <p:nvSpPr>
          <p:cNvPr id="3" name="Tijdelijke aanduiding voor inhoud 2"/>
          <p:cNvSpPr>
            <a:spLocks noGrp="1"/>
          </p:cNvSpPr>
          <p:nvPr>
            <p:ph idx="1"/>
          </p:nvPr>
        </p:nvSpPr>
        <p:spPr/>
        <p:txBody>
          <a:bodyPr/>
          <a:lstStyle/>
          <a:p>
            <a:pPr lvl="0" algn="ctr"/>
            <a:r>
              <a:rPr lang="nl-NL" b="1" i="1" dirty="0"/>
              <a:t>Het schoolbestuur is eindverantwoordelijk voor </a:t>
            </a:r>
            <a:r>
              <a:rPr lang="nl-NL" b="1" i="1" dirty="0" smtClean="0"/>
              <a:t>het goed regelen van informatiebeveiliging </a:t>
            </a:r>
            <a:r>
              <a:rPr lang="nl-NL" b="1" i="1" dirty="0"/>
              <a:t>en privacy</a:t>
            </a:r>
          </a:p>
          <a:p>
            <a:endParaRPr lang="nl-NL" b="1" i="1" dirty="0" smtClean="0"/>
          </a:p>
          <a:p>
            <a:pPr algn="ctr"/>
            <a:r>
              <a:rPr lang="nl-NL" b="1" i="1" dirty="0" smtClean="0"/>
              <a:t>Maar we moeten het met elkaar doen, zodat</a:t>
            </a:r>
          </a:p>
          <a:p>
            <a:pPr algn="ctr"/>
            <a:endParaRPr lang="nl-NL" b="1" i="1" dirty="0" smtClean="0"/>
          </a:p>
          <a:p>
            <a:pPr algn="ctr"/>
            <a:endParaRPr lang="nl-NL" b="1" i="1" dirty="0"/>
          </a:p>
          <a:p>
            <a:pPr algn="ctr"/>
            <a:endParaRPr lang="nl-NL" b="1" i="1" dirty="0" smtClean="0"/>
          </a:p>
          <a:p>
            <a:endParaRPr lang="nl-NL" b="1" i="1" dirty="0" smtClean="0"/>
          </a:p>
          <a:p>
            <a:pPr marL="285750" indent="-285750" algn="ctr">
              <a:buFont typeface="Wingdings" panose="05000000000000000000" pitchFamily="2" charset="2"/>
              <a:buChar char="Ø"/>
            </a:pPr>
            <a:r>
              <a:rPr lang="nl-NL" dirty="0"/>
              <a:t>h</a:t>
            </a:r>
            <a:r>
              <a:rPr lang="nl-NL" dirty="0" smtClean="0"/>
              <a:t>et onderwijs </a:t>
            </a:r>
            <a:r>
              <a:rPr lang="nl-NL" dirty="0"/>
              <a:t>altijd door </a:t>
            </a:r>
            <a:r>
              <a:rPr lang="nl-NL" dirty="0" smtClean="0"/>
              <a:t>kan </a:t>
            </a:r>
            <a:r>
              <a:rPr lang="nl-NL" dirty="0"/>
              <a:t>gaan </a:t>
            </a:r>
            <a:r>
              <a:rPr lang="nl-NL" dirty="0" smtClean="0"/>
              <a:t>(</a:t>
            </a:r>
            <a:r>
              <a:rPr lang="nl-NL" b="1" dirty="0" smtClean="0"/>
              <a:t>Informatiebeveiliging)</a:t>
            </a:r>
          </a:p>
          <a:p>
            <a:pPr marL="285750" indent="-285750" algn="ctr">
              <a:buFont typeface="Wingdings" panose="05000000000000000000" pitchFamily="2" charset="2"/>
              <a:buChar char="Ø"/>
            </a:pPr>
            <a:endParaRPr lang="nl-NL" b="1" dirty="0"/>
          </a:p>
          <a:p>
            <a:pPr algn="ctr"/>
            <a:r>
              <a:rPr lang="nl-NL" b="1" dirty="0" smtClean="0"/>
              <a:t>en</a:t>
            </a:r>
            <a:endParaRPr lang="nl-NL" b="1" dirty="0"/>
          </a:p>
          <a:p>
            <a:pPr lvl="0" algn="ctr"/>
            <a:endParaRPr lang="nl-NL" b="1" dirty="0"/>
          </a:p>
          <a:p>
            <a:pPr marL="285750" indent="-285750" algn="ctr">
              <a:buFont typeface="Wingdings" panose="05000000000000000000" pitchFamily="2" charset="2"/>
              <a:buChar char="Ø"/>
            </a:pPr>
            <a:r>
              <a:rPr lang="nl-NL" dirty="0" smtClean="0"/>
              <a:t>de </a:t>
            </a:r>
            <a:r>
              <a:rPr lang="nl-NL" dirty="0"/>
              <a:t>privacy van leerlingen en </a:t>
            </a:r>
            <a:r>
              <a:rPr lang="nl-NL" dirty="0" smtClean="0"/>
              <a:t>medewerkers gegarandeerd is </a:t>
            </a:r>
            <a:r>
              <a:rPr lang="nl-NL" b="1" dirty="0" smtClean="0"/>
              <a:t>(Privacy)</a:t>
            </a:r>
            <a:endParaRPr lang="nl-NL" b="1" dirty="0"/>
          </a:p>
          <a:p>
            <a:endParaRPr lang="nl-NL" dirty="0"/>
          </a:p>
          <a:p>
            <a:endParaRPr lang="nl-NL" dirty="0"/>
          </a:p>
        </p:txBody>
      </p:sp>
      <p:sp>
        <p:nvSpPr>
          <p:cNvPr id="4" name="Tijdelijke aanduiding voor dianummer 3"/>
          <p:cNvSpPr>
            <a:spLocks noGrp="1"/>
          </p:cNvSpPr>
          <p:nvPr>
            <p:ph type="sldNum" sz="quarter" idx="11"/>
          </p:nvPr>
        </p:nvSpPr>
        <p:spPr/>
        <p:txBody>
          <a:bodyPr/>
          <a:lstStyle/>
          <a:p>
            <a:fld id="{0E924C9A-6C93-49AE-BFE5-6539B145F2C9}" type="slidenum">
              <a:rPr lang="nl-NL" smtClean="0"/>
              <a:pPr/>
              <a:t>24</a:t>
            </a:fld>
            <a:endParaRPr lang="nl-NL"/>
          </a:p>
        </p:txBody>
      </p:sp>
    </p:spTree>
    <p:extLst>
      <p:ext uri="{BB962C8B-B14F-4D97-AF65-F5344CB8AC3E}">
        <p14:creationId xmlns:p14="http://schemas.microsoft.com/office/powerpoint/2010/main" val="41788665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0E924C9A-6C93-49AE-BFE5-6539B145F2C9}" type="slidenum">
              <a:rPr lang="nl-NL" smtClean="0"/>
              <a:pPr/>
              <a:t>25</a:t>
            </a:fld>
            <a:endParaRPr lang="nl-NL"/>
          </a:p>
        </p:txBody>
      </p:sp>
      <p:pic>
        <p:nvPicPr>
          <p:cNvPr id="4098" name="Picture 2" descr="https://www.kennisnet.nl/fileadmin/kennisnet/corporate/algemeen/ict-onderwijs_infograph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80728"/>
            <a:ext cx="8715887" cy="4970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6319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Vragen?</a:t>
            </a:r>
            <a:endParaRPr lang="nl-NL" dirty="0"/>
          </a:p>
        </p:txBody>
      </p:sp>
      <p:pic>
        <p:nvPicPr>
          <p:cNvPr id="5" name="Tijdelijke aanduiding voor inhoud 4"/>
          <p:cNvPicPr>
            <a:picLocks noGrp="1" noChangeAspect="1"/>
          </p:cNvPicPr>
          <p:nvPr>
            <p:ph idx="1"/>
          </p:nvPr>
        </p:nvPicPr>
        <p:blipFill>
          <a:blip r:embed="rId2"/>
          <a:stretch>
            <a:fillRect/>
          </a:stretch>
        </p:blipFill>
        <p:spPr>
          <a:xfrm>
            <a:off x="3276821" y="2499740"/>
            <a:ext cx="2950720" cy="2950720"/>
          </a:xfrm>
          <a:prstGeom prst="rect">
            <a:avLst/>
          </a:prstGeom>
        </p:spPr>
      </p:pic>
      <p:sp>
        <p:nvSpPr>
          <p:cNvPr id="4" name="Tijdelijke aanduiding voor dianummer 3"/>
          <p:cNvSpPr>
            <a:spLocks noGrp="1"/>
          </p:cNvSpPr>
          <p:nvPr>
            <p:ph type="sldNum" sz="quarter" idx="11"/>
          </p:nvPr>
        </p:nvSpPr>
        <p:spPr/>
        <p:txBody>
          <a:bodyPr/>
          <a:lstStyle/>
          <a:p>
            <a:fld id="{0E924C9A-6C93-49AE-BFE5-6539B145F2C9}" type="slidenum">
              <a:rPr lang="nl-NL" smtClean="0"/>
              <a:pPr/>
              <a:t>26</a:t>
            </a:fld>
            <a:endParaRPr lang="nl-NL"/>
          </a:p>
        </p:txBody>
      </p:sp>
    </p:spTree>
    <p:extLst>
      <p:ext uri="{BB962C8B-B14F-4D97-AF65-F5344CB8AC3E}">
        <p14:creationId xmlns:p14="http://schemas.microsoft.com/office/powerpoint/2010/main" val="31457570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Dank voor de aandacht!</a:t>
            </a:r>
            <a:endParaRPr lang="nl-NL" dirty="0"/>
          </a:p>
        </p:txBody>
      </p:sp>
      <p:sp>
        <p:nvSpPr>
          <p:cNvPr id="3" name="Subtitle 2"/>
          <p:cNvSpPr>
            <a:spLocks noGrp="1"/>
          </p:cNvSpPr>
          <p:nvPr>
            <p:ph type="subTitle" idx="1"/>
          </p:nvPr>
        </p:nvSpPr>
        <p:spPr/>
        <p:txBody>
          <a:bodyPr/>
          <a:lstStyle/>
          <a:p>
            <a:r>
              <a:rPr lang="nl-NL" dirty="0" smtClean="0"/>
              <a:t>Ondertitel / naam spreker / datum</a:t>
            </a:r>
            <a:endParaRPr lang="nl-NL" dirty="0"/>
          </a:p>
        </p:txBody>
      </p:sp>
    </p:spTree>
    <p:extLst>
      <p:ext uri="{BB962C8B-B14F-4D97-AF65-F5344CB8AC3E}">
        <p14:creationId xmlns:p14="http://schemas.microsoft.com/office/powerpoint/2010/main" val="2400255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privacy?</a:t>
            </a:r>
            <a:endParaRPr lang="nl-NL" dirty="0"/>
          </a:p>
        </p:txBody>
      </p:sp>
      <p:sp>
        <p:nvSpPr>
          <p:cNvPr id="4" name="Tijdelijke aanduiding voor dianummer 3"/>
          <p:cNvSpPr>
            <a:spLocks noGrp="1"/>
          </p:cNvSpPr>
          <p:nvPr>
            <p:ph type="sldNum" sz="quarter" idx="11"/>
          </p:nvPr>
        </p:nvSpPr>
        <p:spPr/>
        <p:txBody>
          <a:bodyPr/>
          <a:lstStyle/>
          <a:p>
            <a:fld id="{0E924C9A-6C93-49AE-BFE5-6539B145F2C9}" type="slidenum">
              <a:rPr lang="nl-NL" smtClean="0"/>
              <a:pPr/>
              <a:t>3</a:t>
            </a:fld>
            <a:endParaRPr lang="nl-NL"/>
          </a:p>
        </p:txBody>
      </p:sp>
      <p:sp>
        <p:nvSpPr>
          <p:cNvPr id="5" name="Tijdelijke aanduiding voor inhoud 5"/>
          <p:cNvSpPr>
            <a:spLocks noGrp="1"/>
          </p:cNvSpPr>
          <p:nvPr>
            <p:ph idx="1"/>
          </p:nvPr>
        </p:nvSpPr>
        <p:spPr>
          <a:xfrm>
            <a:off x="720000" y="1899924"/>
            <a:ext cx="8064000" cy="4045069"/>
          </a:xfrm>
        </p:spPr>
        <p:txBody>
          <a:bodyPr/>
          <a:lstStyle/>
          <a:p>
            <a:endParaRPr lang="nl-NL" sz="2000" dirty="0" smtClean="0"/>
          </a:p>
          <a:p>
            <a:endParaRPr lang="nl-NL" sz="2000" dirty="0"/>
          </a:p>
          <a:p>
            <a:r>
              <a:rPr lang="nl-NL" sz="2000" dirty="0" smtClean="0"/>
              <a:t>Hoe zou je privacy definiëren?</a:t>
            </a:r>
          </a:p>
          <a:p>
            <a:endParaRPr lang="nl-NL" sz="2000" dirty="0"/>
          </a:p>
        </p:txBody>
      </p:sp>
      <p:pic>
        <p:nvPicPr>
          <p:cNvPr id="1028" name="Picture 4" descr="Gerelateerde afbee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8281" y="2492896"/>
            <a:ext cx="2109152" cy="2109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481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npogeschiedenis.nl/.imaging/stk/geschiedenis/zoom/media/geschiedenis/Grondwet1848/original/Grondwet184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96744" y="1299630"/>
            <a:ext cx="2387256" cy="1730761"/>
          </a:xfrm>
          <a:prstGeom prst="rect">
            <a:avLst/>
          </a:prstGeom>
          <a:noFill/>
          <a:extLst>
            <a:ext uri="{909E8E84-426E-40DD-AFC4-6F175D3DCCD1}">
              <a14:hiddenFill xmlns:a14="http://schemas.microsoft.com/office/drawing/2010/main">
                <a:solidFill>
                  <a:srgbClr val="FFFFFF"/>
                </a:solidFill>
              </a14:hiddenFill>
            </a:ext>
          </a:extLst>
        </p:spPr>
      </p:pic>
      <p:pic>
        <p:nvPicPr>
          <p:cNvPr id="16" name="Afbeelding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96743" y="2985393"/>
            <a:ext cx="2387257" cy="3141342"/>
          </a:xfrm>
          <a:prstGeom prst="rect">
            <a:avLst/>
          </a:prstGeom>
        </p:spPr>
      </p:pic>
      <p:sp>
        <p:nvSpPr>
          <p:cNvPr id="2" name="Titel 1"/>
          <p:cNvSpPr>
            <a:spLocks noGrp="1"/>
          </p:cNvSpPr>
          <p:nvPr>
            <p:ph type="title"/>
          </p:nvPr>
        </p:nvSpPr>
        <p:spPr>
          <a:xfrm>
            <a:off x="395536" y="692696"/>
            <a:ext cx="8064000" cy="583200"/>
          </a:xfrm>
        </p:spPr>
        <p:txBody>
          <a:bodyPr/>
          <a:lstStyle/>
          <a:p>
            <a:r>
              <a:rPr lang="nl-NL" dirty="0" smtClean="0"/>
              <a:t>Privacy: definitie</a:t>
            </a:r>
            <a:endParaRPr lang="nl-NL" dirty="0"/>
          </a:p>
        </p:txBody>
      </p:sp>
      <p:sp>
        <p:nvSpPr>
          <p:cNvPr id="4" name="Tijdelijke aanduiding voor dianummer 3"/>
          <p:cNvSpPr>
            <a:spLocks noGrp="1"/>
          </p:cNvSpPr>
          <p:nvPr>
            <p:ph type="sldNum" sz="quarter" idx="11"/>
          </p:nvPr>
        </p:nvSpPr>
        <p:spPr/>
        <p:txBody>
          <a:bodyPr/>
          <a:lstStyle/>
          <a:p>
            <a:fld id="{0E924C9A-6C93-49AE-BFE5-6539B145F2C9}" type="slidenum">
              <a:rPr lang="nl-NL" smtClean="0"/>
              <a:pPr/>
              <a:t>4</a:t>
            </a:fld>
            <a:endParaRPr lang="nl-NL"/>
          </a:p>
        </p:txBody>
      </p:sp>
      <p:sp>
        <p:nvSpPr>
          <p:cNvPr id="10" name="Tijdelijke aanduiding voor inhoud 2"/>
          <p:cNvSpPr txBox="1">
            <a:spLocks/>
          </p:cNvSpPr>
          <p:nvPr/>
        </p:nvSpPr>
        <p:spPr>
          <a:xfrm>
            <a:off x="378964" y="1556793"/>
            <a:ext cx="5849220" cy="458908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Tx/>
              <a:buNone/>
              <a:defRPr sz="1800" kern="1200" spc="10" baseline="0">
                <a:solidFill>
                  <a:schemeClr val="tx1"/>
                </a:solidFill>
                <a:latin typeface="+mn-lt"/>
                <a:ea typeface="+mn-ea"/>
                <a:cs typeface="+mn-cs"/>
              </a:defRPr>
            </a:lvl1pPr>
            <a:lvl2pPr marL="0" indent="-378000" algn="l" defTabSz="914400" rtl="0" eaLnBrk="1" latinLnBrk="0" hangingPunct="1">
              <a:lnSpc>
                <a:spcPct val="100000"/>
              </a:lnSpc>
              <a:spcBef>
                <a:spcPts val="0"/>
              </a:spcBef>
              <a:spcAft>
                <a:spcPts val="0"/>
              </a:spcAft>
              <a:buClr>
                <a:schemeClr val="accent2"/>
              </a:buClr>
              <a:buSzPct val="80000"/>
              <a:buFont typeface="Wingdings" pitchFamily="2" charset="2"/>
              <a:buChar char="n"/>
              <a:defRPr sz="1800" kern="1200" spc="0" baseline="0">
                <a:solidFill>
                  <a:schemeClr val="tx1"/>
                </a:solidFill>
                <a:latin typeface="+mn-lt"/>
                <a:ea typeface="+mn-ea"/>
                <a:cs typeface="+mn-cs"/>
              </a:defRPr>
            </a:lvl2pPr>
            <a:lvl3pPr marL="669600" indent="-244800" algn="l" defTabSz="91440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1800" kern="1200" spc="20" baseline="0">
                <a:solidFill>
                  <a:schemeClr val="tx1"/>
                </a:solidFill>
                <a:latin typeface="+mn-lt"/>
                <a:ea typeface="+mn-ea"/>
                <a:cs typeface="+mn-cs"/>
              </a:defRPr>
            </a:lvl3pPr>
            <a:lvl4pPr marL="669600" indent="-244800" algn="l" defTabSz="91440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1800" kern="1200" spc="20" baseline="0">
                <a:solidFill>
                  <a:schemeClr val="tx1"/>
                </a:solidFill>
                <a:latin typeface="+mn-lt"/>
                <a:ea typeface="+mn-ea"/>
                <a:cs typeface="+mn-cs"/>
              </a:defRPr>
            </a:lvl4pPr>
            <a:lvl5pPr marL="669600" indent="-244800" algn="l" defTabSz="91440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1800" kern="1200" spc="2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i="1" dirty="0" smtClean="0"/>
              <a:t>“De </a:t>
            </a:r>
            <a:r>
              <a:rPr lang="nl-NL" i="1" dirty="0"/>
              <a:t>persoonlijke vrijheid, het ongehinderd, alleen, in eigen kring of met een partner ergens kunnen vertoeven; gelegenheid om zich af te zonderen, om storende invloeden van de buitenwereld te ontgaan, een toestand waarin een mens er zeker van is dat zonder zijn toestemming zo weinig mogelijk andere mensen zich op zijn terrein zullen begeven</a:t>
            </a:r>
            <a:r>
              <a:rPr lang="nl-NL" i="1" dirty="0" smtClean="0"/>
              <a:t>.”</a:t>
            </a:r>
          </a:p>
          <a:p>
            <a:endParaRPr lang="nl-NL" i="1" dirty="0" smtClean="0"/>
          </a:p>
          <a:p>
            <a:endParaRPr lang="nl-NL" i="1" dirty="0"/>
          </a:p>
          <a:p>
            <a:r>
              <a:rPr lang="nl-NL" dirty="0" smtClean="0"/>
              <a:t>Anders gezegd:</a:t>
            </a:r>
          </a:p>
          <a:p>
            <a:endParaRPr lang="nl-NL" dirty="0"/>
          </a:p>
          <a:p>
            <a:pPr marL="285750" indent="-285750">
              <a:buFont typeface="Arial" panose="020B0604020202020204" pitchFamily="34" charset="0"/>
              <a:buChar char="•"/>
            </a:pPr>
            <a:r>
              <a:rPr lang="nl-NL" i="1" dirty="0" smtClean="0"/>
              <a:t>“Het recht om met rust gelaten te worden en;</a:t>
            </a:r>
            <a:endParaRPr lang="nl-NL" i="1" dirty="0"/>
          </a:p>
          <a:p>
            <a:pPr marL="285750" indent="-285750">
              <a:buFont typeface="Arial" panose="020B0604020202020204" pitchFamily="34" charset="0"/>
              <a:buChar char="•"/>
            </a:pPr>
            <a:r>
              <a:rPr lang="nl-NL" i="1" dirty="0" smtClean="0"/>
              <a:t>Het recht gegevens over jezelf te kunnen controleren”</a:t>
            </a:r>
          </a:p>
          <a:p>
            <a:r>
              <a:rPr lang="nl-NL" dirty="0" smtClean="0"/>
              <a:t>					</a:t>
            </a:r>
            <a:endParaRPr lang="nl-NL" dirty="0"/>
          </a:p>
          <a:p>
            <a:endParaRPr lang="nl-NL" dirty="0"/>
          </a:p>
          <a:p>
            <a:endParaRPr lang="nl-NL" dirty="0"/>
          </a:p>
        </p:txBody>
      </p:sp>
    </p:spTree>
    <p:extLst>
      <p:ext uri="{BB962C8B-B14F-4D97-AF65-F5344CB8AC3E}">
        <p14:creationId xmlns:p14="http://schemas.microsoft.com/office/powerpoint/2010/main" val="337392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cSlowAhvUk"/>
          <p:cNvPicPr>
            <a:picLocks noGrp="1" noRot="1" noChangeAspect="1"/>
          </p:cNvPicPr>
          <p:nvPr>
            <p:ph idx="1"/>
            <a:videoFile r:link="rId1"/>
          </p:nvPr>
        </p:nvPicPr>
        <p:blipFill>
          <a:blip r:embed="rId4"/>
          <a:stretch>
            <a:fillRect/>
          </a:stretch>
        </p:blipFill>
        <p:spPr>
          <a:xfrm>
            <a:off x="2271110" y="2492896"/>
            <a:ext cx="4961780" cy="2791001"/>
          </a:xfrm>
          <a:prstGeom prst="rect">
            <a:avLst/>
          </a:prstGeom>
        </p:spPr>
      </p:pic>
      <p:sp>
        <p:nvSpPr>
          <p:cNvPr id="4" name="Tijdelijke aanduiding voor dianummer 3"/>
          <p:cNvSpPr>
            <a:spLocks noGrp="1"/>
          </p:cNvSpPr>
          <p:nvPr>
            <p:ph type="sldNum" sz="quarter" idx="11"/>
          </p:nvPr>
        </p:nvSpPr>
        <p:spPr/>
        <p:txBody>
          <a:bodyPr/>
          <a:lstStyle/>
          <a:p>
            <a:fld id="{0E924C9A-6C93-49AE-BFE5-6539B145F2C9}" type="slidenum">
              <a:rPr lang="nl-NL" smtClean="0"/>
              <a:pPr/>
              <a:t>5</a:t>
            </a:fld>
            <a:endParaRPr lang="nl-NL"/>
          </a:p>
        </p:txBody>
      </p:sp>
      <p:sp>
        <p:nvSpPr>
          <p:cNvPr id="6" name="Titel 4"/>
          <p:cNvSpPr>
            <a:spLocks noGrp="1"/>
          </p:cNvSpPr>
          <p:nvPr>
            <p:ph type="title"/>
          </p:nvPr>
        </p:nvSpPr>
        <p:spPr>
          <a:xfrm>
            <a:off x="720000" y="1237874"/>
            <a:ext cx="8064000" cy="583200"/>
          </a:xfrm>
        </p:spPr>
        <p:txBody>
          <a:bodyPr/>
          <a:lstStyle/>
          <a:p>
            <a:r>
              <a:rPr lang="nl-NL" dirty="0" smtClean="0"/>
              <a:t>Waarom privacy er toe doet</a:t>
            </a:r>
            <a:endParaRPr lang="nl-NL" dirty="0"/>
          </a:p>
        </p:txBody>
      </p:sp>
    </p:spTree>
    <p:extLst>
      <p:ext uri="{BB962C8B-B14F-4D97-AF65-F5344CB8AC3E}">
        <p14:creationId xmlns:p14="http://schemas.microsoft.com/office/powerpoint/2010/main" val="415629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000" y="1691447"/>
            <a:ext cx="8280920" cy="1565454"/>
          </a:xfrm>
        </p:spPr>
        <p:txBody>
          <a:bodyPr/>
          <a:lstStyle/>
          <a:p>
            <a:pPr marL="502200" lvl="2" indent="0">
              <a:buNone/>
            </a:pPr>
            <a:endParaRPr lang="nl-NL" dirty="0" smtClean="0"/>
          </a:p>
          <a:p>
            <a:pPr marL="716513" lvl="2" indent="-214313"/>
            <a:r>
              <a:rPr lang="nl-NL" b="1" dirty="0" smtClean="0">
                <a:solidFill>
                  <a:schemeClr val="accent1"/>
                </a:solidFill>
              </a:rPr>
              <a:t>Facebook</a:t>
            </a:r>
            <a:r>
              <a:rPr lang="nl-NL" dirty="0" smtClean="0">
                <a:solidFill>
                  <a:schemeClr val="accent1"/>
                </a:solidFill>
              </a:rPr>
              <a:t> </a:t>
            </a:r>
            <a:r>
              <a:rPr lang="nl-NL" dirty="0" smtClean="0"/>
              <a:t>weet bij wie je gisteren op bezoek ging</a:t>
            </a:r>
          </a:p>
          <a:p>
            <a:pPr marL="716513" lvl="2" indent="-214313"/>
            <a:r>
              <a:rPr lang="nl-NL" b="1" dirty="0" smtClean="0">
                <a:solidFill>
                  <a:schemeClr val="accent1"/>
                </a:solidFill>
              </a:rPr>
              <a:t>Apple</a:t>
            </a:r>
            <a:r>
              <a:rPr lang="nl-NL" dirty="0" smtClean="0">
                <a:solidFill>
                  <a:schemeClr val="accent1"/>
                </a:solidFill>
              </a:rPr>
              <a:t> </a:t>
            </a:r>
            <a:r>
              <a:rPr lang="nl-NL" dirty="0" smtClean="0"/>
              <a:t>hield bij hoe lang je er bleef</a:t>
            </a:r>
          </a:p>
          <a:p>
            <a:pPr marL="716513" lvl="2" indent="-214313"/>
            <a:r>
              <a:rPr lang="nl-NL" b="1" dirty="0" smtClean="0">
                <a:solidFill>
                  <a:schemeClr val="accent1"/>
                </a:solidFill>
              </a:rPr>
              <a:t>Samsung</a:t>
            </a:r>
            <a:r>
              <a:rPr lang="nl-NL" dirty="0" smtClean="0">
                <a:solidFill>
                  <a:schemeClr val="accent1"/>
                </a:solidFill>
              </a:rPr>
              <a:t> </a:t>
            </a:r>
            <a:r>
              <a:rPr lang="nl-NL" dirty="0" smtClean="0"/>
              <a:t>hoorde wat je er zei</a:t>
            </a:r>
          </a:p>
          <a:p>
            <a:pPr marL="716513" lvl="2" indent="-214313"/>
            <a:r>
              <a:rPr lang="nl-NL" b="1" dirty="0" smtClean="0">
                <a:solidFill>
                  <a:schemeClr val="accent1"/>
                </a:solidFill>
              </a:rPr>
              <a:t>Google</a:t>
            </a:r>
            <a:r>
              <a:rPr lang="nl-NL" dirty="0" smtClean="0">
                <a:solidFill>
                  <a:schemeClr val="accent1"/>
                </a:solidFill>
              </a:rPr>
              <a:t> </a:t>
            </a:r>
            <a:r>
              <a:rPr lang="nl-NL" dirty="0" smtClean="0"/>
              <a:t>wist al dat je het van plan was</a:t>
            </a:r>
          </a:p>
          <a:p>
            <a:pPr marL="716513" lvl="2" indent="-214313"/>
            <a:endParaRPr lang="nl-NL" dirty="0"/>
          </a:p>
          <a:p>
            <a:pPr lvl="1" indent="0">
              <a:buNone/>
            </a:pPr>
            <a:endParaRPr lang="nl-NL" dirty="0" smtClean="0"/>
          </a:p>
          <a:p>
            <a:pPr lvl="1" indent="0">
              <a:buNone/>
            </a:pPr>
            <a:endParaRPr lang="nl-NL" dirty="0"/>
          </a:p>
          <a:p>
            <a:pPr lvl="1" indent="0">
              <a:buNone/>
            </a:pPr>
            <a:endParaRPr lang="nl-NL" dirty="0" smtClean="0"/>
          </a:p>
        </p:txBody>
      </p:sp>
      <p:sp>
        <p:nvSpPr>
          <p:cNvPr id="4" name="Slide Number Placeholder 3"/>
          <p:cNvSpPr>
            <a:spLocks noGrp="1"/>
          </p:cNvSpPr>
          <p:nvPr>
            <p:ph type="sldNum" sz="quarter" idx="11"/>
          </p:nvPr>
        </p:nvSpPr>
        <p:spPr/>
        <p:txBody>
          <a:bodyPr/>
          <a:lstStyle/>
          <a:p>
            <a:fld id="{0E924C9A-6C93-49AE-BFE5-6539B145F2C9}" type="slidenum">
              <a:rPr lang="nl-NL">
                <a:solidFill>
                  <a:srgbClr val="007AC3"/>
                </a:solidFill>
                <a:latin typeface="Arial"/>
              </a:rPr>
              <a:pPr/>
              <a:t>6</a:t>
            </a:fld>
            <a:endParaRPr lang="nl-NL">
              <a:solidFill>
                <a:srgbClr val="007AC3"/>
              </a:solidFill>
              <a:latin typeface="Arial"/>
            </a:endParaRPr>
          </a:p>
        </p:txBody>
      </p:sp>
      <p:sp>
        <p:nvSpPr>
          <p:cNvPr id="2" name="Rechthoek 1"/>
          <p:cNvSpPr/>
          <p:nvPr/>
        </p:nvSpPr>
        <p:spPr>
          <a:xfrm>
            <a:off x="611560" y="3789040"/>
            <a:ext cx="7920880" cy="1200329"/>
          </a:xfrm>
          <a:prstGeom prst="rect">
            <a:avLst/>
          </a:prstGeom>
        </p:spPr>
        <p:txBody>
          <a:bodyPr wrap="square">
            <a:spAutoFit/>
          </a:bodyPr>
          <a:lstStyle/>
          <a:p>
            <a:pPr marL="0" lvl="1">
              <a:buClr>
                <a:srgbClr val="007AC3"/>
              </a:buClr>
              <a:buSzPct val="80000"/>
            </a:pPr>
            <a:r>
              <a:rPr lang="nl-NL" i="1" dirty="0">
                <a:solidFill>
                  <a:srgbClr val="000000"/>
                </a:solidFill>
              </a:rPr>
              <a:t>“Privacy niet belangrijk vinden omdat je niets te verbergen hebt, is hetzelfde als niet geven om vrijheid van meningsuiting omdat je niets te zeggen hebt.”</a:t>
            </a:r>
          </a:p>
          <a:p>
            <a:pPr marL="0" lvl="1">
              <a:buClr>
                <a:srgbClr val="007AC3"/>
              </a:buClr>
              <a:buSzPct val="80000"/>
            </a:pPr>
            <a:endParaRPr lang="nl-NL" dirty="0">
              <a:solidFill>
                <a:srgbClr val="000000"/>
              </a:solidFill>
            </a:endParaRPr>
          </a:p>
          <a:p>
            <a:pPr marL="0" lvl="1" algn="r">
              <a:buClr>
                <a:srgbClr val="007AC3"/>
              </a:buClr>
              <a:buSzPct val="80000"/>
            </a:pPr>
            <a:r>
              <a:rPr lang="nl-NL" b="1" dirty="0">
                <a:solidFill>
                  <a:srgbClr val="000000"/>
                </a:solidFill>
              </a:rPr>
              <a:t>Edward </a:t>
            </a:r>
            <a:r>
              <a:rPr lang="nl-NL" b="1" dirty="0" err="1">
                <a:solidFill>
                  <a:srgbClr val="000000"/>
                </a:solidFill>
              </a:rPr>
              <a:t>Snowden</a:t>
            </a:r>
            <a:endParaRPr lang="nl-NL" b="1" dirty="0">
              <a:solidFill>
                <a:srgbClr val="000000"/>
              </a:solidFill>
            </a:endParaRPr>
          </a:p>
        </p:txBody>
      </p:sp>
      <p:sp>
        <p:nvSpPr>
          <p:cNvPr id="5" name="Titel 1"/>
          <p:cNvSpPr>
            <a:spLocks noGrp="1"/>
          </p:cNvSpPr>
          <p:nvPr>
            <p:ph type="title"/>
          </p:nvPr>
        </p:nvSpPr>
        <p:spPr>
          <a:xfrm>
            <a:off x="720000" y="957483"/>
            <a:ext cx="8064000" cy="583200"/>
          </a:xfrm>
        </p:spPr>
        <p:txBody>
          <a:bodyPr/>
          <a:lstStyle/>
          <a:p>
            <a:r>
              <a:rPr lang="nl-NL" dirty="0" smtClean="0"/>
              <a:t>Privacy niet belangrijk?</a:t>
            </a:r>
            <a:endParaRPr lang="nl-NL" dirty="0"/>
          </a:p>
        </p:txBody>
      </p:sp>
    </p:spTree>
    <p:extLst>
      <p:ext uri="{BB962C8B-B14F-4D97-AF65-F5344CB8AC3E}">
        <p14:creationId xmlns:p14="http://schemas.microsoft.com/office/powerpoint/2010/main" val="231853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Hierom is privacy belangrijk</a:t>
            </a:r>
            <a:endParaRPr lang="nl-NL" dirty="0"/>
          </a:p>
        </p:txBody>
      </p:sp>
      <p:sp>
        <p:nvSpPr>
          <p:cNvPr id="3" name="Tijdelijke aanduiding voor inhoud 2"/>
          <p:cNvSpPr>
            <a:spLocks noGrp="1"/>
          </p:cNvSpPr>
          <p:nvPr>
            <p:ph idx="1"/>
          </p:nvPr>
        </p:nvSpPr>
        <p:spPr>
          <a:xfrm>
            <a:off x="720000" y="2188810"/>
            <a:ext cx="8064000" cy="4045069"/>
          </a:xfrm>
        </p:spPr>
        <p:txBody>
          <a:bodyPr/>
          <a:lstStyle/>
          <a:p>
            <a:pPr marL="285750" indent="-285750">
              <a:buFont typeface="Arial" panose="020B0604020202020204" pitchFamily="34" charset="0"/>
              <a:buChar char="•"/>
            </a:pPr>
            <a:r>
              <a:rPr lang="nl-NL" dirty="0"/>
              <a:t>Het recht op privacy is een fundamenteel mensenrecht en grondrecht, net zoals het recht op leven, het verbod op discriminatie, recht op een eerlijke proces of verbod van slavernij.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smtClean="0"/>
              <a:t>‘Het </a:t>
            </a:r>
            <a:r>
              <a:rPr lang="nl-NL" dirty="0"/>
              <a:t>staat in de wet’, dus het moet</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C</a:t>
            </a:r>
            <a:r>
              <a:rPr lang="nl-NL" dirty="0" smtClean="0"/>
              <a:t>ompliance</a:t>
            </a:r>
            <a:r>
              <a:rPr lang="nl-NL" dirty="0"/>
              <a:t>: accountantscontrole</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I</a:t>
            </a:r>
            <a:r>
              <a:rPr lang="nl-NL" dirty="0" smtClean="0"/>
              <a:t>mago</a:t>
            </a:r>
            <a:r>
              <a:rPr lang="nl-NL" dirty="0"/>
              <a:t>: datalekken, schade, risico’s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F</a:t>
            </a:r>
            <a:r>
              <a:rPr lang="nl-NL" dirty="0" smtClean="0"/>
              <a:t>inancieel</a:t>
            </a:r>
            <a:r>
              <a:rPr lang="nl-NL" dirty="0"/>
              <a:t>: hoge boetes, </a:t>
            </a:r>
          </a:p>
          <a:p>
            <a:r>
              <a:rPr lang="nl-NL" dirty="0"/>
              <a:t>		ook voor scholen! </a:t>
            </a:r>
          </a:p>
          <a:p>
            <a:endParaRPr lang="nl-NL" dirty="0"/>
          </a:p>
          <a:p>
            <a:endParaRPr lang="nl-NL" dirty="0"/>
          </a:p>
          <a:p>
            <a:endParaRPr lang="nl-NL" dirty="0"/>
          </a:p>
          <a:p>
            <a:endParaRPr lang="nl-NL" dirty="0"/>
          </a:p>
          <a:p>
            <a:endParaRPr lang="nl-NL" dirty="0"/>
          </a:p>
        </p:txBody>
      </p:sp>
      <p:sp>
        <p:nvSpPr>
          <p:cNvPr id="4" name="Tijdelijke aanduiding voor dianummer 3"/>
          <p:cNvSpPr>
            <a:spLocks noGrp="1"/>
          </p:cNvSpPr>
          <p:nvPr>
            <p:ph type="sldNum" sz="quarter" idx="11"/>
          </p:nvPr>
        </p:nvSpPr>
        <p:spPr/>
        <p:txBody>
          <a:bodyPr/>
          <a:lstStyle/>
          <a:p>
            <a:fld id="{0E924C9A-6C93-49AE-BFE5-6539B145F2C9}" type="slidenum">
              <a:rPr lang="nl-NL" smtClean="0"/>
              <a:pPr/>
              <a:t>7</a:t>
            </a:fld>
            <a:endParaRPr lang="nl-NL"/>
          </a:p>
        </p:txBody>
      </p:sp>
    </p:spTree>
    <p:extLst>
      <p:ext uri="{BB962C8B-B14F-4D97-AF65-F5344CB8AC3E}">
        <p14:creationId xmlns:p14="http://schemas.microsoft.com/office/powerpoint/2010/main" val="76432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Maar…</a:t>
            </a:r>
            <a:endParaRPr lang="nl-NL" dirty="0"/>
          </a:p>
        </p:txBody>
      </p:sp>
      <p:sp>
        <p:nvSpPr>
          <p:cNvPr id="3" name="Tijdelijke aanduiding voor inhoud 2"/>
          <p:cNvSpPr>
            <a:spLocks noGrp="1"/>
          </p:cNvSpPr>
          <p:nvPr>
            <p:ph idx="1"/>
          </p:nvPr>
        </p:nvSpPr>
        <p:spPr/>
        <p:txBody>
          <a:bodyPr/>
          <a:lstStyle/>
          <a:p>
            <a:pPr marL="285750" indent="-285750">
              <a:buFont typeface="Arial" panose="020B0604020202020204" pitchFamily="34" charset="0"/>
              <a:buChar char="•"/>
            </a:pPr>
            <a:r>
              <a:rPr lang="nl-NL" dirty="0" smtClean="0"/>
              <a:t>Privacy is niet alleen belangrijk ‘omdat het moet’!</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u="sng" dirty="0"/>
              <a:t>Maar</a:t>
            </a:r>
            <a:r>
              <a:rPr lang="nl-NL" dirty="0"/>
              <a:t> je moet erop kunnen vertrouwen </a:t>
            </a:r>
            <a:r>
              <a:rPr lang="nl-NL" dirty="0" smtClean="0"/>
              <a:t>dat jouw </a:t>
            </a:r>
            <a:r>
              <a:rPr lang="nl-NL" dirty="0"/>
              <a:t>privacy </a:t>
            </a:r>
            <a:r>
              <a:rPr lang="nl-NL" dirty="0" smtClean="0"/>
              <a:t>gerespecteerd wordt.</a:t>
            </a:r>
            <a:endParaRPr lang="nl-NL" u="sng" dirty="0"/>
          </a:p>
        </p:txBody>
      </p:sp>
      <p:sp>
        <p:nvSpPr>
          <p:cNvPr id="4" name="Tijdelijke aanduiding voor dianummer 3"/>
          <p:cNvSpPr>
            <a:spLocks noGrp="1"/>
          </p:cNvSpPr>
          <p:nvPr>
            <p:ph type="sldNum" sz="quarter" idx="11"/>
          </p:nvPr>
        </p:nvSpPr>
        <p:spPr/>
        <p:txBody>
          <a:bodyPr/>
          <a:lstStyle/>
          <a:p>
            <a:fld id="{0E924C9A-6C93-49AE-BFE5-6539B145F2C9}" type="slidenum">
              <a:rPr lang="nl-NL" smtClean="0"/>
              <a:pPr/>
              <a:t>8</a:t>
            </a:fld>
            <a:endParaRPr lang="nl-NL"/>
          </a:p>
        </p:txBody>
      </p:sp>
      <p:pic>
        <p:nvPicPr>
          <p:cNvPr id="1026" name="Picture 2" descr="Afbeeldingsresultaat voor vertrouwen priv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813" y="3166176"/>
            <a:ext cx="5626373" cy="307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00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Privacy</a:t>
            </a:r>
            <a:r>
              <a:rPr lang="nl-NL" dirty="0"/>
              <a:t> </a:t>
            </a:r>
            <a:r>
              <a:rPr lang="nl-NL" dirty="0" smtClean="0"/>
              <a:t>is geen hype</a:t>
            </a:r>
            <a:endParaRPr lang="nl-NL" dirty="0"/>
          </a:p>
        </p:txBody>
      </p:sp>
      <p:sp>
        <p:nvSpPr>
          <p:cNvPr id="4" name="Tijdelijke aanduiding voor dianummer 3"/>
          <p:cNvSpPr>
            <a:spLocks noGrp="1"/>
          </p:cNvSpPr>
          <p:nvPr>
            <p:ph type="sldNum" sz="quarter" idx="11"/>
          </p:nvPr>
        </p:nvSpPr>
        <p:spPr/>
        <p:txBody>
          <a:bodyPr/>
          <a:lstStyle/>
          <a:p>
            <a:fld id="{0E924C9A-6C93-49AE-BFE5-6539B145F2C9}" type="slidenum">
              <a:rPr lang="nl-NL" smtClean="0"/>
              <a:pPr/>
              <a:t>9</a:t>
            </a:fld>
            <a:endParaRPr lang="nl-NL"/>
          </a:p>
        </p:txBody>
      </p:sp>
      <p:sp>
        <p:nvSpPr>
          <p:cNvPr id="5" name="Tijdelijke aanduiding voor inhoud 2"/>
          <p:cNvSpPr txBox="1">
            <a:spLocks noGrp="1"/>
          </p:cNvSpPr>
          <p:nvPr>
            <p:ph idx="1"/>
          </p:nvPr>
        </p:nvSpPr>
        <p:spPr>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0"/>
              </a:spcAft>
              <a:buFontTx/>
              <a:buNone/>
              <a:defRPr sz="1800" kern="1200" spc="10" baseline="0">
                <a:solidFill>
                  <a:schemeClr val="tx1"/>
                </a:solidFill>
                <a:latin typeface="+mn-lt"/>
                <a:ea typeface="+mn-ea"/>
                <a:cs typeface="+mn-cs"/>
              </a:defRPr>
            </a:lvl1pPr>
            <a:lvl2pPr marL="0" indent="-378000" algn="l" defTabSz="914400" rtl="0" eaLnBrk="1" latinLnBrk="0" hangingPunct="1">
              <a:lnSpc>
                <a:spcPct val="100000"/>
              </a:lnSpc>
              <a:spcBef>
                <a:spcPts val="0"/>
              </a:spcBef>
              <a:spcAft>
                <a:spcPts val="0"/>
              </a:spcAft>
              <a:buClr>
                <a:schemeClr val="accent2"/>
              </a:buClr>
              <a:buSzPct val="80000"/>
              <a:buFont typeface="Wingdings" pitchFamily="2" charset="2"/>
              <a:buChar char="n"/>
              <a:defRPr sz="1800" kern="1200" spc="0" baseline="0">
                <a:solidFill>
                  <a:schemeClr val="tx1"/>
                </a:solidFill>
                <a:latin typeface="+mn-lt"/>
                <a:ea typeface="+mn-ea"/>
                <a:cs typeface="+mn-cs"/>
              </a:defRPr>
            </a:lvl2pPr>
            <a:lvl3pPr marL="669600" indent="-244800" algn="l" defTabSz="91440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1800" kern="1200" spc="20" baseline="0">
                <a:solidFill>
                  <a:schemeClr val="tx1"/>
                </a:solidFill>
                <a:latin typeface="+mn-lt"/>
                <a:ea typeface="+mn-ea"/>
                <a:cs typeface="+mn-cs"/>
              </a:defRPr>
            </a:lvl3pPr>
            <a:lvl4pPr marL="669600" indent="-244800" algn="l" defTabSz="91440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1800" kern="1200" spc="20" baseline="0">
                <a:solidFill>
                  <a:schemeClr val="tx1"/>
                </a:solidFill>
                <a:latin typeface="+mn-lt"/>
                <a:ea typeface="+mn-ea"/>
                <a:cs typeface="+mn-cs"/>
              </a:defRPr>
            </a:lvl4pPr>
            <a:lvl5pPr marL="669600" indent="-244800" algn="l" defTabSz="91440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1800" kern="1200" spc="2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endParaRPr lang="nl-NL" dirty="0" smtClean="0"/>
          </a:p>
          <a:p>
            <a:pPr marL="285750" indent="-285750">
              <a:buFont typeface="Arial" panose="020B0604020202020204" pitchFamily="34" charset="0"/>
              <a:buChar char="•"/>
            </a:pPr>
            <a:r>
              <a:rPr lang="nl-NL" dirty="0" smtClean="0"/>
              <a:t>Hippocrates </a:t>
            </a:r>
            <a:r>
              <a:rPr lang="nl-NL" dirty="0" smtClean="0"/>
              <a:t>(400 BC)</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smtClean="0"/>
              <a:t>Universele Verklaring van de Rechten van de Mens (1948)</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smtClean="0"/>
              <a:t>Wet </a:t>
            </a:r>
            <a:r>
              <a:rPr lang="nl-NL" dirty="0"/>
              <a:t>b</a:t>
            </a:r>
            <a:r>
              <a:rPr lang="nl-NL" dirty="0" smtClean="0"/>
              <a:t>escherming persoonsgegevens (2000)</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smtClean="0"/>
              <a:t>Algemene Verordening Gegevensbescherming (2018)</a:t>
            </a:r>
          </a:p>
        </p:txBody>
      </p:sp>
    </p:spTree>
    <p:extLst>
      <p:ext uri="{BB962C8B-B14F-4D97-AF65-F5344CB8AC3E}">
        <p14:creationId xmlns:p14="http://schemas.microsoft.com/office/powerpoint/2010/main" val="375412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fade">
                                      <p:cBhvr>
                                        <p:cTn id="2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ennisnet">
  <a:themeElements>
    <a:clrScheme name="Kennisnet">
      <a:dk1>
        <a:srgbClr val="000000"/>
      </a:dk1>
      <a:lt1>
        <a:sysClr val="window" lastClr="FFFFFF"/>
      </a:lt1>
      <a:dk2>
        <a:srgbClr val="172474"/>
      </a:dk2>
      <a:lt2>
        <a:srgbClr val="EAEAF4"/>
      </a:lt2>
      <a:accent1>
        <a:srgbClr val="2E3192"/>
      </a:accent1>
      <a:accent2>
        <a:srgbClr val="007AC3"/>
      </a:accent2>
      <a:accent3>
        <a:srgbClr val="8283BE"/>
      </a:accent3>
      <a:accent4>
        <a:srgbClr val="67AFDB"/>
      </a:accent4>
      <a:accent5>
        <a:srgbClr val="72BE44"/>
      </a:accent5>
      <a:accent6>
        <a:srgbClr val="FF7021"/>
      </a:accent6>
      <a:hlink>
        <a:srgbClr val="0000FF"/>
      </a:hlink>
      <a:folHlink>
        <a:srgbClr val="800080"/>
      </a:folHlink>
    </a:clrScheme>
    <a:fontScheme name="Kennisn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ennisnet.potx" id="{16063068-9F47-4B1A-8F87-10173F48D6C9}" vid="{4EDA1264-5A5D-488D-AAA2-3A7E379BF6D0}"/>
    </a:ext>
  </a:extLst>
</a:theme>
</file>

<file path=ppt/theme/theme2.xml><?xml version="1.0" encoding="utf-8"?>
<a:theme xmlns:a="http://schemas.openxmlformats.org/drawingml/2006/main" name="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0803618C745649A41D6C5F45B8ADBB" ma:contentTypeVersion="3" ma:contentTypeDescription="Een nieuw document maken." ma:contentTypeScope="" ma:versionID="1df86f1bcdc95d05988a78532db09f8d">
  <xsd:schema xmlns:xsd="http://www.w3.org/2001/XMLSchema" xmlns:xs="http://www.w3.org/2001/XMLSchema" xmlns:p="http://schemas.microsoft.com/office/2006/metadata/properties" xmlns:ns2="283e8c93-f899-4eaf-a353-0a94f3052241" xmlns:ns3="e067cfc9-2a67-4427-a8f2-6d7170068cf9" targetNamespace="http://schemas.microsoft.com/office/2006/metadata/properties" ma:root="true" ma:fieldsID="5fcfe9b3413ad6c94ed075ea017fc3d1" ns2:_="" ns3:_="">
    <xsd:import namespace="283e8c93-f899-4eaf-a353-0a94f3052241"/>
    <xsd:import namespace="e067cfc9-2a67-4427-a8f2-6d7170068cf9"/>
    <xsd:element name="properties">
      <xsd:complexType>
        <xsd:sequence>
          <xsd:element name="documentManagement">
            <xsd:complexType>
              <xsd:all>
                <xsd:element ref="ns2:Onderwerp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3e8c93-f899-4eaf-a353-0a94f3052241" elementFormDefault="qualified">
    <xsd:import namespace="http://schemas.microsoft.com/office/2006/documentManagement/types"/>
    <xsd:import namespace="http://schemas.microsoft.com/office/infopath/2007/PartnerControls"/>
    <xsd:element name="Onderwerpen" ma:index="8" nillable="true" ma:displayName="Onderwerpen" ma:default="1) Ontwikkelen expertise" ma:format="Dropdown" ma:internalName="Onderwerpen">
      <xsd:simpleType>
        <xsd:restriction base="dms:Choice">
          <xsd:enumeration value="1) Ontwikkelen expertise"/>
          <xsd:enumeration value="2) Ontwikkelen hulpmiddelen"/>
          <xsd:enumeration value="3) Voorlichtingssessies"/>
          <xsd:enumeration value="4) Werkconferentie"/>
          <xsd:enumeration value="5. Masterclasses"/>
        </xsd:restriction>
      </xsd:simpleType>
    </xsd:element>
  </xsd:schema>
  <xsd:schema xmlns:xsd="http://www.w3.org/2001/XMLSchema" xmlns:xs="http://www.w3.org/2001/XMLSchema" xmlns:dms="http://schemas.microsoft.com/office/2006/documentManagement/types" xmlns:pc="http://schemas.microsoft.com/office/infopath/2007/PartnerControls" targetNamespace="e067cfc9-2a67-4427-a8f2-6d7170068cf9" elementFormDefault="qualified">
    <xsd:import namespace="http://schemas.microsoft.com/office/2006/documentManagement/types"/>
    <xsd:import namespace="http://schemas.microsoft.com/office/infopath/2007/PartnerControls"/>
    <xsd:element name="SharedWithUsers" ma:index="9"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Gedeeld met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nderwerpen xmlns="283e8c93-f899-4eaf-a353-0a94f3052241">1) Ontwikkelen expertise</Onderwerpen>
  </documentManagement>
</p:properties>
</file>

<file path=customXml/itemProps1.xml><?xml version="1.0" encoding="utf-8"?>
<ds:datastoreItem xmlns:ds="http://schemas.openxmlformats.org/officeDocument/2006/customXml" ds:itemID="{27DEBEE6-B7CB-4EC9-8452-5464AC808E12}">
  <ds:schemaRefs>
    <ds:schemaRef ds:uri="http://schemas.microsoft.com/sharepoint/v3/contenttype/forms"/>
  </ds:schemaRefs>
</ds:datastoreItem>
</file>

<file path=customXml/itemProps2.xml><?xml version="1.0" encoding="utf-8"?>
<ds:datastoreItem xmlns:ds="http://schemas.openxmlformats.org/officeDocument/2006/customXml" ds:itemID="{7610D7A7-8D31-4B2B-9807-D0AEB2DC37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3e8c93-f899-4eaf-a353-0a94f3052241"/>
    <ds:schemaRef ds:uri="e067cfc9-2a67-4427-a8f2-6d7170068c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7B370D-9222-4386-9615-A0F2E8C902E8}">
  <ds:schemaRefs>
    <ds:schemaRef ds:uri="http://purl.org/dc/terms/"/>
    <ds:schemaRef ds:uri="283e8c93-f899-4eaf-a353-0a94f3052241"/>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e067cfc9-2a67-4427-a8f2-6d7170068cf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Kennisnet</Template>
  <TotalTime>15692</TotalTime>
  <Words>2817</Words>
  <Application>Microsoft Office PowerPoint</Application>
  <PresentationFormat>Diavoorstelling (4:3)</PresentationFormat>
  <Paragraphs>381</Paragraphs>
  <Slides>27</Slides>
  <Notes>24</Notes>
  <HiddenSlides>0</HiddenSlides>
  <MMClips>2</MMClips>
  <ScaleCrop>false</ScaleCrop>
  <HeadingPairs>
    <vt:vector size="6" baseType="variant">
      <vt:variant>
        <vt:lpstr>Gebruikte lettertypen</vt:lpstr>
      </vt:variant>
      <vt:variant>
        <vt:i4>6</vt:i4>
      </vt:variant>
      <vt:variant>
        <vt:lpstr>Thema</vt:lpstr>
      </vt:variant>
      <vt:variant>
        <vt:i4>4</vt:i4>
      </vt:variant>
      <vt:variant>
        <vt:lpstr>Diatitels</vt:lpstr>
      </vt:variant>
      <vt:variant>
        <vt:i4>27</vt:i4>
      </vt:variant>
    </vt:vector>
  </HeadingPairs>
  <TitlesOfParts>
    <vt:vector size="37" baseType="lpstr">
      <vt:lpstr>Arial</vt:lpstr>
      <vt:lpstr>Calibri</vt:lpstr>
      <vt:lpstr>Calibri Light</vt:lpstr>
      <vt:lpstr>Info Corr Offc Medium</vt:lpstr>
      <vt:lpstr>Times New Roman</vt:lpstr>
      <vt:lpstr>Wingdings</vt:lpstr>
      <vt:lpstr>Kennisnet</vt:lpstr>
      <vt:lpstr>Aangepast ontwerp</vt:lpstr>
      <vt:lpstr>1_Aangepast ontwerp</vt:lpstr>
      <vt:lpstr>2_Aangepast ontwerp</vt:lpstr>
      <vt:lpstr>Bewustwording IBP</vt:lpstr>
      <vt:lpstr>Maatschappij digitaliseert</vt:lpstr>
      <vt:lpstr>Wat is privacy?</vt:lpstr>
      <vt:lpstr>Privacy: definitie</vt:lpstr>
      <vt:lpstr>Waarom privacy er toe doet</vt:lpstr>
      <vt:lpstr>Privacy niet belangrijk?</vt:lpstr>
      <vt:lpstr>Hierom is privacy belangrijk</vt:lpstr>
      <vt:lpstr>Maar…</vt:lpstr>
      <vt:lpstr>Privacy is geen hype</vt:lpstr>
      <vt:lpstr>Opdracht: privacy in het onderwijs</vt:lpstr>
      <vt:lpstr>Privacy en onderwijs – Job Vos</vt:lpstr>
      <vt:lpstr>Persoonsgegevens</vt:lpstr>
      <vt:lpstr>Quiz </vt:lpstr>
      <vt:lpstr>Hoe omgaan persoonsgegevens: De 5 vuistregels 2.0</vt:lpstr>
      <vt:lpstr>Privacy meer dan gegevens</vt:lpstr>
      <vt:lpstr>IBP</vt:lpstr>
      <vt:lpstr>Informatiebeveiliging </vt:lpstr>
      <vt:lpstr>Informatiebeveiliging </vt:lpstr>
      <vt:lpstr>PowerPoint-presentatie</vt:lpstr>
      <vt:lpstr>Praktijksituaties korte kennistest</vt:lpstr>
      <vt:lpstr>Test je kennis</vt:lpstr>
      <vt:lpstr>PowerPoint-presentatie</vt:lpstr>
      <vt:lpstr>IBP – waar kan ik terecht?</vt:lpstr>
      <vt:lpstr>Dus…IBP moeten we goed regelen! </vt:lpstr>
      <vt:lpstr>PowerPoint-presentatie</vt:lpstr>
      <vt:lpstr>Vragen?</vt:lpstr>
      <vt:lpstr>Dank voor de aandacht!</vt:lpstr>
    </vt:vector>
  </TitlesOfParts>
  <Company>Stichting Kennisnet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Annemarie Jonker</dc:creator>
  <cp:lastModifiedBy>Bastiaan Vader</cp:lastModifiedBy>
  <cp:revision>135</cp:revision>
  <cp:lastPrinted>2017-04-10T13:20:55Z</cp:lastPrinted>
  <dcterms:created xsi:type="dcterms:W3CDTF">2016-01-20T15:20:48Z</dcterms:created>
  <dcterms:modified xsi:type="dcterms:W3CDTF">2017-08-09T13:56:36Z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0x0101004E0803618C745649A41D6C5F45B8ADBB</vt:lpwstr>
  </property>
</Properties>
</file>