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368" r:id="rId3"/>
    <p:sldId id="258" r:id="rId4"/>
    <p:sldId id="347" r:id="rId5"/>
    <p:sldId id="259" r:id="rId6"/>
    <p:sldId id="265" r:id="rId7"/>
    <p:sldId id="260" r:id="rId8"/>
    <p:sldId id="267" r:id="rId9"/>
    <p:sldId id="266" r:id="rId10"/>
    <p:sldId id="369" r:id="rId11"/>
    <p:sldId id="269" r:id="rId12"/>
    <p:sldId id="353" r:id="rId13"/>
    <p:sldId id="286" r:id="rId14"/>
    <p:sldId id="351" r:id="rId15"/>
    <p:sldId id="349" r:id="rId16"/>
    <p:sldId id="352" r:id="rId17"/>
    <p:sldId id="350" r:id="rId18"/>
    <p:sldId id="289" r:id="rId19"/>
    <p:sldId id="354" r:id="rId20"/>
    <p:sldId id="273" r:id="rId21"/>
    <p:sldId id="274" r:id="rId22"/>
    <p:sldId id="275" r:id="rId23"/>
    <p:sldId id="285" r:id="rId24"/>
    <p:sldId id="277" r:id="rId25"/>
    <p:sldId id="278" r:id="rId26"/>
    <p:sldId id="279" r:id="rId27"/>
    <p:sldId id="294" r:id="rId28"/>
    <p:sldId id="292" r:id="rId29"/>
    <p:sldId id="282" r:id="rId30"/>
    <p:sldId id="281" r:id="rId31"/>
    <p:sldId id="284" r:id="rId32"/>
    <p:sldId id="355" r:id="rId33"/>
    <p:sldId id="283" r:id="rId34"/>
    <p:sldId id="280" r:id="rId35"/>
    <p:sldId id="357" r:id="rId36"/>
    <p:sldId id="356" r:id="rId37"/>
    <p:sldId id="293" r:id="rId38"/>
    <p:sldId id="360" r:id="rId39"/>
    <p:sldId id="362" r:id="rId40"/>
    <p:sldId id="359" r:id="rId41"/>
    <p:sldId id="363" r:id="rId42"/>
    <p:sldId id="366" r:id="rId43"/>
    <p:sldId id="365" r:id="rId44"/>
    <p:sldId id="364" r:id="rId45"/>
    <p:sldId id="344" r:id="rId46"/>
    <p:sldId id="336" r:id="rId47"/>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292DE0C5-6EFF-40A8-9A4A-95912D606113}" type="datetimeFigureOut">
              <a:rPr lang="nl-NL" smtClean="0"/>
              <a:t>5-7-2017</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0EACCBF7-F472-4825-8061-50D92ED57563}" type="slidenum">
              <a:rPr lang="nl-NL" smtClean="0"/>
              <a:t>‹nr.›</a:t>
            </a:fld>
            <a:endParaRPr lang="nl-NL"/>
          </a:p>
        </p:txBody>
      </p:sp>
    </p:spTree>
    <p:extLst>
      <p:ext uri="{BB962C8B-B14F-4D97-AF65-F5344CB8AC3E}">
        <p14:creationId xmlns:p14="http://schemas.microsoft.com/office/powerpoint/2010/main" val="33030946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5-7-2017</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5-7-2017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4139952" y="1052736"/>
            <a:ext cx="3960440" cy="523220"/>
          </a:xfrm>
          <a:prstGeom prst="rect">
            <a:avLst/>
          </a:prstGeom>
          <a:noFill/>
        </p:spPr>
        <p:txBody>
          <a:bodyPr wrap="square" rtlCol="0">
            <a:spAutoFit/>
          </a:bodyPr>
          <a:lstStyle/>
          <a:p>
            <a:r>
              <a:rPr lang="nl-NL" sz="2800" dirty="0" smtClean="0">
                <a:latin typeface="Arial" pitchFamily="34" charset="0"/>
                <a:cs typeface="Arial" pitchFamily="34" charset="0"/>
              </a:rPr>
              <a:t>Houtverbindingen</a:t>
            </a:r>
            <a:endParaRPr lang="nl-NL" sz="2800" dirty="0">
              <a:latin typeface="Arial" pitchFamily="34" charset="0"/>
              <a:cs typeface="Arial" pitchFamily="34" charset="0"/>
            </a:endParaRPr>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72816"/>
            <a:ext cx="6925647" cy="3744416"/>
          </a:xfrm>
          <a:prstGeom prst="rect">
            <a:avLst/>
          </a:prstGeom>
        </p:spPr>
      </p:pic>
    </p:spTree>
    <p:extLst>
      <p:ext uri="{BB962C8B-B14F-4D97-AF65-F5344CB8AC3E}">
        <p14:creationId xmlns:p14="http://schemas.microsoft.com/office/powerpoint/2010/main" val="254141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Las moet weerstand bieden aan druk-  of </a:t>
            </a:r>
            <a:r>
              <a:rPr lang="nl-NL" dirty="0" smtClean="0"/>
              <a:t>trekkrachten</a:t>
            </a:r>
            <a:br>
              <a:rPr lang="nl-NL" dirty="0" smtClean="0"/>
            </a:br>
            <a:endParaRPr lang="nl-NL" dirty="0" smtClean="0"/>
          </a:p>
          <a:p>
            <a:r>
              <a:rPr lang="nl-NL" dirty="0" smtClean="0"/>
              <a:t>Buiging en afschuiving zijn terug te brengen tot bovenstaande krachten</a:t>
            </a:r>
          </a:p>
          <a:p>
            <a:endParaRPr lang="nl-NL" dirty="0"/>
          </a:p>
          <a:p>
            <a:r>
              <a:rPr lang="nl-NL" dirty="0" smtClean="0"/>
              <a:t>De uitwerking van buiging en afschuiving moeten wel worden meegenomen tijdens de constructie</a:t>
            </a:r>
          </a:p>
        </p:txBody>
      </p:sp>
    </p:spTree>
    <p:extLst>
      <p:ext uri="{BB962C8B-B14F-4D97-AF65-F5344CB8AC3E}">
        <p14:creationId xmlns:p14="http://schemas.microsoft.com/office/powerpoint/2010/main" val="2952145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t>
            </a:r>
            <a:r>
              <a:rPr lang="nl-NL" dirty="0" smtClean="0"/>
              <a:t>erbindingsmethoden</a:t>
            </a:r>
            <a:endParaRPr lang="nl-NL" dirty="0"/>
          </a:p>
        </p:txBody>
      </p:sp>
      <p:sp>
        <p:nvSpPr>
          <p:cNvPr id="3" name="Tijdelijke aanduiding voor inhoud 2"/>
          <p:cNvSpPr>
            <a:spLocks noGrp="1"/>
          </p:cNvSpPr>
          <p:nvPr>
            <p:ph idx="1"/>
          </p:nvPr>
        </p:nvSpPr>
        <p:spPr/>
        <p:txBody>
          <a:bodyPr>
            <a:normAutofit/>
          </a:bodyPr>
          <a:lstStyle/>
          <a:p>
            <a:r>
              <a:rPr lang="nl-NL" dirty="0" smtClean="0"/>
              <a:t>Stuikverbinding (koud tegen elkaar)</a:t>
            </a:r>
          </a:p>
          <a:p>
            <a:r>
              <a:rPr lang="nl-NL" dirty="0"/>
              <a:t>Lassen voor verticaal geplaatste balken (stijlen en </a:t>
            </a:r>
            <a:r>
              <a:rPr lang="nl-NL" dirty="0" smtClean="0"/>
              <a:t>kolommen)</a:t>
            </a:r>
          </a:p>
          <a:p>
            <a:r>
              <a:rPr lang="nl-NL" dirty="0" smtClean="0"/>
              <a:t>Rechte liplassen</a:t>
            </a:r>
          </a:p>
          <a:p>
            <a:pPr lvl="1"/>
            <a:r>
              <a:rPr lang="nl-NL" dirty="0" smtClean="0"/>
              <a:t>Haaks ingezaagd</a:t>
            </a:r>
          </a:p>
          <a:p>
            <a:pPr lvl="1"/>
            <a:r>
              <a:rPr lang="nl-NL" dirty="0" smtClean="0"/>
              <a:t>Onder een hoek ingezaagd</a:t>
            </a:r>
          </a:p>
          <a:p>
            <a:pPr lvl="1"/>
            <a:r>
              <a:rPr lang="nl-NL" dirty="0" smtClean="0"/>
              <a:t>Onder een hoek ingezaagd met tand</a:t>
            </a:r>
          </a:p>
          <a:p>
            <a:r>
              <a:rPr lang="nl-NL" dirty="0" smtClean="0"/>
              <a:t>Rechte haaklassen</a:t>
            </a:r>
          </a:p>
          <a:p>
            <a:r>
              <a:rPr lang="nl-NL" dirty="0" smtClean="0"/>
              <a:t>Schuine liplassen</a:t>
            </a:r>
          </a:p>
          <a:p>
            <a:r>
              <a:rPr lang="nl-NL" dirty="0" smtClean="0"/>
              <a:t>Schuine haaklassen</a:t>
            </a:r>
          </a:p>
          <a:p>
            <a:pPr marL="0" indent="0">
              <a:buNone/>
            </a:pPr>
            <a:endParaRPr lang="nl-NL" dirty="0" smtClean="0"/>
          </a:p>
        </p:txBody>
      </p:sp>
    </p:spTree>
    <p:extLst>
      <p:ext uri="{BB962C8B-B14F-4D97-AF65-F5344CB8AC3E}">
        <p14:creationId xmlns:p14="http://schemas.microsoft.com/office/powerpoint/2010/main" val="2907351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Verticaal vlak - lasverbindingen</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781" y="878908"/>
            <a:ext cx="7910303" cy="163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5134"/>
          <a:stretch/>
        </p:blipFill>
        <p:spPr bwMode="auto">
          <a:xfrm>
            <a:off x="5868144" y="2740301"/>
            <a:ext cx="740497" cy="309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02" r="51461"/>
          <a:stretch/>
        </p:blipFill>
        <p:spPr bwMode="auto">
          <a:xfrm>
            <a:off x="3555340" y="2653941"/>
            <a:ext cx="641687" cy="302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3831" b="6902"/>
          <a:stretch/>
        </p:blipFill>
        <p:spPr bwMode="auto">
          <a:xfrm>
            <a:off x="1619672" y="2740301"/>
            <a:ext cx="720080" cy="265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4572000" y="4286350"/>
            <a:ext cx="1410899" cy="369332"/>
          </a:xfrm>
          <a:prstGeom prst="rect">
            <a:avLst/>
          </a:prstGeom>
          <a:noFill/>
        </p:spPr>
        <p:txBody>
          <a:bodyPr wrap="none" rtlCol="0">
            <a:spAutoFit/>
          </a:bodyPr>
          <a:lstStyle/>
          <a:p>
            <a:r>
              <a:rPr lang="nl-NL" dirty="0" smtClean="0"/>
              <a:t>Verloren lip--</a:t>
            </a:r>
            <a:endParaRPr lang="nl-NL" dirty="0"/>
          </a:p>
        </p:txBody>
      </p:sp>
      <p:grpSp>
        <p:nvGrpSpPr>
          <p:cNvPr id="5" name="Groep 4"/>
          <p:cNvGrpSpPr/>
          <p:nvPr/>
        </p:nvGrpSpPr>
        <p:grpSpPr>
          <a:xfrm>
            <a:off x="6910544" y="3637243"/>
            <a:ext cx="1954249" cy="3159740"/>
            <a:chOff x="6910544" y="3637243"/>
            <a:chExt cx="1954249" cy="3159740"/>
          </a:xfrm>
        </p:grpSpPr>
        <p:pic>
          <p:nvPicPr>
            <p:cNvPr id="1024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6653" t="-3861" r="29376" b="3861"/>
            <a:stretch/>
          </p:blipFill>
          <p:spPr bwMode="auto">
            <a:xfrm>
              <a:off x="8134888" y="3637243"/>
              <a:ext cx="729905" cy="315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910544" y="5835015"/>
              <a:ext cx="1114408" cy="369332"/>
            </a:xfrm>
            <a:prstGeom prst="rect">
              <a:avLst/>
            </a:prstGeom>
            <a:noFill/>
          </p:spPr>
          <p:txBody>
            <a:bodyPr wrap="none" rtlCol="0">
              <a:spAutoFit/>
            </a:bodyPr>
            <a:lstStyle/>
            <a:p>
              <a:r>
                <a:rPr lang="nl-NL" dirty="0" smtClean="0"/>
                <a:t>kruisliplas</a:t>
              </a:r>
              <a:endParaRPr lang="nl-NL" dirty="0"/>
            </a:p>
          </p:txBody>
        </p:sp>
      </p:grpSp>
    </p:spTree>
    <p:extLst>
      <p:ext uri="{BB962C8B-B14F-4D97-AF65-F5344CB8AC3E}">
        <p14:creationId xmlns:p14="http://schemas.microsoft.com/office/powerpoint/2010/main" val="344637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t>
            </a:r>
            <a:r>
              <a:rPr lang="nl-NL" dirty="0" smtClean="0"/>
              <a:t>erbindingsmethoden</a:t>
            </a:r>
            <a:endParaRPr lang="nl-NL" dirty="0"/>
          </a:p>
        </p:txBody>
      </p:sp>
      <p:sp>
        <p:nvSpPr>
          <p:cNvPr id="3" name="Tijdelijke aanduiding voor inhoud 2"/>
          <p:cNvSpPr>
            <a:spLocks noGrp="1"/>
          </p:cNvSpPr>
          <p:nvPr>
            <p:ph idx="1"/>
          </p:nvPr>
        </p:nvSpPr>
        <p:spPr>
          <a:xfrm>
            <a:off x="2051720" y="2204864"/>
            <a:ext cx="6635080" cy="4929411"/>
          </a:xfrm>
        </p:spPr>
        <p:txBody>
          <a:bodyPr>
            <a:normAutofit/>
          </a:bodyPr>
          <a:lstStyle/>
          <a:p>
            <a:r>
              <a:rPr lang="nl-NL" dirty="0" smtClean="0"/>
              <a:t>Rechte liplassen</a:t>
            </a:r>
          </a:p>
          <a:p>
            <a:pPr lvl="1"/>
            <a:r>
              <a:rPr lang="nl-NL" dirty="0" smtClean="0"/>
              <a:t>Haaks ingezaagd</a:t>
            </a:r>
          </a:p>
          <a:p>
            <a:pPr lvl="1"/>
            <a:r>
              <a:rPr lang="nl-NL" dirty="0" smtClean="0"/>
              <a:t>Onder een hoek ingezaagd</a:t>
            </a:r>
          </a:p>
          <a:p>
            <a:pPr lvl="1"/>
            <a:r>
              <a:rPr lang="nl-NL" dirty="0" smtClean="0"/>
              <a:t>Onder een hoek ingezaagd met tand</a:t>
            </a:r>
          </a:p>
          <a:p>
            <a:r>
              <a:rPr lang="nl-NL" dirty="0" smtClean="0"/>
              <a:t>Rechte haaklassen</a:t>
            </a:r>
          </a:p>
          <a:p>
            <a:pPr marL="0" indent="0">
              <a:buNone/>
            </a:pPr>
            <a:endParaRPr lang="nl-NL" dirty="0" smtClean="0"/>
          </a:p>
        </p:txBody>
      </p:sp>
    </p:spTree>
    <p:extLst>
      <p:ext uri="{BB962C8B-B14F-4D97-AF65-F5344CB8AC3E}">
        <p14:creationId xmlns:p14="http://schemas.microsoft.com/office/powerpoint/2010/main" val="2907351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Verticaal vlak - haakse </a:t>
            </a:r>
            <a:r>
              <a:rPr lang="nl-NL" dirty="0" smtClean="0"/>
              <a:t>verbindingen</a:t>
            </a:r>
            <a:endParaRPr lang="nl-NL"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908720"/>
            <a:ext cx="6192688" cy="579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928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t>
            </a:r>
            <a:r>
              <a:rPr lang="nl-NL" dirty="0" smtClean="0"/>
              <a:t>erbindingsmethoden</a:t>
            </a:r>
            <a:endParaRPr lang="nl-NL" dirty="0"/>
          </a:p>
        </p:txBody>
      </p:sp>
      <p:sp>
        <p:nvSpPr>
          <p:cNvPr id="3" name="Tijdelijke aanduiding voor inhoud 2"/>
          <p:cNvSpPr>
            <a:spLocks noGrp="1"/>
          </p:cNvSpPr>
          <p:nvPr>
            <p:ph idx="1"/>
          </p:nvPr>
        </p:nvSpPr>
        <p:spPr>
          <a:xfrm>
            <a:off x="1990056" y="2852936"/>
            <a:ext cx="6635080" cy="4929411"/>
          </a:xfrm>
        </p:spPr>
        <p:txBody>
          <a:bodyPr>
            <a:normAutofit/>
          </a:bodyPr>
          <a:lstStyle/>
          <a:p>
            <a:r>
              <a:rPr lang="nl-NL" dirty="0" smtClean="0"/>
              <a:t>Schuine liplassen</a:t>
            </a:r>
          </a:p>
          <a:p>
            <a:r>
              <a:rPr lang="nl-NL" dirty="0" smtClean="0"/>
              <a:t>Schuine haaklassen</a:t>
            </a:r>
          </a:p>
          <a:p>
            <a:pPr marL="0" indent="0">
              <a:buNone/>
            </a:pPr>
            <a:endParaRPr lang="nl-NL" dirty="0" smtClean="0"/>
          </a:p>
        </p:txBody>
      </p:sp>
    </p:spTree>
    <p:extLst>
      <p:ext uri="{BB962C8B-B14F-4D97-AF65-F5344CB8AC3E}">
        <p14:creationId xmlns:p14="http://schemas.microsoft.com/office/powerpoint/2010/main" val="2907351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Verticaal vlak - schuine </a:t>
            </a:r>
            <a:r>
              <a:rPr lang="nl-NL" dirty="0" smtClean="0"/>
              <a:t>verbindingen</a:t>
            </a:r>
            <a:endParaRPr lang="nl-NL"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2879" y="1124744"/>
            <a:ext cx="6293071"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0806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Verticaal vlak - kruisingen</a:t>
            </a:r>
          </a:p>
        </p:txBody>
      </p:sp>
      <p:pic>
        <p:nvPicPr>
          <p:cNvPr id="1741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1694"/>
          <a:stretch/>
        </p:blipFill>
        <p:spPr bwMode="auto">
          <a:xfrm>
            <a:off x="1187624" y="1196752"/>
            <a:ext cx="2313493" cy="193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985" r="34679"/>
          <a:stretch/>
        </p:blipFill>
        <p:spPr bwMode="auto">
          <a:xfrm>
            <a:off x="3491880" y="2780928"/>
            <a:ext cx="2480154"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0045"/>
          <a:stretch/>
        </p:blipFill>
        <p:spPr bwMode="auto">
          <a:xfrm>
            <a:off x="5993338" y="4437111"/>
            <a:ext cx="2448991"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26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t>
            </a:r>
            <a:r>
              <a:rPr lang="nl-NL" dirty="0" smtClean="0"/>
              <a:t>erbindingsmethoden</a:t>
            </a:r>
            <a:endParaRPr lang="nl-NL" dirty="0"/>
          </a:p>
        </p:txBody>
      </p:sp>
      <p:sp>
        <p:nvSpPr>
          <p:cNvPr id="3" name="Tijdelijke aanduiding voor inhoud 2"/>
          <p:cNvSpPr>
            <a:spLocks noGrp="1"/>
          </p:cNvSpPr>
          <p:nvPr>
            <p:ph idx="1"/>
          </p:nvPr>
        </p:nvSpPr>
        <p:spPr/>
        <p:txBody>
          <a:bodyPr>
            <a:normAutofit/>
          </a:bodyPr>
          <a:lstStyle/>
          <a:p>
            <a:r>
              <a:rPr lang="nl-NL" dirty="0" smtClean="0"/>
              <a:t>Stuikverbinding (koud tegen elkaar)</a:t>
            </a:r>
          </a:p>
          <a:p>
            <a:r>
              <a:rPr lang="nl-NL" dirty="0"/>
              <a:t>Lassen voor verticaal geplaatste balken (stijlen en </a:t>
            </a:r>
            <a:r>
              <a:rPr lang="nl-NL" dirty="0" smtClean="0"/>
              <a:t>kolommen)</a:t>
            </a:r>
          </a:p>
          <a:p>
            <a:r>
              <a:rPr lang="nl-NL" dirty="0" smtClean="0"/>
              <a:t>Rechte liplassen</a:t>
            </a:r>
          </a:p>
          <a:p>
            <a:pPr lvl="1"/>
            <a:r>
              <a:rPr lang="nl-NL" dirty="0" smtClean="0"/>
              <a:t>Haaks ingezaagd</a:t>
            </a:r>
          </a:p>
          <a:p>
            <a:pPr lvl="1"/>
            <a:r>
              <a:rPr lang="nl-NL" dirty="0" smtClean="0"/>
              <a:t>Onder een hoek ingezaagd</a:t>
            </a:r>
          </a:p>
          <a:p>
            <a:pPr lvl="1"/>
            <a:r>
              <a:rPr lang="nl-NL" dirty="0" smtClean="0"/>
              <a:t>Onder een hoek ingezaagd met tand</a:t>
            </a:r>
          </a:p>
          <a:p>
            <a:r>
              <a:rPr lang="nl-NL" dirty="0" smtClean="0"/>
              <a:t>Rechte haaklassen</a:t>
            </a:r>
          </a:p>
          <a:p>
            <a:r>
              <a:rPr lang="nl-NL" dirty="0" smtClean="0"/>
              <a:t>Schuine liplassen</a:t>
            </a:r>
          </a:p>
          <a:p>
            <a:r>
              <a:rPr lang="nl-NL" dirty="0" smtClean="0"/>
              <a:t>Schuine haaklassen</a:t>
            </a:r>
          </a:p>
          <a:p>
            <a:pPr marL="0" indent="0">
              <a:buNone/>
            </a:pPr>
            <a:endParaRPr lang="nl-NL" dirty="0" smtClean="0"/>
          </a:p>
        </p:txBody>
      </p:sp>
    </p:spTree>
    <p:extLst>
      <p:ext uri="{BB962C8B-B14F-4D97-AF65-F5344CB8AC3E}">
        <p14:creationId xmlns:p14="http://schemas.microsoft.com/office/powerpoint/2010/main" val="224112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052736"/>
            <a:ext cx="6950098" cy="4608512"/>
          </a:xfrm>
          <a:prstGeom prst="rect">
            <a:avLst/>
          </a:prstGeom>
        </p:spPr>
      </p:pic>
    </p:spTree>
    <p:extLst>
      <p:ext uri="{BB962C8B-B14F-4D97-AF65-F5344CB8AC3E}">
        <p14:creationId xmlns:p14="http://schemas.microsoft.com/office/powerpoint/2010/main" val="159885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Keuze van de verbinding</a:t>
            </a:r>
            <a:endParaRPr lang="nl-NL" dirty="0"/>
          </a:p>
        </p:txBody>
      </p:sp>
      <p:sp>
        <p:nvSpPr>
          <p:cNvPr id="3" name="Tijdelijke aanduiding voor inhoud 2"/>
          <p:cNvSpPr>
            <a:spLocks noGrp="1"/>
          </p:cNvSpPr>
          <p:nvPr>
            <p:ph idx="1"/>
          </p:nvPr>
        </p:nvSpPr>
        <p:spPr>
          <a:xfrm>
            <a:off x="2008163" y="1700808"/>
            <a:ext cx="6635080" cy="4929411"/>
          </a:xfrm>
        </p:spPr>
        <p:txBody>
          <a:bodyPr/>
          <a:lstStyle/>
          <a:p>
            <a:r>
              <a:rPr lang="nl-NL" dirty="0" smtClean="0"/>
              <a:t>Afhankelijk van doel en </a:t>
            </a:r>
            <a:r>
              <a:rPr lang="nl-NL" dirty="0"/>
              <a:t>eisen aan </a:t>
            </a:r>
            <a:r>
              <a:rPr lang="nl-NL" dirty="0" smtClean="0"/>
              <a:t>constructie:</a:t>
            </a:r>
          </a:p>
          <a:p>
            <a:pPr marL="514350" indent="-514350">
              <a:buFont typeface="+mj-lt"/>
              <a:buAutoNum type="arabicPeriod"/>
            </a:pPr>
            <a:r>
              <a:rPr lang="nl-NL" dirty="0" smtClean="0"/>
              <a:t>Binnen- of buitenwerk?</a:t>
            </a:r>
          </a:p>
          <a:p>
            <a:pPr marL="514350" indent="-514350">
              <a:buFont typeface="+mj-lt"/>
              <a:buAutoNum type="arabicPeriod"/>
            </a:pPr>
            <a:r>
              <a:rPr lang="nl-NL" dirty="0" smtClean="0"/>
              <a:t>Waterkerend?</a:t>
            </a:r>
          </a:p>
          <a:p>
            <a:pPr marL="514350" indent="-514350">
              <a:buFont typeface="+mj-lt"/>
              <a:buAutoNum type="arabicPeriod"/>
            </a:pPr>
            <a:r>
              <a:rPr lang="nl-NL" dirty="0" smtClean="0"/>
              <a:t>Al of niet doorzichtig?</a:t>
            </a:r>
          </a:p>
          <a:p>
            <a:pPr marL="514350" indent="-514350">
              <a:buFont typeface="+mj-lt"/>
              <a:buAutoNum type="arabicPeriod"/>
            </a:pPr>
            <a:r>
              <a:rPr lang="nl-NL" dirty="0" smtClean="0"/>
              <a:t>Delen onderling vast verbonden?</a:t>
            </a:r>
          </a:p>
          <a:p>
            <a:pPr marL="514350" indent="-514350">
              <a:buFont typeface="+mj-lt"/>
              <a:buAutoNum type="arabicPeriod"/>
            </a:pPr>
            <a:r>
              <a:rPr lang="nl-NL" dirty="0" smtClean="0"/>
              <a:t>Ten opzichte van breedterichting en van elkaar vrij kunnen werken?</a:t>
            </a:r>
            <a:endParaRPr lang="nl-NL" dirty="0"/>
          </a:p>
        </p:txBody>
      </p:sp>
    </p:spTree>
    <p:extLst>
      <p:ext uri="{BB962C8B-B14F-4D97-AF65-F5344CB8AC3E}">
        <p14:creationId xmlns:p14="http://schemas.microsoft.com/office/powerpoint/2010/main" val="1168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Buitenwanden</a:t>
            </a:r>
            <a:endParaRPr lang="nl-NL" dirty="0"/>
          </a:p>
        </p:txBody>
      </p:sp>
      <p:sp>
        <p:nvSpPr>
          <p:cNvPr id="3" name="Tijdelijke aanduiding voor inhoud 2"/>
          <p:cNvSpPr>
            <a:spLocks noGrp="1"/>
          </p:cNvSpPr>
          <p:nvPr>
            <p:ph idx="1"/>
          </p:nvPr>
        </p:nvSpPr>
        <p:spPr>
          <a:xfrm>
            <a:off x="2008583" y="1628800"/>
            <a:ext cx="6635080" cy="4929411"/>
          </a:xfrm>
        </p:spPr>
        <p:txBody>
          <a:bodyPr/>
          <a:lstStyle/>
          <a:p>
            <a:r>
              <a:rPr lang="nl-NL" dirty="0" smtClean="0"/>
              <a:t>Planken veelal in horizontale richting</a:t>
            </a:r>
          </a:p>
          <a:p>
            <a:pPr lvl="1"/>
            <a:r>
              <a:rPr lang="nl-NL" dirty="0"/>
              <a:t>Betere sluiting</a:t>
            </a:r>
          </a:p>
          <a:p>
            <a:pPr lvl="1"/>
            <a:r>
              <a:rPr lang="nl-NL" dirty="0"/>
              <a:t>Betere wering tegen </a:t>
            </a:r>
            <a:r>
              <a:rPr lang="nl-NL" dirty="0" smtClean="0"/>
              <a:t>regenwater</a:t>
            </a:r>
            <a:br>
              <a:rPr lang="nl-NL" dirty="0" smtClean="0"/>
            </a:br>
            <a:endParaRPr lang="nl-NL" dirty="0" smtClean="0"/>
          </a:p>
          <a:p>
            <a:r>
              <a:rPr lang="nl-NL" dirty="0" smtClean="0"/>
              <a:t>Constructie</a:t>
            </a:r>
          </a:p>
          <a:p>
            <a:pPr lvl="1"/>
            <a:r>
              <a:rPr lang="nl-NL" dirty="0" smtClean="0"/>
              <a:t> Koud </a:t>
            </a:r>
            <a:r>
              <a:rPr lang="nl-NL" dirty="0" smtClean="0"/>
              <a:t>tegen </a:t>
            </a:r>
            <a:r>
              <a:rPr lang="nl-NL" dirty="0" smtClean="0"/>
              <a:t>elkaar</a:t>
            </a:r>
          </a:p>
          <a:p>
            <a:pPr lvl="1"/>
            <a:r>
              <a:rPr lang="nl-NL" dirty="0"/>
              <a:t>Groef en messing(veer</a:t>
            </a:r>
            <a:r>
              <a:rPr lang="nl-NL" dirty="0" smtClean="0"/>
              <a:t>)</a:t>
            </a:r>
            <a:endParaRPr lang="nl-NL" dirty="0" smtClean="0"/>
          </a:p>
          <a:p>
            <a:pPr marL="914400" lvl="2" indent="0">
              <a:buNone/>
            </a:pPr>
            <a:r>
              <a:rPr lang="nl-NL" dirty="0" smtClean="0"/>
              <a:t>- </a:t>
            </a:r>
            <a:r>
              <a:rPr lang="nl-NL" dirty="0"/>
              <a:t>geprofileerde delen </a:t>
            </a:r>
            <a:r>
              <a:rPr lang="nl-NL" dirty="0" smtClean="0"/>
              <a:t>(rabatdelen</a:t>
            </a:r>
            <a:r>
              <a:rPr lang="nl-NL" dirty="0"/>
              <a:t>)</a:t>
            </a:r>
          </a:p>
          <a:p>
            <a:pPr marL="914400" lvl="2" indent="0">
              <a:buNone/>
            </a:pPr>
            <a:r>
              <a:rPr lang="nl-NL" dirty="0"/>
              <a:t>- Groef aan de </a:t>
            </a:r>
            <a:r>
              <a:rPr lang="nl-NL" dirty="0" smtClean="0"/>
              <a:t>onderzijde</a:t>
            </a:r>
            <a:endParaRPr lang="nl-NL" dirty="0"/>
          </a:p>
        </p:txBody>
      </p:sp>
    </p:spTree>
    <p:extLst>
      <p:ext uri="{BB962C8B-B14F-4D97-AF65-F5344CB8AC3E}">
        <p14:creationId xmlns:p14="http://schemas.microsoft.com/office/powerpoint/2010/main" val="24560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2747" y="267508"/>
            <a:ext cx="1311253" cy="426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6632"/>
            <a:ext cx="1872208" cy="181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5" y="4674408"/>
            <a:ext cx="2994121" cy="220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err="1" smtClean="0"/>
              <a:t>Potdekselen</a:t>
            </a:r>
            <a:endParaRPr lang="nl-NL" dirty="0"/>
          </a:p>
        </p:txBody>
      </p:sp>
      <p:sp>
        <p:nvSpPr>
          <p:cNvPr id="3" name="Tijdelijke aanduiding voor inhoud 2"/>
          <p:cNvSpPr>
            <a:spLocks noGrp="1"/>
          </p:cNvSpPr>
          <p:nvPr>
            <p:ph idx="1"/>
          </p:nvPr>
        </p:nvSpPr>
        <p:spPr>
          <a:xfrm>
            <a:off x="431390" y="1484784"/>
            <a:ext cx="6635080" cy="4929411"/>
          </a:xfrm>
        </p:spPr>
        <p:txBody>
          <a:bodyPr>
            <a:normAutofit/>
          </a:bodyPr>
          <a:lstStyle/>
          <a:p>
            <a:r>
              <a:rPr lang="nl-NL" dirty="0"/>
              <a:t>T</a:t>
            </a:r>
            <a:r>
              <a:rPr lang="nl-NL" dirty="0" smtClean="0"/>
              <a:t>wee </a:t>
            </a:r>
            <a:r>
              <a:rPr lang="nl-NL" dirty="0"/>
              <a:t>spijkers (onder elkaar) om de delen goed te </a:t>
            </a:r>
            <a:r>
              <a:rPr lang="nl-NL" dirty="0" smtClean="0"/>
              <a:t>bevestigen </a:t>
            </a:r>
          </a:p>
          <a:p>
            <a:r>
              <a:rPr lang="nl-NL" dirty="0" smtClean="0"/>
              <a:t>Hartkant</a:t>
            </a:r>
            <a:r>
              <a:rPr lang="nl-NL" dirty="0"/>
              <a:t> van de plank </a:t>
            </a:r>
            <a:r>
              <a:rPr lang="nl-NL" dirty="0" smtClean="0"/>
              <a:t>naar </a:t>
            </a:r>
            <a:r>
              <a:rPr lang="nl-NL" dirty="0"/>
              <a:t>buiten </a:t>
            </a:r>
            <a:r>
              <a:rPr lang="nl-NL" dirty="0" smtClean="0"/>
              <a:t>gericht.</a:t>
            </a:r>
          </a:p>
          <a:p>
            <a:r>
              <a:rPr lang="nl-NL" dirty="0" smtClean="0"/>
              <a:t>De </a:t>
            </a:r>
            <a:r>
              <a:rPr lang="nl-NL" dirty="0"/>
              <a:t>plank gaat </a:t>
            </a:r>
            <a:r>
              <a:rPr lang="nl-NL" dirty="0" smtClean="0"/>
              <a:t>bol </a:t>
            </a:r>
            <a:r>
              <a:rPr lang="nl-NL" dirty="0"/>
              <a:t>staan (de jaarringen, te zien op de kopse kant, willen recht worden). Zo klemt de plank met de benedenrand op de plank er onder.</a:t>
            </a:r>
          </a:p>
        </p:txBody>
      </p:sp>
      <p:sp>
        <p:nvSpPr>
          <p:cNvPr id="4" name="Rechthoek 3"/>
          <p:cNvSpPr/>
          <p:nvPr/>
        </p:nvSpPr>
        <p:spPr>
          <a:xfrm>
            <a:off x="7956376" y="1196752"/>
            <a:ext cx="216024" cy="730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68102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335" r="22692"/>
          <a:stretch/>
        </p:blipFill>
        <p:spPr bwMode="auto">
          <a:xfrm>
            <a:off x="7596336" y="-15658"/>
            <a:ext cx="181461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smtClean="0"/>
              <a:t>Rabatdeel</a:t>
            </a:r>
            <a:r>
              <a:rPr lang="nl-NL" dirty="0"/>
              <a:t/>
            </a:r>
            <a:br>
              <a:rPr lang="nl-NL" dirty="0"/>
            </a:br>
            <a:endParaRPr lang="nl-NL" dirty="0"/>
          </a:p>
        </p:txBody>
      </p:sp>
      <p:sp>
        <p:nvSpPr>
          <p:cNvPr id="3" name="Tijdelijke aanduiding voor inhoud 2"/>
          <p:cNvSpPr>
            <a:spLocks noGrp="1"/>
          </p:cNvSpPr>
          <p:nvPr>
            <p:ph idx="1"/>
          </p:nvPr>
        </p:nvSpPr>
        <p:spPr>
          <a:xfrm>
            <a:off x="1187624" y="980728"/>
            <a:ext cx="6635080" cy="4929411"/>
          </a:xfrm>
        </p:spPr>
        <p:txBody>
          <a:bodyPr>
            <a:normAutofit fontScale="92500" lnSpcReduction="10000"/>
          </a:bodyPr>
          <a:lstStyle/>
          <a:p>
            <a:r>
              <a:rPr lang="nl-NL" dirty="0" smtClean="0"/>
              <a:t>Houten </a:t>
            </a:r>
            <a:r>
              <a:rPr lang="nl-NL" dirty="0"/>
              <a:t>deel met messing en groef en een profilering dat onder andere voor schuttingen en buitengevels gebruikt wordt</a:t>
            </a:r>
            <a:r>
              <a:rPr lang="nl-NL" dirty="0" smtClean="0"/>
              <a:t>.</a:t>
            </a:r>
            <a:br>
              <a:rPr lang="nl-NL" dirty="0" smtClean="0"/>
            </a:br>
            <a:endParaRPr lang="nl-NL" dirty="0" smtClean="0"/>
          </a:p>
          <a:p>
            <a:r>
              <a:rPr lang="nl-NL" dirty="0" smtClean="0"/>
              <a:t>Rabatdelen worden onzichtbaar </a:t>
            </a:r>
            <a:r>
              <a:rPr lang="nl-NL" dirty="0"/>
              <a:t>bevestigd aan de ondergrond. </a:t>
            </a:r>
            <a:endParaRPr lang="nl-NL" dirty="0" smtClean="0"/>
          </a:p>
          <a:p>
            <a:pPr lvl="1"/>
            <a:r>
              <a:rPr lang="nl-NL" dirty="0" smtClean="0"/>
              <a:t>(verticale </a:t>
            </a:r>
            <a:r>
              <a:rPr lang="nl-NL" dirty="0"/>
              <a:t>latten bij horizontale bevestiging en horizontale regels bij verticale </a:t>
            </a:r>
            <a:r>
              <a:rPr lang="nl-NL" dirty="0" smtClean="0"/>
              <a:t>bevestiging).</a:t>
            </a:r>
            <a:endParaRPr lang="nl-NL" dirty="0"/>
          </a:p>
          <a:p>
            <a:endParaRPr lang="nl-NL" dirty="0"/>
          </a:p>
          <a:p>
            <a:r>
              <a:rPr lang="nl-NL" dirty="0"/>
              <a:t>Door het duurzame karakter wordt tegenwoordig vaak hardhout toegepast, zowel inlands als buitenlands</a:t>
            </a:r>
          </a:p>
        </p:txBody>
      </p:sp>
    </p:spTree>
    <p:extLst>
      <p:ext uri="{BB962C8B-B14F-4D97-AF65-F5344CB8AC3E}">
        <p14:creationId xmlns:p14="http://schemas.microsoft.com/office/powerpoint/2010/main" val="3410421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Zweeds </a:t>
            </a:r>
            <a:r>
              <a:rPr lang="nl-NL" dirty="0"/>
              <a:t>rabat</a:t>
            </a:r>
            <a:br>
              <a:rPr lang="nl-NL" dirty="0"/>
            </a:br>
            <a:endParaRPr lang="nl-NL" dirty="0"/>
          </a:p>
        </p:txBody>
      </p:sp>
      <p:sp>
        <p:nvSpPr>
          <p:cNvPr id="3" name="Tijdelijke aanduiding voor inhoud 2"/>
          <p:cNvSpPr>
            <a:spLocks noGrp="1"/>
          </p:cNvSpPr>
          <p:nvPr>
            <p:ph idx="1"/>
          </p:nvPr>
        </p:nvSpPr>
        <p:spPr/>
        <p:txBody>
          <a:bodyPr>
            <a:normAutofit/>
          </a:bodyPr>
          <a:lstStyle/>
          <a:p>
            <a:r>
              <a:rPr lang="nl-NL" dirty="0" smtClean="0"/>
              <a:t>benaming </a:t>
            </a:r>
            <a:r>
              <a:rPr lang="nl-NL" dirty="0"/>
              <a:t>van een licht taps toelopend rabatdeel of rabatsysteem dat een combinatie lijkt van </a:t>
            </a:r>
            <a:r>
              <a:rPr lang="nl-NL" dirty="0" smtClean="0"/>
              <a:t>rabatdelen en </a:t>
            </a:r>
            <a:r>
              <a:rPr lang="nl-NL" dirty="0" err="1"/>
              <a:t>gepotdekselde</a:t>
            </a:r>
            <a:r>
              <a:rPr lang="nl-NL" dirty="0"/>
              <a:t> rechte planken.</a:t>
            </a:r>
          </a:p>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56992"/>
            <a:ext cx="3377952" cy="253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464" y="3230978"/>
            <a:ext cx="3713989" cy="2785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33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43608" y="1700808"/>
            <a:ext cx="6635080" cy="4929411"/>
          </a:xfrm>
        </p:spPr>
        <p:txBody>
          <a:bodyPr>
            <a:normAutofit/>
          </a:bodyPr>
          <a:lstStyle/>
          <a:p>
            <a:r>
              <a:rPr lang="nl-NL" dirty="0"/>
              <a:t>De voordelen van Zweeds rabat ten opzichte van </a:t>
            </a:r>
            <a:r>
              <a:rPr lang="nl-NL" dirty="0" err="1"/>
              <a:t>gepotdekselde</a:t>
            </a:r>
            <a:r>
              <a:rPr lang="nl-NL" dirty="0"/>
              <a:t> planken zijn:</a:t>
            </a:r>
          </a:p>
          <a:p>
            <a:pPr lvl="1"/>
            <a:r>
              <a:rPr lang="nl-NL" dirty="0" smtClean="0"/>
              <a:t>geen </a:t>
            </a:r>
            <a:r>
              <a:rPr lang="nl-NL" dirty="0"/>
              <a:t>opening tussen de plank en de stijl waartegen de rabatdelen zijn bevestigd (gunstig tegen naar binnen dringen van wind en hemelwater)</a:t>
            </a:r>
          </a:p>
          <a:p>
            <a:pPr lvl="1"/>
            <a:r>
              <a:rPr lang="nl-NL" dirty="0" smtClean="0"/>
              <a:t>strakke </a:t>
            </a:r>
            <a:r>
              <a:rPr lang="nl-NL" dirty="0"/>
              <a:t>sluiting met de ondergrond </a:t>
            </a:r>
            <a:r>
              <a:rPr lang="nl-NL" dirty="0" smtClean="0"/>
              <a:t>maakt </a:t>
            </a:r>
            <a:r>
              <a:rPr lang="nl-NL" dirty="0"/>
              <a:t>een gedetailleerde afwerking mogelijk.</a:t>
            </a:r>
          </a:p>
          <a:p>
            <a:endParaRPr lang="nl-NL" dirty="0"/>
          </a:p>
          <a:p>
            <a:endParaRPr lang="nl-NL" dirty="0"/>
          </a:p>
          <a:p>
            <a:endParaRPr lang="nl-NL" dirty="0"/>
          </a:p>
        </p:txBody>
      </p:sp>
    </p:spTree>
    <p:extLst>
      <p:ext uri="{BB962C8B-B14F-4D97-AF65-F5344CB8AC3E}">
        <p14:creationId xmlns:p14="http://schemas.microsoft.com/office/powerpoint/2010/main" val="999012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nl-NL" dirty="0"/>
              <a:t>De voordelen van Zweeds rabat ten opzichte van gewone rabatdelen (halfhouts, open rabatdeel) zijn:</a:t>
            </a:r>
          </a:p>
          <a:p>
            <a:pPr lvl="1"/>
            <a:r>
              <a:rPr lang="nl-NL" dirty="0" smtClean="0"/>
              <a:t>er </a:t>
            </a:r>
            <a:r>
              <a:rPr lang="nl-NL" dirty="0"/>
              <a:t>is geen aanmerkelijk dunner deel bij de sponning dat mogelijk gevoelig is voor scheuren, vasthouden vocht en stof, sneller doordringen hemelwater e.d. (het houtpakket is dikker, ondanks het licht taps toelopen</a:t>
            </a:r>
            <a:r>
              <a:rPr lang="nl-NL" dirty="0" smtClean="0"/>
              <a:t>)</a:t>
            </a:r>
          </a:p>
          <a:p>
            <a:pPr lvl="1"/>
            <a:r>
              <a:rPr lang="nl-NL" dirty="0" smtClean="0"/>
              <a:t>uiterlijk </a:t>
            </a:r>
            <a:r>
              <a:rPr lang="nl-NL" dirty="0"/>
              <a:t>van </a:t>
            </a:r>
            <a:r>
              <a:rPr lang="nl-NL" dirty="0" err="1"/>
              <a:t>potdekselen</a:t>
            </a:r>
            <a:r>
              <a:rPr lang="nl-NL" dirty="0"/>
              <a:t>: robuuster en landelijker dan gewone </a:t>
            </a:r>
            <a:r>
              <a:rPr lang="nl-NL" dirty="0" smtClean="0"/>
              <a:t>rabatdelen</a:t>
            </a:r>
            <a:endParaRPr lang="nl-NL" dirty="0"/>
          </a:p>
        </p:txBody>
      </p:sp>
    </p:spTree>
    <p:extLst>
      <p:ext uri="{BB962C8B-B14F-4D97-AF65-F5344CB8AC3E}">
        <p14:creationId xmlns:p14="http://schemas.microsoft.com/office/powerpoint/2010/main" val="268071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7445126" cy="451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48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Gebruikelijke constructies hoekverbinding</a:t>
            </a:r>
            <a:endParaRPr lang="nl-NL" dirty="0"/>
          </a:p>
        </p:txBody>
      </p:sp>
      <p:sp>
        <p:nvSpPr>
          <p:cNvPr id="3" name="Tijdelijke aanduiding voor inhoud 2"/>
          <p:cNvSpPr>
            <a:spLocks noGrp="1"/>
          </p:cNvSpPr>
          <p:nvPr>
            <p:ph idx="1"/>
          </p:nvPr>
        </p:nvSpPr>
        <p:spPr>
          <a:xfrm>
            <a:off x="1619672" y="2420888"/>
            <a:ext cx="6635080" cy="4929411"/>
          </a:xfrm>
        </p:spPr>
        <p:txBody>
          <a:bodyPr/>
          <a:lstStyle/>
          <a:p>
            <a:r>
              <a:rPr lang="nl-NL" dirty="0" smtClean="0"/>
              <a:t>Lipverbindingen</a:t>
            </a:r>
          </a:p>
          <a:p>
            <a:pPr lvl="1"/>
            <a:r>
              <a:rPr lang="nl-NL" dirty="0"/>
              <a:t>Dwarsverbindingen die worden gevormd op de kruising van twee even dikke stukken hout, die beide tot op de helft van de dikte zijn ingesneden, om zo een voeg met vlakke oppervlakken te vormen.</a:t>
            </a:r>
            <a:endParaRPr lang="nl-NL" dirty="0" smtClean="0"/>
          </a:p>
          <a:p>
            <a:endParaRPr lang="nl-NL" dirty="0" smtClean="0"/>
          </a:p>
          <a:p>
            <a:pPr marL="0" indent="0">
              <a:buNone/>
            </a:pPr>
            <a:endParaRPr lang="nl-NL" dirty="0" smtClean="0"/>
          </a:p>
        </p:txBody>
      </p:sp>
    </p:spTree>
    <p:extLst>
      <p:ext uri="{BB962C8B-B14F-4D97-AF65-F5344CB8AC3E}">
        <p14:creationId xmlns:p14="http://schemas.microsoft.com/office/powerpoint/2010/main" val="93626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Horizontaal vlak - opleggingen</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1" y="845442"/>
            <a:ext cx="6662445" cy="553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31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Eisen aan een houtverbinding</a:t>
            </a:r>
            <a:endParaRPr lang="nl-NL" dirty="0"/>
          </a:p>
        </p:txBody>
      </p:sp>
      <p:sp>
        <p:nvSpPr>
          <p:cNvPr id="3" name="Tijdelijke aanduiding voor inhoud 2"/>
          <p:cNvSpPr>
            <a:spLocks noGrp="1"/>
          </p:cNvSpPr>
          <p:nvPr>
            <p:ph idx="1"/>
          </p:nvPr>
        </p:nvSpPr>
        <p:spPr>
          <a:xfrm>
            <a:off x="1990056" y="1772816"/>
            <a:ext cx="6635080" cy="4929411"/>
          </a:xfrm>
        </p:spPr>
        <p:txBody>
          <a:bodyPr/>
          <a:lstStyle/>
          <a:p>
            <a:r>
              <a:rPr lang="nl-NL" dirty="0" smtClean="0"/>
              <a:t>Het geheel moet </a:t>
            </a:r>
            <a:r>
              <a:rPr lang="nl-NL" dirty="0" smtClean="0"/>
              <a:t>genoeg</a:t>
            </a:r>
            <a:r>
              <a:rPr lang="nl-NL" dirty="0" smtClean="0"/>
              <a:t> </a:t>
            </a:r>
            <a:r>
              <a:rPr lang="nl-NL" dirty="0" smtClean="0"/>
              <a:t>weerstand bieden tegen de daarop werkende </a:t>
            </a:r>
            <a:r>
              <a:rPr lang="nl-NL" dirty="0" smtClean="0"/>
              <a:t> </a:t>
            </a:r>
            <a:r>
              <a:rPr lang="nl-NL" dirty="0" smtClean="0"/>
              <a:t>krachten.</a:t>
            </a:r>
          </a:p>
          <a:p>
            <a:endParaRPr lang="nl-NL" dirty="0"/>
          </a:p>
          <a:p>
            <a:r>
              <a:rPr lang="nl-NL" dirty="0" smtClean="0"/>
              <a:t>De delen moeten </a:t>
            </a:r>
            <a:r>
              <a:rPr lang="nl-NL" dirty="0" smtClean="0"/>
              <a:t>zo </a:t>
            </a:r>
            <a:r>
              <a:rPr lang="nl-NL" dirty="0" smtClean="0"/>
              <a:t>zijn verbonden dat ze één geheel vormen</a:t>
            </a:r>
            <a:endParaRPr lang="nl-NL" dirty="0"/>
          </a:p>
        </p:txBody>
      </p:sp>
      <p:sp>
        <p:nvSpPr>
          <p:cNvPr id="4" name="Tekstvak 3"/>
          <p:cNvSpPr txBox="1"/>
          <p:nvPr/>
        </p:nvSpPr>
        <p:spPr>
          <a:xfrm>
            <a:off x="8884568" y="6334780"/>
            <a:ext cx="518864" cy="523220"/>
          </a:xfrm>
          <a:prstGeom prst="rect">
            <a:avLst/>
          </a:prstGeom>
          <a:noFill/>
        </p:spPr>
        <p:txBody>
          <a:bodyPr wrap="square" rtlCol="0">
            <a:spAutoFit/>
          </a:bodyPr>
          <a:lstStyle/>
          <a:p>
            <a:r>
              <a:rPr lang="nl-NL" sz="2800" dirty="0" smtClean="0">
                <a:latin typeface="Arial" panose="020B0604020202020204" pitchFamily="34" charset="0"/>
                <a:cs typeface="Arial" panose="020B0604020202020204" pitchFamily="34" charset="0"/>
              </a:rPr>
              <a:t>!</a:t>
            </a:r>
            <a:endParaRPr lang="nl-N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244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horizontaal vlak - lasverbindingen:</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334" y="1124744"/>
            <a:ext cx="842646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905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Horizontaal vlak - hoekverbindingen</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0338" y="2276872"/>
            <a:ext cx="836366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635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037"/>
          <a:stretch/>
        </p:blipFill>
        <p:spPr bwMode="auto">
          <a:xfrm>
            <a:off x="2051720" y="959374"/>
            <a:ext cx="4698359" cy="356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921"/>
          <a:stretch/>
        </p:blipFill>
        <p:spPr bwMode="auto">
          <a:xfrm>
            <a:off x="5741967" y="3573016"/>
            <a:ext cx="3532386"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78971"/>
            <a:ext cx="21336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344" y="2495552"/>
            <a:ext cx="13779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7344" y="2989265"/>
            <a:ext cx="908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988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Horizontaal vlak - kruisingen:</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431" y="2132856"/>
            <a:ext cx="858556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289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Verbindingen onder een hoek</a:t>
            </a:r>
            <a:endParaRPr lang="nl-NL" dirty="0"/>
          </a:p>
        </p:txBody>
      </p:sp>
      <p:sp>
        <p:nvSpPr>
          <p:cNvPr id="4" name="Tijdelijke aanduiding voor inhoud 3"/>
          <p:cNvSpPr>
            <a:spLocks noGrp="1"/>
          </p:cNvSpPr>
          <p:nvPr>
            <p:ph idx="1"/>
          </p:nvPr>
        </p:nvSpPr>
        <p:spPr/>
        <p:txBody>
          <a:bodyPr/>
          <a:lstStyle/>
          <a:p>
            <a:pPr marL="0" indent="0">
              <a:buNone/>
            </a:pPr>
            <a:r>
              <a:rPr lang="nl-NL" dirty="0" smtClean="0"/>
              <a:t>Twee balkvormige stukken hout, zowel rechthoekig als scheef</a:t>
            </a:r>
          </a:p>
          <a:p>
            <a:pPr marL="0" indent="0">
              <a:buNone/>
            </a:pPr>
            <a:endParaRPr lang="nl-NL" dirty="0" smtClean="0"/>
          </a:p>
          <a:p>
            <a:r>
              <a:rPr lang="nl-NL" dirty="0" smtClean="0"/>
              <a:t>Bij ontmoeting, op het einde van de stukken</a:t>
            </a:r>
          </a:p>
          <a:p>
            <a:endParaRPr lang="nl-NL" dirty="0" smtClean="0"/>
          </a:p>
          <a:p>
            <a:r>
              <a:rPr lang="nl-NL" dirty="0" smtClean="0"/>
              <a:t>Bij kruising, in het midden van één van de stukken</a:t>
            </a:r>
            <a:endParaRPr lang="nl-NL" dirty="0"/>
          </a:p>
        </p:txBody>
      </p:sp>
    </p:spTree>
    <p:extLst>
      <p:ext uri="{BB962C8B-B14F-4D97-AF65-F5344CB8AC3E}">
        <p14:creationId xmlns:p14="http://schemas.microsoft.com/office/powerpoint/2010/main" val="2801192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Verticaal vlak - hoekverbindingen</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80097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429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2" t="-9331" r="482" b="19557"/>
          <a:stretch/>
        </p:blipFill>
        <p:spPr bwMode="auto">
          <a:xfrm>
            <a:off x="2017513" y="298243"/>
            <a:ext cx="7151273" cy="566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9130" t="-46153" r="137147" b="81413"/>
          <a:stretch/>
        </p:blipFill>
        <p:spPr bwMode="auto">
          <a:xfrm>
            <a:off x="2976563" y="1392238"/>
            <a:ext cx="2296895" cy="291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2123728" y="5013176"/>
            <a:ext cx="4143375"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10724" b="15314"/>
          <a:stretch/>
        </p:blipFill>
        <p:spPr bwMode="auto">
          <a:xfrm>
            <a:off x="6660233" y="3558869"/>
            <a:ext cx="2508554" cy="329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hoek 3"/>
          <p:cNvSpPr/>
          <p:nvPr/>
        </p:nvSpPr>
        <p:spPr>
          <a:xfrm>
            <a:off x="1974093" y="298336"/>
            <a:ext cx="6291531" cy="584775"/>
          </a:xfrm>
          <a:prstGeom prst="rect">
            <a:avLst/>
          </a:prstGeom>
        </p:spPr>
        <p:txBody>
          <a:bodyPr wrap="none">
            <a:spAutoFit/>
          </a:bodyPr>
          <a:lstStyle/>
          <a:p>
            <a:r>
              <a:rPr lang="nl-NL" sz="3200" b="1" dirty="0" smtClean="0"/>
              <a:t>horizontaal </a:t>
            </a:r>
            <a:r>
              <a:rPr lang="nl-NL" sz="3200" b="1" dirty="0"/>
              <a:t>vlak - hoekverbindingen</a:t>
            </a:r>
          </a:p>
        </p:txBody>
      </p:sp>
    </p:spTree>
    <p:extLst>
      <p:ext uri="{BB962C8B-B14F-4D97-AF65-F5344CB8AC3E}">
        <p14:creationId xmlns:p14="http://schemas.microsoft.com/office/powerpoint/2010/main" val="427760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Penverbindingen</a:t>
            </a:r>
            <a:br>
              <a:rPr lang="nl-NL" dirty="0"/>
            </a:br>
            <a:endParaRPr lang="nl-NL" dirty="0"/>
          </a:p>
        </p:txBody>
      </p:sp>
      <p:sp>
        <p:nvSpPr>
          <p:cNvPr id="3" name="Tijdelijke aanduiding voor inhoud 2"/>
          <p:cNvSpPr>
            <a:spLocks noGrp="1"/>
          </p:cNvSpPr>
          <p:nvPr>
            <p:ph idx="1"/>
          </p:nvPr>
        </p:nvSpPr>
        <p:spPr>
          <a:xfrm>
            <a:off x="1259632" y="908720"/>
            <a:ext cx="6635080" cy="4929411"/>
          </a:xfrm>
        </p:spPr>
        <p:txBody>
          <a:bodyPr>
            <a:normAutofit lnSpcReduction="10000"/>
          </a:bodyPr>
          <a:lstStyle/>
          <a:p>
            <a:r>
              <a:rPr lang="nl-NL" dirty="0"/>
              <a:t>bestaat uit twee delen</a:t>
            </a:r>
            <a:r>
              <a:rPr lang="nl-NL" dirty="0" smtClean="0"/>
              <a:t>.</a:t>
            </a:r>
          </a:p>
          <a:p>
            <a:r>
              <a:rPr lang="nl-NL" dirty="0" smtClean="0"/>
              <a:t>In </a:t>
            </a:r>
            <a:r>
              <a:rPr lang="nl-NL" dirty="0"/>
              <a:t>het ene deel is een gleuf in het midden gefreesd of gehakt, welke een derde deel van de totale dikte is en waarvan het uiteinde open is. </a:t>
            </a:r>
            <a:endParaRPr lang="nl-NL" dirty="0" smtClean="0"/>
          </a:p>
          <a:p>
            <a:r>
              <a:rPr lang="nl-NL" dirty="0" smtClean="0"/>
              <a:t>In </a:t>
            </a:r>
            <a:r>
              <a:rPr lang="nl-NL" dirty="0"/>
              <a:t>het andere deel wordt juist een derde deel in het midden overgelaten na het frezen of hakken. </a:t>
            </a:r>
            <a:endParaRPr lang="nl-NL" dirty="0" smtClean="0"/>
          </a:p>
          <a:p>
            <a:r>
              <a:rPr lang="nl-NL" dirty="0" smtClean="0"/>
              <a:t>Het </a:t>
            </a:r>
            <a:r>
              <a:rPr lang="nl-NL" dirty="0"/>
              <a:t>deel met de doorgaande pen wordt in het deel met de gleuf bevestigd met houtlijm. </a:t>
            </a:r>
            <a:endParaRPr lang="nl-NL" dirty="0" smtClean="0"/>
          </a:p>
          <a:p>
            <a:pPr marL="0" indent="0">
              <a:buNone/>
            </a:pPr>
            <a:endParaRPr lang="nl-NL"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22" r="7473" b="3256"/>
          <a:stretch/>
        </p:blipFill>
        <p:spPr bwMode="auto">
          <a:xfrm>
            <a:off x="6588225" y="4615817"/>
            <a:ext cx="2555776" cy="224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796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Bevestigingsmaterialen</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tegengaan van splijten</a:t>
            </a:r>
          </a:p>
          <a:p>
            <a:pPr lvl="1"/>
            <a:r>
              <a:rPr lang="nl-NL" dirty="0" smtClean="0"/>
              <a:t>voorsnijpunt,</a:t>
            </a:r>
          </a:p>
          <a:p>
            <a:pPr lvl="1"/>
            <a:endParaRPr lang="nl-NL" dirty="0" smtClean="0"/>
          </a:p>
          <a:p>
            <a:pPr lvl="1"/>
            <a:r>
              <a:rPr lang="nl-NL" dirty="0" smtClean="0"/>
              <a:t>freesribben </a:t>
            </a:r>
            <a:r>
              <a:rPr lang="nl-NL" dirty="0"/>
              <a:t>op </a:t>
            </a:r>
            <a:r>
              <a:rPr lang="nl-NL" dirty="0" smtClean="0"/>
              <a:t>de schroef</a:t>
            </a:r>
          </a:p>
          <a:p>
            <a:pPr lvl="1"/>
            <a:endParaRPr lang="nl-NL" dirty="0" smtClean="0"/>
          </a:p>
          <a:p>
            <a:pPr lvl="1"/>
            <a:r>
              <a:rPr lang="nl-NL" dirty="0" smtClean="0"/>
              <a:t>zaagtandjes </a:t>
            </a:r>
            <a:r>
              <a:rPr lang="nl-NL" dirty="0"/>
              <a:t>op </a:t>
            </a:r>
            <a:r>
              <a:rPr lang="nl-NL" dirty="0" smtClean="0"/>
              <a:t>de draad zelf </a:t>
            </a:r>
          </a:p>
          <a:p>
            <a:pPr marL="0" indent="0">
              <a:buNone/>
            </a:pPr>
            <a:endParaRPr lang="nl-NL" dirty="0"/>
          </a:p>
          <a:p>
            <a:r>
              <a:rPr lang="nl-NL" dirty="0" smtClean="0"/>
              <a:t>omstandigheden waarin </a:t>
            </a:r>
            <a:r>
              <a:rPr lang="nl-NL" dirty="0"/>
              <a:t>geboord </a:t>
            </a:r>
            <a:r>
              <a:rPr lang="nl-NL" dirty="0" smtClean="0"/>
              <a:t>wordt:</a:t>
            </a:r>
          </a:p>
          <a:p>
            <a:pPr lvl="1"/>
            <a:r>
              <a:rPr lang="nl-NL" dirty="0" smtClean="0"/>
              <a:t>De diameter </a:t>
            </a:r>
            <a:r>
              <a:rPr lang="nl-NL" dirty="0"/>
              <a:t>van de schroef</a:t>
            </a:r>
            <a:r>
              <a:rPr lang="nl-NL" dirty="0" smtClean="0"/>
              <a:t>,</a:t>
            </a:r>
          </a:p>
          <a:p>
            <a:pPr lvl="1"/>
            <a:r>
              <a:rPr lang="nl-NL" dirty="0" smtClean="0"/>
              <a:t>de hardheid van </a:t>
            </a:r>
            <a:r>
              <a:rPr lang="nl-NL" dirty="0"/>
              <a:t>het hout</a:t>
            </a:r>
            <a:r>
              <a:rPr lang="nl-NL" dirty="0" smtClean="0"/>
              <a:t>,</a:t>
            </a:r>
          </a:p>
          <a:p>
            <a:pPr lvl="1"/>
            <a:r>
              <a:rPr lang="nl-NL" dirty="0" smtClean="0"/>
              <a:t>hoe </a:t>
            </a:r>
            <a:r>
              <a:rPr lang="nl-NL" dirty="0"/>
              <a:t>dicht </a:t>
            </a:r>
            <a:r>
              <a:rPr lang="nl-NL" dirty="0" smtClean="0"/>
              <a:t>bij de </a:t>
            </a:r>
            <a:r>
              <a:rPr lang="nl-NL" dirty="0"/>
              <a:t>rand er geboord </a:t>
            </a:r>
            <a:r>
              <a:rPr lang="nl-NL" dirty="0" smtClean="0"/>
              <a:t>wordt</a:t>
            </a:r>
            <a:endParaRPr lang="nl-NL"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335"/>
          <a:stretch/>
        </p:blipFill>
        <p:spPr bwMode="auto">
          <a:xfrm>
            <a:off x="4644008" y="1679254"/>
            <a:ext cx="9143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694" r="19935"/>
          <a:stretch/>
        </p:blipFill>
        <p:spPr bwMode="auto">
          <a:xfrm>
            <a:off x="6341721" y="2116144"/>
            <a:ext cx="2160240" cy="57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699159"/>
            <a:ext cx="1554163"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38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nl-NL" dirty="0" smtClean="0"/>
              <a:t>Indraaiweerstand</a:t>
            </a:r>
          </a:p>
          <a:p>
            <a:pPr lvl="1"/>
            <a:r>
              <a:rPr lang="nl-NL" dirty="0" smtClean="0"/>
              <a:t>te </a:t>
            </a:r>
            <a:r>
              <a:rPr lang="nl-NL" dirty="0"/>
              <a:t>verbeteren door </a:t>
            </a:r>
            <a:r>
              <a:rPr lang="nl-NL" dirty="0" err="1" smtClean="0"/>
              <a:t>smeerfilmen</a:t>
            </a:r>
            <a:r>
              <a:rPr lang="nl-NL" dirty="0" smtClean="0"/>
              <a:t> </a:t>
            </a:r>
            <a:r>
              <a:rPr lang="nl-NL" dirty="0"/>
              <a:t>toe te passen</a:t>
            </a:r>
            <a:r>
              <a:rPr lang="nl-NL" dirty="0" smtClean="0"/>
              <a:t>.</a:t>
            </a:r>
            <a:endParaRPr lang="nl-NL"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64904"/>
            <a:ext cx="238442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146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8631">
            <a:off x="3131840" y="969076"/>
            <a:ext cx="4104456" cy="544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828" y="1268760"/>
            <a:ext cx="18526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1804232" y="3266255"/>
            <a:ext cx="1327608" cy="369332"/>
          </a:xfrm>
          <a:prstGeom prst="rect">
            <a:avLst/>
          </a:prstGeom>
          <a:noFill/>
        </p:spPr>
        <p:txBody>
          <a:bodyPr wrap="none" rtlCol="0">
            <a:spAutoFit/>
          </a:bodyPr>
          <a:lstStyle/>
          <a:p>
            <a:r>
              <a:rPr lang="nl-NL" dirty="0"/>
              <a:t>d</a:t>
            </a:r>
            <a:r>
              <a:rPr lang="nl-NL" dirty="0" smtClean="0"/>
              <a:t> = </a:t>
            </a:r>
            <a:r>
              <a:rPr lang="nl-NL" dirty="0" err="1" smtClean="0"/>
              <a:t>drukvlak</a:t>
            </a:r>
            <a:endParaRPr lang="nl-NL" dirty="0"/>
          </a:p>
        </p:txBody>
      </p:sp>
    </p:spTree>
    <p:extLst>
      <p:ext uri="{BB962C8B-B14F-4D97-AF65-F5344CB8AC3E}">
        <p14:creationId xmlns:p14="http://schemas.microsoft.com/office/powerpoint/2010/main" val="17748107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75" y="1124744"/>
            <a:ext cx="3176513" cy="317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Bevestigingsmaterialen</a:t>
            </a:r>
            <a:endParaRPr lang="nl-NL" dirty="0"/>
          </a:p>
        </p:txBody>
      </p:sp>
      <p:sp>
        <p:nvSpPr>
          <p:cNvPr id="3" name="Tijdelijke aanduiding voor inhoud 2"/>
          <p:cNvSpPr>
            <a:spLocks noGrp="1"/>
          </p:cNvSpPr>
          <p:nvPr>
            <p:ph idx="1"/>
          </p:nvPr>
        </p:nvSpPr>
        <p:spPr>
          <a:xfrm>
            <a:off x="3379788" y="1412776"/>
            <a:ext cx="6120680" cy="4929411"/>
          </a:xfrm>
        </p:spPr>
        <p:txBody>
          <a:bodyPr/>
          <a:lstStyle/>
          <a:p>
            <a:r>
              <a:rPr lang="nl-NL" dirty="0"/>
              <a:t>Hoogwaardige houtbouwschroef, geel verzinkt met </a:t>
            </a:r>
            <a:r>
              <a:rPr lang="nl-NL" dirty="0" smtClean="0"/>
              <a:t>schotelkop.</a:t>
            </a:r>
          </a:p>
          <a:p>
            <a:r>
              <a:rPr lang="nl-NL" dirty="0" err="1" smtClean="0"/>
              <a:t>Torx</a:t>
            </a:r>
            <a:r>
              <a:rPr lang="nl-NL" dirty="0" smtClean="0"/>
              <a:t> kop met hoge </a:t>
            </a:r>
            <a:r>
              <a:rPr lang="nl-NL" dirty="0"/>
              <a:t>trekvastheid, ideaal toe te passen voor zwaardere houtbouw zoals overkappingen, pergola's en bovenbalken voor tuinschermen.</a:t>
            </a:r>
          </a:p>
          <a:p>
            <a:endParaRPr lang="nl-NL" dirty="0"/>
          </a:p>
        </p:txBody>
      </p:sp>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450" t="14888"/>
          <a:stretch/>
        </p:blipFill>
        <p:spPr bwMode="auto">
          <a:xfrm>
            <a:off x="4090030" y="5053528"/>
            <a:ext cx="1706106" cy="170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31" b="14748"/>
          <a:stretch/>
        </p:blipFill>
        <p:spPr bwMode="auto">
          <a:xfrm>
            <a:off x="12926" y="4725144"/>
            <a:ext cx="4177120" cy="2024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rotWithShape="1">
          <a:blip r:embed="rId5">
            <a:extLst>
              <a:ext uri="{28A0092B-C50C-407E-A947-70E740481C1C}">
                <a14:useLocalDpi xmlns:a14="http://schemas.microsoft.com/office/drawing/2010/main" val="0"/>
              </a:ext>
            </a:extLst>
          </a:blip>
          <a:srcRect l="51181" t="35825" r="6295" b="7476"/>
          <a:stretch/>
        </p:blipFill>
        <p:spPr>
          <a:xfrm>
            <a:off x="7287868" y="5096941"/>
            <a:ext cx="1761059" cy="1761059"/>
          </a:xfrm>
          <a:prstGeom prst="rect">
            <a:avLst/>
          </a:prstGeom>
        </p:spPr>
      </p:pic>
      <p:pic>
        <p:nvPicPr>
          <p:cNvPr id="6" name="Afbeelding 5"/>
          <p:cNvPicPr>
            <a:picLocks noChangeAspect="1"/>
          </p:cNvPicPr>
          <p:nvPr/>
        </p:nvPicPr>
        <p:blipFill rotWithShape="1">
          <a:blip r:embed="rId6" cstate="print">
            <a:extLst>
              <a:ext uri="{28A0092B-C50C-407E-A947-70E740481C1C}">
                <a14:useLocalDpi xmlns:a14="http://schemas.microsoft.com/office/drawing/2010/main" val="0"/>
              </a:ext>
            </a:extLst>
          </a:blip>
          <a:srcRect l="13382" t="10625" r="11019" b="10625"/>
          <a:stretch/>
        </p:blipFill>
        <p:spPr>
          <a:xfrm rot="5400000">
            <a:off x="5806651" y="5300325"/>
            <a:ext cx="1663120" cy="1299313"/>
          </a:xfrm>
          <a:prstGeom prst="rect">
            <a:avLst/>
          </a:prstGeom>
        </p:spPr>
      </p:pic>
    </p:spTree>
    <p:extLst>
      <p:ext uri="{BB962C8B-B14F-4D97-AF65-F5344CB8AC3E}">
        <p14:creationId xmlns:p14="http://schemas.microsoft.com/office/powerpoint/2010/main" val="1539193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Schroefkoppen</a:t>
            </a:r>
            <a:endParaRPr lang="nl-NL" dirty="0"/>
          </a:p>
        </p:txBody>
      </p:sp>
      <p:sp>
        <p:nvSpPr>
          <p:cNvPr id="4" name="Tijdelijke aanduiding voor inhoud 3"/>
          <p:cNvSpPr>
            <a:spLocks noGrp="1"/>
          </p:cNvSpPr>
          <p:nvPr>
            <p:ph idx="1"/>
          </p:nvPr>
        </p:nvSpPr>
        <p:spPr/>
        <p:txBody>
          <a:bodyPr/>
          <a:lstStyle/>
          <a:p>
            <a:r>
              <a:rPr lang="nl-NL" dirty="0"/>
              <a:t>a: zaagsnede</a:t>
            </a:r>
            <a:r>
              <a:rPr lang="nl-NL" dirty="0" smtClean="0"/>
              <a:t>;</a:t>
            </a:r>
          </a:p>
          <a:p>
            <a:endParaRPr lang="nl-NL" dirty="0" smtClean="0"/>
          </a:p>
          <a:p>
            <a:r>
              <a:rPr lang="nl-NL" dirty="0" smtClean="0"/>
              <a:t>b</a:t>
            </a:r>
            <a:r>
              <a:rPr lang="nl-NL" dirty="0"/>
              <a:t>: Phillips; </a:t>
            </a:r>
            <a:endParaRPr lang="nl-NL" dirty="0" smtClean="0"/>
          </a:p>
          <a:p>
            <a:endParaRPr lang="nl-NL" dirty="0" smtClean="0"/>
          </a:p>
          <a:p>
            <a:r>
              <a:rPr lang="nl-NL" dirty="0" smtClean="0"/>
              <a:t>c</a:t>
            </a:r>
            <a:r>
              <a:rPr lang="nl-NL" dirty="0"/>
              <a:t>: </a:t>
            </a:r>
            <a:r>
              <a:rPr lang="nl-NL" dirty="0" err="1"/>
              <a:t>Pozidriv</a:t>
            </a:r>
            <a:r>
              <a:rPr lang="nl-NL" dirty="0"/>
              <a:t>;</a:t>
            </a:r>
          </a:p>
          <a:p>
            <a:endParaRPr lang="nl-NL" dirty="0" smtClean="0"/>
          </a:p>
          <a:p>
            <a:r>
              <a:rPr lang="nl-NL" dirty="0" smtClean="0"/>
              <a:t>d</a:t>
            </a:r>
            <a:r>
              <a:rPr lang="nl-NL" dirty="0"/>
              <a:t>: </a:t>
            </a:r>
            <a:r>
              <a:rPr lang="nl-NL" dirty="0" err="1" smtClean="0"/>
              <a:t>Torx</a:t>
            </a:r>
            <a:r>
              <a:rPr lang="nl-NL" dirty="0" smtClean="0"/>
              <a:t> (pin);</a:t>
            </a:r>
          </a:p>
          <a:p>
            <a:endParaRPr lang="nl-NL" dirty="0" smtClean="0"/>
          </a:p>
          <a:p>
            <a:r>
              <a:rPr lang="nl-NL" dirty="0" smtClean="0"/>
              <a:t>e</a:t>
            </a:r>
            <a:r>
              <a:rPr lang="nl-NL" dirty="0"/>
              <a:t>: </a:t>
            </a:r>
            <a:r>
              <a:rPr lang="nl-NL" dirty="0" err="1"/>
              <a:t>Inbus</a:t>
            </a:r>
            <a:r>
              <a:rPr lang="nl-NL" dirty="0"/>
              <a:t>; </a:t>
            </a:r>
          </a:p>
        </p:txBody>
      </p:sp>
      <p:pic>
        <p:nvPicPr>
          <p:cNvPr id="23557" name="Picture 5" descr="http://upload.wikimedia.org/wikipedia/commons/thumb/0/07/Screw_drive_types2.svg/220px-Screw_drive_types2.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67047" b="65786"/>
          <a:stretch/>
        </p:blipFill>
        <p:spPr bwMode="auto">
          <a:xfrm>
            <a:off x="5436891" y="3231748"/>
            <a:ext cx="690528" cy="723478"/>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33130" r="30848" b="64763"/>
          <a:stretch/>
        </p:blipFill>
        <p:spPr bwMode="auto">
          <a:xfrm>
            <a:off x="5477150" y="2060848"/>
            <a:ext cx="755396" cy="74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2"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t="34507" r="66542" b="30987"/>
          <a:stretch/>
        </p:blipFill>
        <p:spPr bwMode="auto">
          <a:xfrm>
            <a:off x="5504025" y="4221087"/>
            <a:ext cx="701647" cy="73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3"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34454" t="35520" r="32773" b="28960"/>
          <a:stretch/>
        </p:blipFill>
        <p:spPr bwMode="auto">
          <a:xfrm>
            <a:off x="5518410" y="5297610"/>
            <a:ext cx="687262" cy="75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r="65931" b="67525"/>
          <a:stretch/>
        </p:blipFill>
        <p:spPr bwMode="auto">
          <a:xfrm>
            <a:off x="5518101" y="1152190"/>
            <a:ext cx="714445" cy="68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4"/>
          <a:stretch>
            <a:fillRect/>
          </a:stretch>
        </p:blipFill>
        <p:spPr>
          <a:xfrm>
            <a:off x="6372200" y="4221087"/>
            <a:ext cx="645473" cy="645473"/>
          </a:xfrm>
          <a:prstGeom prst="rect">
            <a:avLst/>
          </a:prstGeom>
        </p:spPr>
      </p:pic>
    </p:spTree>
    <p:extLst>
      <p:ext uri="{BB962C8B-B14F-4D97-AF65-F5344CB8AC3E}">
        <p14:creationId xmlns:p14="http://schemas.microsoft.com/office/powerpoint/2010/main" val="3407196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2749" y="692696"/>
            <a:ext cx="6645424" cy="648072"/>
          </a:xfrm>
        </p:spPr>
        <p:txBody>
          <a:bodyPr/>
          <a:lstStyle/>
          <a:p>
            <a:r>
              <a:rPr lang="nl-NL" dirty="0" smtClean="0"/>
              <a:t>Watervastheid houtlijmen</a:t>
            </a:r>
            <a:r>
              <a:rPr lang="nl-NL" dirty="0"/>
              <a:t/>
            </a:r>
            <a:br>
              <a:rPr lang="nl-NL" dirty="0"/>
            </a:br>
            <a:endParaRPr lang="nl-NL" dirty="0"/>
          </a:p>
        </p:txBody>
      </p:sp>
      <p:sp>
        <p:nvSpPr>
          <p:cNvPr id="3" name="Tijdelijke aanduiding voor inhoud 2"/>
          <p:cNvSpPr>
            <a:spLocks noGrp="1"/>
          </p:cNvSpPr>
          <p:nvPr>
            <p:ph idx="1"/>
          </p:nvPr>
        </p:nvSpPr>
        <p:spPr>
          <a:xfrm>
            <a:off x="2023093" y="1700808"/>
            <a:ext cx="6635080" cy="4929411"/>
          </a:xfrm>
        </p:spPr>
        <p:txBody>
          <a:bodyPr>
            <a:normAutofit fontScale="70000" lnSpcReduction="20000"/>
          </a:bodyPr>
          <a:lstStyle/>
          <a:p>
            <a:pPr marL="0" indent="0">
              <a:buNone/>
            </a:pPr>
            <a:r>
              <a:rPr lang="nl-NL" dirty="0" smtClean="0"/>
              <a:t>De </a:t>
            </a:r>
            <a:r>
              <a:rPr lang="nl-NL" dirty="0"/>
              <a:t>watervastheid wordt bepaald volgens </a:t>
            </a:r>
            <a:r>
              <a:rPr lang="nl-NL" dirty="0" smtClean="0"/>
              <a:t>een Europese norm.</a:t>
            </a:r>
          </a:p>
          <a:p>
            <a:pPr marL="0" indent="0">
              <a:buNone/>
            </a:pPr>
            <a:endParaRPr lang="nl-NL" dirty="0" smtClean="0"/>
          </a:p>
          <a:p>
            <a:pPr marL="0" indent="0">
              <a:buNone/>
            </a:pPr>
            <a:r>
              <a:rPr lang="nl-NL" dirty="0" smtClean="0"/>
              <a:t>Ingedeeld </a:t>
            </a:r>
            <a:r>
              <a:rPr lang="nl-NL" dirty="0"/>
              <a:t>in 4 klassen.</a:t>
            </a:r>
          </a:p>
          <a:p>
            <a:r>
              <a:rPr lang="nl-NL" dirty="0" smtClean="0"/>
              <a:t>D1</a:t>
            </a:r>
            <a:r>
              <a:rPr lang="nl-NL" dirty="0"/>
              <a:t>: niet </a:t>
            </a:r>
            <a:r>
              <a:rPr lang="nl-NL" dirty="0" smtClean="0"/>
              <a:t>vochtbestendig, </a:t>
            </a:r>
            <a:r>
              <a:rPr lang="nl-NL" dirty="0"/>
              <a:t>voor een </a:t>
            </a:r>
            <a:r>
              <a:rPr lang="nl-NL" dirty="0" smtClean="0"/>
              <a:t>droog binnenklimaat</a:t>
            </a:r>
            <a:endParaRPr lang="nl-NL" dirty="0"/>
          </a:p>
          <a:p>
            <a:endParaRPr lang="nl-NL" dirty="0" smtClean="0"/>
          </a:p>
          <a:p>
            <a:r>
              <a:rPr lang="nl-NL" dirty="0" smtClean="0"/>
              <a:t>D2</a:t>
            </a:r>
            <a:r>
              <a:rPr lang="nl-NL" dirty="0"/>
              <a:t>: </a:t>
            </a:r>
            <a:r>
              <a:rPr lang="nl-NL" dirty="0" smtClean="0"/>
              <a:t>vochtbestendig, </a:t>
            </a:r>
            <a:r>
              <a:rPr lang="nl-NL" dirty="0"/>
              <a:t>voor binnen met af </a:t>
            </a:r>
            <a:r>
              <a:rPr lang="nl-NL" dirty="0" smtClean="0"/>
              <a:t>en toe </a:t>
            </a:r>
            <a:r>
              <a:rPr lang="nl-NL" dirty="0"/>
              <a:t>korte vochtbelasting</a:t>
            </a:r>
            <a:r>
              <a:rPr lang="nl-NL" dirty="0" smtClean="0"/>
              <a:t>.</a:t>
            </a:r>
          </a:p>
          <a:p>
            <a:endParaRPr lang="nl-NL" dirty="0"/>
          </a:p>
          <a:p>
            <a:r>
              <a:rPr lang="nl-NL" dirty="0"/>
              <a:t>D3: waterbestendig voor </a:t>
            </a:r>
            <a:r>
              <a:rPr lang="nl-NL" dirty="0" smtClean="0"/>
              <a:t>binnen, </a:t>
            </a:r>
            <a:r>
              <a:rPr lang="nl-NL" dirty="0"/>
              <a:t>met </a:t>
            </a:r>
            <a:r>
              <a:rPr lang="nl-NL" dirty="0" smtClean="0"/>
              <a:t>regelmatig vochtbelasting </a:t>
            </a:r>
            <a:r>
              <a:rPr lang="nl-NL" dirty="0"/>
              <a:t>en voor buiten </a:t>
            </a:r>
            <a:r>
              <a:rPr lang="nl-NL" dirty="0" smtClean="0"/>
              <a:t>mits goed </a:t>
            </a:r>
            <a:r>
              <a:rPr lang="nl-NL" dirty="0"/>
              <a:t>beschermd.</a:t>
            </a:r>
          </a:p>
          <a:p>
            <a:endParaRPr lang="nl-NL" dirty="0" smtClean="0"/>
          </a:p>
          <a:p>
            <a:r>
              <a:rPr lang="nl-NL" dirty="0" smtClean="0"/>
              <a:t>D4:watervast </a:t>
            </a:r>
            <a:r>
              <a:rPr lang="nl-NL" dirty="0"/>
              <a:t>voor binnen en buiten </a:t>
            </a:r>
            <a:r>
              <a:rPr lang="nl-NL" dirty="0" smtClean="0"/>
              <a:t>met regelmatige </a:t>
            </a:r>
            <a:r>
              <a:rPr lang="nl-NL" dirty="0"/>
              <a:t>vochtbelasting gedurende </a:t>
            </a:r>
            <a:r>
              <a:rPr lang="nl-NL" dirty="0" smtClean="0"/>
              <a:t>langere tijd</a:t>
            </a:r>
            <a:r>
              <a:rPr lang="nl-NL" dirty="0"/>
              <a:t>. Ook hiervoor geldt dat het hout </a:t>
            </a:r>
            <a:r>
              <a:rPr lang="nl-NL" dirty="0" smtClean="0"/>
              <a:t>buiten beschermd </a:t>
            </a:r>
            <a:r>
              <a:rPr lang="nl-NL" dirty="0"/>
              <a:t>dient te zijn.</a:t>
            </a:r>
          </a:p>
        </p:txBody>
      </p:sp>
    </p:spTree>
    <p:extLst>
      <p:ext uri="{BB962C8B-B14F-4D97-AF65-F5344CB8AC3E}">
        <p14:creationId xmlns:p14="http://schemas.microsoft.com/office/powerpoint/2010/main" val="3959912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872716"/>
            <a:ext cx="7416824" cy="648072"/>
          </a:xfrm>
        </p:spPr>
        <p:txBody>
          <a:bodyPr/>
          <a:lstStyle/>
          <a:p>
            <a:r>
              <a:rPr lang="nl-NL" dirty="0"/>
              <a:t>eigenschappen van </a:t>
            </a:r>
            <a:r>
              <a:rPr lang="nl-NL" dirty="0" smtClean="0"/>
              <a:t>constructie bruislijm</a:t>
            </a:r>
            <a:r>
              <a:rPr lang="nl-NL" dirty="0"/>
              <a:t/>
            </a:r>
            <a:br>
              <a:rPr lang="nl-NL" dirty="0"/>
            </a:br>
            <a:endParaRPr lang="nl-NL" dirty="0"/>
          </a:p>
        </p:txBody>
      </p:sp>
      <p:sp>
        <p:nvSpPr>
          <p:cNvPr id="3" name="Tijdelijke aanduiding voor inhoud 2"/>
          <p:cNvSpPr>
            <a:spLocks noGrp="1"/>
          </p:cNvSpPr>
          <p:nvPr>
            <p:ph idx="1"/>
          </p:nvPr>
        </p:nvSpPr>
        <p:spPr>
          <a:xfrm>
            <a:off x="2154560" y="1988840"/>
            <a:ext cx="6635080" cy="4929411"/>
          </a:xfrm>
        </p:spPr>
        <p:txBody>
          <a:bodyPr>
            <a:noAutofit/>
          </a:bodyPr>
          <a:lstStyle/>
          <a:p>
            <a:r>
              <a:rPr lang="nl-NL" sz="2400" dirty="0" smtClean="0"/>
              <a:t>De </a:t>
            </a:r>
            <a:r>
              <a:rPr lang="nl-NL" sz="2400" dirty="0"/>
              <a:t>houtlijm bruist op boven de minimale </a:t>
            </a:r>
            <a:r>
              <a:rPr lang="nl-NL" sz="2400" dirty="0" err="1"/>
              <a:t>verwerkingstemeperatuur</a:t>
            </a:r>
            <a:r>
              <a:rPr lang="nl-NL" sz="2400" dirty="0"/>
              <a:t> van +</a:t>
            </a:r>
            <a:r>
              <a:rPr lang="nl-NL" sz="2400" dirty="0" smtClean="0"/>
              <a:t>5°C</a:t>
            </a:r>
          </a:p>
          <a:p>
            <a:r>
              <a:rPr lang="nl-NL" sz="2400" dirty="0" smtClean="0"/>
              <a:t>de </a:t>
            </a:r>
            <a:r>
              <a:rPr lang="nl-NL" sz="2400" dirty="0"/>
              <a:t>lijm </a:t>
            </a:r>
            <a:r>
              <a:rPr lang="nl-NL" sz="2400" dirty="0" smtClean="0"/>
              <a:t>heeft een </a:t>
            </a:r>
            <a:r>
              <a:rPr lang="nl-NL" sz="2400" dirty="0"/>
              <a:t>beperkt vullend vermogen </a:t>
            </a:r>
            <a:endParaRPr lang="nl-NL" sz="2400" dirty="0" smtClean="0"/>
          </a:p>
          <a:p>
            <a:r>
              <a:rPr lang="nl-NL" sz="2400" dirty="0" smtClean="0"/>
              <a:t>na </a:t>
            </a:r>
            <a:r>
              <a:rPr lang="nl-NL" sz="2400" dirty="0"/>
              <a:t>goed schuren </a:t>
            </a:r>
            <a:r>
              <a:rPr lang="nl-NL" sz="2400" dirty="0" err="1"/>
              <a:t>overschilderbaar</a:t>
            </a:r>
            <a:r>
              <a:rPr lang="nl-NL" sz="2400" dirty="0" smtClean="0"/>
              <a:t>.</a:t>
            </a:r>
          </a:p>
          <a:p>
            <a:endParaRPr lang="nl-NL" sz="2400" dirty="0"/>
          </a:p>
          <a:p>
            <a:r>
              <a:rPr lang="nl-NL" sz="2400" dirty="0" smtClean="0"/>
              <a:t>De </a:t>
            </a:r>
            <a:r>
              <a:rPr lang="nl-NL" sz="2400" dirty="0"/>
              <a:t>lijmklasse D4 is geschikt voor gebruik in een </a:t>
            </a:r>
            <a:r>
              <a:rPr lang="nl-NL" sz="2400" dirty="0" smtClean="0"/>
              <a:t>buitenklimaat.</a:t>
            </a:r>
          </a:p>
          <a:p>
            <a:endParaRPr lang="nl-NL" sz="2400" dirty="0"/>
          </a:p>
          <a:p>
            <a:r>
              <a:rPr lang="nl-NL" sz="2400" dirty="0" smtClean="0"/>
              <a:t>verbinding fixeren </a:t>
            </a:r>
            <a:r>
              <a:rPr lang="nl-NL" sz="2400" dirty="0"/>
              <a:t>of </a:t>
            </a:r>
            <a:r>
              <a:rPr lang="nl-NL" sz="2400" dirty="0" smtClean="0"/>
              <a:t>klemmen</a:t>
            </a:r>
            <a:endParaRPr lang="nl-NL" sz="2400" dirty="0"/>
          </a:p>
          <a:p>
            <a:endParaRPr lang="nl-NL" sz="2400" dirty="0"/>
          </a:p>
        </p:txBody>
      </p:sp>
    </p:spTree>
    <p:extLst>
      <p:ext uri="{BB962C8B-B14F-4D97-AF65-F5344CB8AC3E}">
        <p14:creationId xmlns:p14="http://schemas.microsoft.com/office/powerpoint/2010/main" val="1393762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005064"/>
            <a:ext cx="130492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611560" y="1196752"/>
            <a:ext cx="8075240" cy="4929411"/>
          </a:xfrm>
        </p:spPr>
        <p:txBody>
          <a:bodyPr>
            <a:noAutofit/>
          </a:bodyPr>
          <a:lstStyle/>
          <a:p>
            <a:r>
              <a:rPr lang="nl-NL" sz="2400" dirty="0"/>
              <a:t>Polyurethaanlijmen harden uit door middel van een chemische reactie. Bij de 1-component-produkten is vocht nodig om de reactie mogelijk te maken. Dit vocht kan afkomstig zijn uit de lucht, of uit de te verlijmen materialen.</a:t>
            </a:r>
          </a:p>
          <a:p>
            <a:r>
              <a:rPr lang="nl-NL" sz="2400" dirty="0" smtClean="0"/>
              <a:t>minimaal </a:t>
            </a:r>
            <a:r>
              <a:rPr lang="nl-NL" sz="2400" dirty="0"/>
              <a:t>één van beide oppervlakken een poreus, vocht bevattend oppervlak te zijn. </a:t>
            </a:r>
          </a:p>
          <a:p>
            <a:r>
              <a:rPr lang="nl-NL" sz="2400" dirty="0"/>
              <a:t>Het houtvochtgehalte moet tussen de 10% - 18% liggen (max. 25%).</a:t>
            </a:r>
          </a:p>
          <a:p>
            <a:r>
              <a:rPr lang="nl-NL" sz="2400" dirty="0" err="1" smtClean="0"/>
              <a:t>Harsende</a:t>
            </a:r>
            <a:r>
              <a:rPr lang="nl-NL" sz="2400" dirty="0" smtClean="0"/>
              <a:t> </a:t>
            </a:r>
            <a:r>
              <a:rPr lang="nl-NL" sz="2400" dirty="0"/>
              <a:t>houtsoorten zoals </a:t>
            </a:r>
            <a:r>
              <a:rPr lang="nl-NL" sz="2400" dirty="0" smtClean="0"/>
              <a:t>lariks </a:t>
            </a:r>
            <a:r>
              <a:rPr lang="nl-NL" sz="2400" dirty="0"/>
              <a:t>en oud grenen vooraf goed ontvetten met </a:t>
            </a:r>
            <a:r>
              <a:rPr lang="nl-NL" sz="2400" dirty="0" smtClean="0"/>
              <a:t>thinner. </a:t>
            </a:r>
            <a:endParaRPr lang="nl-NL" sz="2400" dirty="0"/>
          </a:p>
          <a:p>
            <a:endParaRPr lang="nl-NL" sz="2400" dirty="0"/>
          </a:p>
        </p:txBody>
      </p:sp>
    </p:spTree>
    <p:extLst>
      <p:ext uri="{BB962C8B-B14F-4D97-AF65-F5344CB8AC3E}">
        <p14:creationId xmlns:p14="http://schemas.microsoft.com/office/powerpoint/2010/main" val="3053943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Houtverbindingen</a:t>
            </a:r>
            <a:endParaRPr lang="nl-NL" dirty="0"/>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0630" y="1318956"/>
            <a:ext cx="2793698" cy="188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570" y="1328216"/>
            <a:ext cx="2779946" cy="18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569" y="3429000"/>
            <a:ext cx="2779945"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497" y="3429000"/>
            <a:ext cx="2937847" cy="197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106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96744" cy="936104"/>
          </a:xfrm>
        </p:spPr>
        <p:txBody>
          <a:bodyPr/>
          <a:lstStyle/>
          <a:p>
            <a:r>
              <a:rPr lang="nl-NL" dirty="0" smtClean="0"/>
              <a:t>Weerstand tegen schimmelaantasting volgen NEN-EN 460</a:t>
            </a:r>
            <a:endParaRPr lang="nl-NL"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8314084"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656263"/>
            <a:ext cx="33718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141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Te </a:t>
            </a:r>
            <a:r>
              <a:rPr lang="nl-NL" dirty="0"/>
              <a:t>verbinden delen </a:t>
            </a:r>
          </a:p>
        </p:txBody>
      </p:sp>
      <p:sp>
        <p:nvSpPr>
          <p:cNvPr id="4" name="Tijdelijke aanduiding voor inhoud 3"/>
          <p:cNvSpPr>
            <a:spLocks noGrp="1"/>
          </p:cNvSpPr>
          <p:nvPr>
            <p:ph idx="1"/>
          </p:nvPr>
        </p:nvSpPr>
        <p:spPr>
          <a:xfrm>
            <a:off x="2013200" y="1772816"/>
            <a:ext cx="6635080" cy="4929411"/>
          </a:xfrm>
        </p:spPr>
        <p:txBody>
          <a:bodyPr/>
          <a:lstStyle/>
          <a:p>
            <a:r>
              <a:rPr lang="nl-NL" dirty="0" smtClean="0"/>
              <a:t>Worden zodanig  bewerkt</a:t>
            </a:r>
            <a:r>
              <a:rPr lang="nl-NL" dirty="0"/>
              <a:t>, dat </a:t>
            </a:r>
            <a:r>
              <a:rPr lang="nl-NL" dirty="0" smtClean="0"/>
              <a:t>de in- en uitkepingen volkomen in elkaar passen </a:t>
            </a:r>
          </a:p>
          <a:p>
            <a:endParaRPr lang="nl-NL" dirty="0"/>
          </a:p>
          <a:p>
            <a:r>
              <a:rPr lang="nl-NL" dirty="0" smtClean="0"/>
              <a:t>Zijn steeds in één richting uit elkaar te nemen, hiervoor is dus een extra voorziening nodig (verbindingsmiddel)</a:t>
            </a:r>
          </a:p>
          <a:p>
            <a:endParaRPr lang="nl-NL" dirty="0"/>
          </a:p>
          <a:p>
            <a:endParaRPr lang="nl-NL" dirty="0" smtClean="0"/>
          </a:p>
          <a:p>
            <a:endParaRPr lang="nl-NL" dirty="0"/>
          </a:p>
          <a:p>
            <a:endParaRPr lang="nl-NL" dirty="0"/>
          </a:p>
        </p:txBody>
      </p:sp>
    </p:spTree>
    <p:extLst>
      <p:ext uri="{BB962C8B-B14F-4D97-AF65-F5344CB8AC3E}">
        <p14:creationId xmlns:p14="http://schemas.microsoft.com/office/powerpoint/2010/main" val="283252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10000"/>
          </a:bodyPr>
          <a:lstStyle/>
          <a:p>
            <a:r>
              <a:rPr lang="nl-NL" dirty="0" smtClean="0"/>
              <a:t>Welke verbinding in een bepaald geval moet worden toegepast, hangt af van de krachten die er op werken</a:t>
            </a:r>
          </a:p>
          <a:p>
            <a:endParaRPr lang="nl-NL" dirty="0"/>
          </a:p>
          <a:p>
            <a:r>
              <a:rPr lang="nl-NL" dirty="0" smtClean="0"/>
              <a:t>De onderlinge stand van de stukken</a:t>
            </a:r>
          </a:p>
          <a:p>
            <a:pPr lvl="1"/>
            <a:r>
              <a:rPr lang="nl-NL" dirty="0" smtClean="0"/>
              <a:t>Plat </a:t>
            </a:r>
          </a:p>
          <a:p>
            <a:pPr lvl="1"/>
            <a:r>
              <a:rPr lang="nl-NL" dirty="0" smtClean="0"/>
              <a:t>Op kant</a:t>
            </a:r>
          </a:p>
          <a:p>
            <a:pPr marL="457200" lvl="1" indent="0">
              <a:buNone/>
            </a:pPr>
            <a:endParaRPr lang="nl-NL" dirty="0" smtClean="0"/>
          </a:p>
          <a:p>
            <a:r>
              <a:rPr lang="nl-NL" dirty="0" smtClean="0"/>
              <a:t>Geheel of gedeeltelijk </a:t>
            </a:r>
            <a:r>
              <a:rPr lang="nl-NL" dirty="0" smtClean="0"/>
              <a:t>ondersteund</a:t>
            </a:r>
            <a:br>
              <a:rPr lang="nl-NL" dirty="0" smtClean="0"/>
            </a:br>
            <a:endParaRPr lang="nl-NL" dirty="0" smtClean="0"/>
          </a:p>
          <a:p>
            <a:r>
              <a:rPr lang="nl-NL" dirty="0" smtClean="0"/>
              <a:t>De </a:t>
            </a:r>
            <a:r>
              <a:rPr lang="nl-NL" dirty="0" smtClean="0"/>
              <a:t>te gebruiken houtsoort en de afmetingen</a:t>
            </a:r>
            <a:endParaRPr lang="nl-NL" dirty="0"/>
          </a:p>
        </p:txBody>
      </p:sp>
    </p:spTree>
    <p:extLst>
      <p:ext uri="{BB962C8B-B14F-4D97-AF65-F5344CB8AC3E}">
        <p14:creationId xmlns:p14="http://schemas.microsoft.com/office/powerpoint/2010/main" val="397491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Houtverbindingen moeten:</a:t>
            </a:r>
            <a:endParaRPr lang="nl-NL" dirty="0"/>
          </a:p>
        </p:txBody>
      </p:sp>
      <p:sp>
        <p:nvSpPr>
          <p:cNvPr id="3" name="Tijdelijke aanduiding voor inhoud 2"/>
          <p:cNvSpPr>
            <a:spLocks noGrp="1"/>
          </p:cNvSpPr>
          <p:nvPr>
            <p:ph idx="1"/>
          </p:nvPr>
        </p:nvSpPr>
        <p:spPr/>
        <p:txBody>
          <a:bodyPr/>
          <a:lstStyle/>
          <a:p>
            <a:pPr marL="514350" indent="-514350">
              <a:buFont typeface="+mj-lt"/>
              <a:buAutoNum type="arabicPeriod"/>
            </a:pPr>
            <a:r>
              <a:rPr lang="nl-NL" dirty="0" smtClean="0"/>
              <a:t>Eenvoudig</a:t>
            </a:r>
          </a:p>
          <a:p>
            <a:pPr marL="514350" indent="-514350">
              <a:buFont typeface="+mj-lt"/>
              <a:buAutoNum type="arabicPeriod"/>
            </a:pPr>
            <a:r>
              <a:rPr lang="nl-NL" dirty="0" smtClean="0"/>
              <a:t>Goed van vorm</a:t>
            </a:r>
          </a:p>
          <a:p>
            <a:pPr marL="514350" indent="-514350">
              <a:buFont typeface="+mj-lt"/>
              <a:buAutoNum type="arabicPeriod"/>
            </a:pPr>
            <a:r>
              <a:rPr lang="nl-NL" dirty="0" smtClean="0"/>
              <a:t>Voldoende sterk</a:t>
            </a:r>
          </a:p>
          <a:p>
            <a:pPr marL="514350" indent="-514350">
              <a:buFont typeface="+mj-lt"/>
              <a:buAutoNum type="arabicPeriod"/>
            </a:pPr>
            <a:r>
              <a:rPr lang="nl-NL" dirty="0" smtClean="0"/>
              <a:t>Controleerbaar zijn</a:t>
            </a:r>
          </a:p>
          <a:p>
            <a:pPr marL="514350" indent="-514350">
              <a:buFont typeface="+mj-lt"/>
              <a:buAutoNum type="arabicPeriod"/>
            </a:pPr>
            <a:r>
              <a:rPr lang="nl-NL" dirty="0" smtClean="0"/>
              <a:t>Op enkele uitzonderingen na, in- en uitwendig volkomen sluiten</a:t>
            </a:r>
          </a:p>
          <a:p>
            <a:pPr marL="514350" indent="-514350">
              <a:buFont typeface="+mj-lt"/>
              <a:buAutoNum type="arabicPeriod"/>
            </a:pPr>
            <a:r>
              <a:rPr lang="nl-NL" dirty="0" smtClean="0"/>
              <a:t>Opsluit- of bevestigingsmiddelen moeten goed geplaatst kunnen worden</a:t>
            </a:r>
            <a:endParaRPr lang="nl-NL" dirty="0"/>
          </a:p>
        </p:txBody>
      </p:sp>
    </p:spTree>
    <p:extLst>
      <p:ext uri="{BB962C8B-B14F-4D97-AF65-F5344CB8AC3E}">
        <p14:creationId xmlns:p14="http://schemas.microsoft.com/office/powerpoint/2010/main" val="5545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Indeling houtverbindingen</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a:p>
            <a:r>
              <a:rPr lang="nl-NL" dirty="0" smtClean="0"/>
              <a:t>Verbindingen in de lengterichting</a:t>
            </a:r>
          </a:p>
          <a:p>
            <a:endParaRPr lang="nl-NL" dirty="0"/>
          </a:p>
          <a:p>
            <a:r>
              <a:rPr lang="nl-NL" dirty="0" smtClean="0"/>
              <a:t>Verbindingen in de breedterichting</a:t>
            </a:r>
          </a:p>
          <a:p>
            <a:endParaRPr lang="nl-NL" dirty="0" smtClean="0"/>
          </a:p>
          <a:p>
            <a:r>
              <a:rPr lang="nl-NL" dirty="0" smtClean="0"/>
              <a:t>Verbindingen onder een hoek</a:t>
            </a:r>
            <a:endParaRPr lang="nl-NL" dirty="0"/>
          </a:p>
        </p:txBody>
      </p:sp>
    </p:spTree>
    <p:extLst>
      <p:ext uri="{BB962C8B-B14F-4D97-AF65-F5344CB8AC3E}">
        <p14:creationId xmlns:p14="http://schemas.microsoft.com/office/powerpoint/2010/main" val="91272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Verbindingen in de lengterichting</a:t>
            </a:r>
            <a:br>
              <a:rPr lang="nl-NL" dirty="0"/>
            </a:br>
            <a:endParaRPr lang="nl-NL" dirty="0"/>
          </a:p>
        </p:txBody>
      </p:sp>
      <p:sp>
        <p:nvSpPr>
          <p:cNvPr id="3" name="Tijdelijke aanduiding voor inhoud 2"/>
          <p:cNvSpPr>
            <a:spLocks noGrp="1"/>
          </p:cNvSpPr>
          <p:nvPr>
            <p:ph idx="1"/>
          </p:nvPr>
        </p:nvSpPr>
        <p:spPr>
          <a:xfrm>
            <a:off x="1990056" y="2204864"/>
            <a:ext cx="6635080" cy="4929411"/>
          </a:xfrm>
        </p:spPr>
        <p:txBody>
          <a:bodyPr/>
          <a:lstStyle/>
          <a:p>
            <a:r>
              <a:rPr lang="nl-NL" dirty="0" smtClean="0"/>
              <a:t>Verlengen van bestaande balken, regels e.d</a:t>
            </a:r>
            <a:r>
              <a:rPr lang="nl-NL" dirty="0" smtClean="0"/>
              <a:t>.</a:t>
            </a:r>
            <a:br>
              <a:rPr lang="nl-NL" dirty="0" smtClean="0"/>
            </a:br>
            <a:endParaRPr lang="nl-NL" dirty="0" smtClean="0"/>
          </a:p>
          <a:p>
            <a:r>
              <a:rPr lang="nl-NL" dirty="0" smtClean="0"/>
              <a:t>Handelsmaten niet toereikend of vernieuwing van een gedeelte.</a:t>
            </a:r>
          </a:p>
          <a:p>
            <a:endParaRPr lang="nl-NL" dirty="0" smtClean="0"/>
          </a:p>
          <a:p>
            <a:r>
              <a:rPr lang="nl-NL" dirty="0" smtClean="0"/>
              <a:t>Verbinding door het maken van “Lassen”</a:t>
            </a:r>
          </a:p>
          <a:p>
            <a:endParaRPr lang="nl-NL" dirty="0"/>
          </a:p>
        </p:txBody>
      </p:sp>
    </p:spTree>
    <p:extLst>
      <p:ext uri="{BB962C8B-B14F-4D97-AF65-F5344CB8AC3E}">
        <p14:creationId xmlns:p14="http://schemas.microsoft.com/office/powerpoint/2010/main" val="3072720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TotalTime>
  <Words>984</Words>
  <Application>Microsoft Office PowerPoint</Application>
  <PresentationFormat>Diavoorstelling (4:3)</PresentationFormat>
  <Paragraphs>187</Paragraphs>
  <Slides>46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46</vt:i4>
      </vt:variant>
    </vt:vector>
  </HeadingPairs>
  <TitlesOfParts>
    <vt:vector size="49" baseType="lpstr">
      <vt:lpstr>Arial</vt:lpstr>
      <vt:lpstr>Calibri</vt:lpstr>
      <vt:lpstr>Kantoorthema</vt:lpstr>
      <vt:lpstr>PowerPoint-presentatie</vt:lpstr>
      <vt:lpstr>PowerPoint-presentatie</vt:lpstr>
      <vt:lpstr>Eisen aan een houtverbinding</vt:lpstr>
      <vt:lpstr>PowerPoint-presentatie</vt:lpstr>
      <vt:lpstr>Te verbinden delen </vt:lpstr>
      <vt:lpstr>PowerPoint-presentatie</vt:lpstr>
      <vt:lpstr>Houtverbindingen moeten:</vt:lpstr>
      <vt:lpstr>Indeling houtverbindingen</vt:lpstr>
      <vt:lpstr>Verbindingen in de lengterichting </vt:lpstr>
      <vt:lpstr>PowerPoint-presentatie</vt:lpstr>
      <vt:lpstr>PowerPoint-presentatie</vt:lpstr>
      <vt:lpstr>Verbindingsmethoden</vt:lpstr>
      <vt:lpstr>Verticaal vlak - lasverbindingen</vt:lpstr>
      <vt:lpstr>Verbindingsmethoden</vt:lpstr>
      <vt:lpstr>Verticaal vlak - haakse verbindingen</vt:lpstr>
      <vt:lpstr>Verbindingsmethoden</vt:lpstr>
      <vt:lpstr>Verticaal vlak - schuine verbindingen</vt:lpstr>
      <vt:lpstr>Verticaal vlak - kruisingen</vt:lpstr>
      <vt:lpstr>Verbindingsmethoden</vt:lpstr>
      <vt:lpstr>Keuze van de verbinding</vt:lpstr>
      <vt:lpstr>Buitenwanden</vt:lpstr>
      <vt:lpstr>Potdekselen</vt:lpstr>
      <vt:lpstr>Rabatdeel </vt:lpstr>
      <vt:lpstr>Zweeds rabat </vt:lpstr>
      <vt:lpstr>PowerPoint-presentatie</vt:lpstr>
      <vt:lpstr>PowerPoint-presentatie</vt:lpstr>
      <vt:lpstr>PowerPoint-presentatie</vt:lpstr>
      <vt:lpstr>Gebruikelijke constructies hoekverbinding</vt:lpstr>
      <vt:lpstr>Horizontaal vlak - opleggingen</vt:lpstr>
      <vt:lpstr>horizontaal vlak - lasverbindingen:</vt:lpstr>
      <vt:lpstr>Horizontaal vlak - hoekverbindingen</vt:lpstr>
      <vt:lpstr>PowerPoint-presentatie</vt:lpstr>
      <vt:lpstr>Horizontaal vlak - kruisingen:</vt:lpstr>
      <vt:lpstr>Verbindingen onder een hoek</vt:lpstr>
      <vt:lpstr>Verticaal vlak - hoekverbindingen</vt:lpstr>
      <vt:lpstr>PowerPoint-presentatie</vt:lpstr>
      <vt:lpstr>Penverbindingen </vt:lpstr>
      <vt:lpstr>Bevestigingsmaterialen</vt:lpstr>
      <vt:lpstr>PowerPoint-presentatie</vt:lpstr>
      <vt:lpstr>Bevestigingsmaterialen</vt:lpstr>
      <vt:lpstr>Schroefkoppen</vt:lpstr>
      <vt:lpstr>Watervastheid houtlijmen </vt:lpstr>
      <vt:lpstr>eigenschappen van constructie bruislijm </vt:lpstr>
      <vt:lpstr>PowerPoint-presentatie</vt:lpstr>
      <vt:lpstr>Houtverbindingen</vt:lpstr>
      <vt:lpstr>Weerstand tegen schimmelaantasting volgen NEN-EN 460</vt:lpstr>
    </vt:vector>
  </TitlesOfParts>
  <Company>Helicon Opleidingen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Johan Wellens</cp:lastModifiedBy>
  <cp:revision>77</cp:revision>
  <cp:lastPrinted>2015-02-09T15:40:05Z</cp:lastPrinted>
  <dcterms:created xsi:type="dcterms:W3CDTF">2013-11-15T15:05:42Z</dcterms:created>
  <dcterms:modified xsi:type="dcterms:W3CDTF">2017-07-05T09:41:55Z</dcterms:modified>
</cp:coreProperties>
</file>