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5" r:id="rId5"/>
    <p:sldId id="258" r:id="rId6"/>
    <p:sldId id="260" r:id="rId7"/>
    <p:sldId id="261" r:id="rId8"/>
    <p:sldId id="262" r:id="rId9"/>
    <p:sldId id="263"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967058D-A1D2-4CA0-9A4B-218E1A85B344}" type="datetimeFigureOut">
              <a:rPr lang="nl-NL" smtClean="0"/>
              <a:t>27-5-2017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671219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967058D-A1D2-4CA0-9A4B-218E1A85B344}" type="datetimeFigureOut">
              <a:rPr lang="nl-NL" smtClean="0"/>
              <a:t>27-5-2017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1300138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967058D-A1D2-4CA0-9A4B-218E1A85B344}" type="datetimeFigureOut">
              <a:rPr lang="nl-NL" smtClean="0"/>
              <a:t>27-5-2017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1430913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967058D-A1D2-4CA0-9A4B-218E1A85B344}" type="datetimeFigureOut">
              <a:rPr lang="nl-NL" smtClean="0"/>
              <a:t>27-5-2017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67193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E967058D-A1D2-4CA0-9A4B-218E1A85B344}" type="datetimeFigureOut">
              <a:rPr lang="nl-NL" smtClean="0"/>
              <a:t>27-5-2017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2052908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967058D-A1D2-4CA0-9A4B-218E1A85B344}" type="datetimeFigureOut">
              <a:rPr lang="nl-NL" smtClean="0"/>
              <a:t>27-5-2017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2797230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967058D-A1D2-4CA0-9A4B-218E1A85B344}" type="datetimeFigureOut">
              <a:rPr lang="nl-NL" smtClean="0"/>
              <a:t>27-5-2017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1322936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967058D-A1D2-4CA0-9A4B-218E1A85B344}" type="datetimeFigureOut">
              <a:rPr lang="nl-NL" smtClean="0"/>
              <a:t>27-5-2017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177925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967058D-A1D2-4CA0-9A4B-218E1A85B344}" type="datetimeFigureOut">
              <a:rPr lang="nl-NL" smtClean="0"/>
              <a:t>27-5-2017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675935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E967058D-A1D2-4CA0-9A4B-218E1A85B344}" type="datetimeFigureOut">
              <a:rPr lang="nl-NL" smtClean="0"/>
              <a:t>27-5-2017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396260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E967058D-A1D2-4CA0-9A4B-218E1A85B344}" type="datetimeFigureOut">
              <a:rPr lang="nl-NL" smtClean="0"/>
              <a:t>27-5-2017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DFA74A5-29BD-468F-A3AA-C331F149AE1F}" type="slidenum">
              <a:rPr lang="nl-NL" smtClean="0"/>
              <a:t>‹nr.›</a:t>
            </a:fld>
            <a:endParaRPr lang="nl-NL"/>
          </a:p>
        </p:txBody>
      </p:sp>
    </p:spTree>
    <p:extLst>
      <p:ext uri="{BB962C8B-B14F-4D97-AF65-F5344CB8AC3E}">
        <p14:creationId xmlns:p14="http://schemas.microsoft.com/office/powerpoint/2010/main" val="96403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67058D-A1D2-4CA0-9A4B-218E1A85B344}" type="datetimeFigureOut">
              <a:rPr lang="nl-NL" smtClean="0"/>
              <a:t>27-5-2017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A74A5-29BD-468F-A3AA-C331F149AE1F}" type="slidenum">
              <a:rPr lang="nl-NL" smtClean="0"/>
              <a:t>‹nr.›</a:t>
            </a:fld>
            <a:endParaRPr lang="nl-NL"/>
          </a:p>
        </p:txBody>
      </p:sp>
    </p:spTree>
    <p:extLst>
      <p:ext uri="{BB962C8B-B14F-4D97-AF65-F5344CB8AC3E}">
        <p14:creationId xmlns:p14="http://schemas.microsoft.com/office/powerpoint/2010/main" val="4267763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ds0vbWef4aE" TargetMode="External"/><Relationship Id="rId2" Type="http://schemas.openxmlformats.org/officeDocument/2006/relationships/hyperlink" Target="https://www.youtube.com/watch?v=yngK80B_50M" TargetMode="External"/><Relationship Id="rId1" Type="http://schemas.openxmlformats.org/officeDocument/2006/relationships/slideLayout" Target="../slideLayouts/slideLayout2.xml"/><Relationship Id="rId5" Type="http://schemas.openxmlformats.org/officeDocument/2006/relationships/hyperlink" Target="https://www.youtube.com/watch?v=qtzzO98MADk" TargetMode="External"/><Relationship Id="rId4" Type="http://schemas.openxmlformats.org/officeDocument/2006/relationships/hyperlink" Target="https://www.youtube.com/watch?v=ShUSzuPQwcw"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762" y="119062"/>
            <a:ext cx="4714875" cy="6619875"/>
          </a:xfrm>
          <a:prstGeom prst="rect">
            <a:avLst/>
          </a:prstGeom>
        </p:spPr>
      </p:pic>
      <p:sp>
        <p:nvSpPr>
          <p:cNvPr id="2" name="Titel 1"/>
          <p:cNvSpPr>
            <a:spLocks noGrp="1"/>
          </p:cNvSpPr>
          <p:nvPr>
            <p:ph type="ctrTitle"/>
          </p:nvPr>
        </p:nvSpPr>
        <p:spPr>
          <a:xfrm>
            <a:off x="1523999" y="422031"/>
            <a:ext cx="9756531" cy="2083777"/>
          </a:xfrm>
        </p:spPr>
        <p:txBody>
          <a:bodyPr/>
          <a:lstStyle/>
          <a:p>
            <a:pPr algn="r"/>
            <a:r>
              <a:rPr lang="nl-NL" sz="8000" dirty="0"/>
              <a:t>De bloedvaten </a:t>
            </a:r>
            <a:br>
              <a:rPr lang="nl-NL" dirty="0"/>
            </a:br>
            <a:endParaRPr lang="nl-NL" dirty="0"/>
          </a:p>
        </p:txBody>
      </p:sp>
      <p:sp>
        <p:nvSpPr>
          <p:cNvPr id="3" name="Ondertitel 2"/>
          <p:cNvSpPr>
            <a:spLocks noGrp="1"/>
          </p:cNvSpPr>
          <p:nvPr>
            <p:ph type="subTitle" idx="1"/>
          </p:nvPr>
        </p:nvSpPr>
        <p:spPr>
          <a:xfrm>
            <a:off x="5969975" y="1837592"/>
            <a:ext cx="4865077" cy="3982916"/>
          </a:xfrm>
        </p:spPr>
        <p:txBody>
          <a:bodyPr>
            <a:normAutofit fontScale="85000" lnSpcReduction="20000"/>
          </a:bodyPr>
          <a:lstStyle/>
          <a:p>
            <a:r>
              <a:rPr lang="nl-NL" b="1" dirty="0"/>
              <a:t>Maak aantekeningen van deze PowerPoint en verwerk  een deel hiervan in een zelf gemaakte tabel</a:t>
            </a:r>
          </a:p>
          <a:p>
            <a:r>
              <a:rPr lang="nl-NL" b="1" dirty="0"/>
              <a:t>Al je aantekeningen moeten in je dossier!</a:t>
            </a:r>
          </a:p>
          <a:p>
            <a:r>
              <a:rPr lang="nl-NL" b="1" dirty="0"/>
              <a:t>Tip: ga eerst een keer volledig door de PowerPoint zodat je weet wat je allemaal moet doen en wat er in je aantekeningen moet staan. </a:t>
            </a:r>
          </a:p>
          <a:p>
            <a:endParaRPr lang="nl-NL" dirty="0"/>
          </a:p>
          <a:p>
            <a:endParaRPr lang="nl-NL" dirty="0"/>
          </a:p>
          <a:p>
            <a:endParaRPr lang="nl-NL" dirty="0"/>
          </a:p>
          <a:p>
            <a:r>
              <a:rPr lang="nl-NL" dirty="0"/>
              <a:t>In de laatste dia staan ook een aantal linkjes naar YouTube filmpjes met extra informatie. </a:t>
            </a:r>
          </a:p>
        </p:txBody>
      </p:sp>
    </p:spTree>
    <p:extLst>
      <p:ext uri="{BB962C8B-B14F-4D97-AF65-F5344CB8AC3E}">
        <p14:creationId xmlns:p14="http://schemas.microsoft.com/office/powerpoint/2010/main" val="788375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Linkjes voor extra informatie</a:t>
            </a:r>
            <a:br>
              <a:rPr lang="nl-NL" dirty="0"/>
            </a:br>
            <a:r>
              <a:rPr lang="nl-NL" sz="2200" dirty="0"/>
              <a:t>( je kunt zelf natuurlijk ook verder zoeken op YouTube) </a:t>
            </a:r>
          </a:p>
        </p:txBody>
      </p:sp>
      <p:sp>
        <p:nvSpPr>
          <p:cNvPr id="3" name="Tijdelijke aanduiding voor inhoud 2"/>
          <p:cNvSpPr>
            <a:spLocks noGrp="1"/>
          </p:cNvSpPr>
          <p:nvPr>
            <p:ph idx="1"/>
          </p:nvPr>
        </p:nvSpPr>
        <p:spPr/>
        <p:txBody>
          <a:bodyPr/>
          <a:lstStyle/>
          <a:p>
            <a:r>
              <a:rPr lang="nl-NL" dirty="0">
                <a:hlinkClick r:id="rId2"/>
              </a:rPr>
              <a:t>https://www.youtube.com/watch?v=yngK80B_50M</a:t>
            </a:r>
            <a:endParaRPr lang="nl-NL" dirty="0"/>
          </a:p>
          <a:p>
            <a:r>
              <a:rPr lang="nl-NL" dirty="0">
                <a:hlinkClick r:id="rId3"/>
              </a:rPr>
              <a:t>https://www.youtube.com/watch?v=ds0vbWef4aE</a:t>
            </a:r>
            <a:endParaRPr lang="nl-NL" dirty="0"/>
          </a:p>
          <a:p>
            <a:r>
              <a:rPr lang="nl-NL" dirty="0">
                <a:hlinkClick r:id="rId4"/>
              </a:rPr>
              <a:t>https://www.youtube.com/watch?v=ShUSzuPQwcw</a:t>
            </a:r>
            <a:endParaRPr lang="nl-NL" dirty="0"/>
          </a:p>
          <a:p>
            <a:r>
              <a:rPr lang="nl-NL" dirty="0">
                <a:hlinkClick r:id="rId5"/>
              </a:rPr>
              <a:t>https://www.youtube.com/watch?v=qtzzO98MADk</a:t>
            </a:r>
            <a:endParaRPr lang="nl-NL" dirty="0"/>
          </a:p>
          <a:p>
            <a:endParaRPr lang="nl-NL" dirty="0"/>
          </a:p>
        </p:txBody>
      </p:sp>
    </p:spTree>
    <p:extLst>
      <p:ext uri="{BB962C8B-B14F-4D97-AF65-F5344CB8AC3E}">
        <p14:creationId xmlns:p14="http://schemas.microsoft.com/office/powerpoint/2010/main" val="1380951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7675" y="176212"/>
            <a:ext cx="4124325" cy="2562225"/>
          </a:xfrm>
          <a:prstGeom prst="rect">
            <a:avLst/>
          </a:prstGeom>
        </p:spPr>
      </p:pic>
      <p:sp>
        <p:nvSpPr>
          <p:cNvPr id="2" name="Titel 1"/>
          <p:cNvSpPr>
            <a:spLocks noGrp="1"/>
          </p:cNvSpPr>
          <p:nvPr>
            <p:ph type="title"/>
          </p:nvPr>
        </p:nvSpPr>
        <p:spPr>
          <a:xfrm>
            <a:off x="838200" y="365126"/>
            <a:ext cx="10515600" cy="795460"/>
          </a:xfrm>
        </p:spPr>
        <p:txBody>
          <a:bodyPr/>
          <a:lstStyle/>
          <a:p>
            <a:r>
              <a:rPr lang="nl-NL" dirty="0"/>
              <a:t>Bloedvaten </a:t>
            </a:r>
          </a:p>
        </p:txBody>
      </p:sp>
      <p:sp>
        <p:nvSpPr>
          <p:cNvPr id="3" name="Tijdelijke aanduiding voor inhoud 2"/>
          <p:cNvSpPr>
            <a:spLocks noGrp="1"/>
          </p:cNvSpPr>
          <p:nvPr>
            <p:ph idx="1"/>
          </p:nvPr>
        </p:nvSpPr>
        <p:spPr>
          <a:xfrm>
            <a:off x="838200" y="1230923"/>
            <a:ext cx="10515600" cy="4946040"/>
          </a:xfrm>
        </p:spPr>
        <p:txBody>
          <a:bodyPr>
            <a:normAutofit fontScale="92500" lnSpcReduction="20000"/>
          </a:bodyPr>
          <a:lstStyle/>
          <a:p>
            <a:pPr marL="0" indent="0">
              <a:buNone/>
            </a:pPr>
            <a:r>
              <a:rPr lang="nl-NL" dirty="0"/>
              <a:t>Bloedvaten van het lichaam kunnen in drie groepen </a:t>
            </a:r>
          </a:p>
          <a:p>
            <a:pPr marL="0" indent="0">
              <a:buNone/>
            </a:pPr>
            <a:r>
              <a:rPr lang="nl-NL" dirty="0"/>
              <a:t>worden verdeeld:</a:t>
            </a:r>
          </a:p>
          <a:p>
            <a:r>
              <a:rPr lang="nl-NL" dirty="0"/>
              <a:t>De slagaders (arteriën) </a:t>
            </a:r>
          </a:p>
          <a:p>
            <a:r>
              <a:rPr lang="nl-NL" dirty="0"/>
              <a:t>De aders (venen)</a:t>
            </a:r>
          </a:p>
          <a:p>
            <a:r>
              <a:rPr lang="nl-NL" dirty="0"/>
              <a:t>De haarvaten (capillairen) </a:t>
            </a:r>
          </a:p>
          <a:p>
            <a:pPr marL="0" indent="0">
              <a:buNone/>
            </a:pPr>
            <a:endParaRPr lang="nl-NL" dirty="0"/>
          </a:p>
          <a:p>
            <a:pPr marL="0" indent="0">
              <a:buNone/>
            </a:pPr>
            <a:r>
              <a:rPr lang="nl-NL" dirty="0"/>
              <a:t>Slagaders en aders zijn uitsluitend bestemd voor het transport van het bloed door het lichaam.</a:t>
            </a:r>
          </a:p>
          <a:p>
            <a:pPr marL="0" indent="0">
              <a:buNone/>
            </a:pPr>
            <a:r>
              <a:rPr lang="nl-NL" dirty="0"/>
              <a:t>Haarvaten zijn verantwoordelijk voor de uitwisseling van stoffen tussen het bloed en het  omringende weefsel en organen.</a:t>
            </a:r>
          </a:p>
          <a:p>
            <a:pPr marL="0" indent="0">
              <a:buNone/>
            </a:pPr>
            <a:r>
              <a:rPr lang="nl-NL" dirty="0"/>
              <a:t>Met uitzondering van de haarvaten bestaan de wanden van de bloedvaten uit drie lagen, de dikte en opbouw van de afzonderlijke wandlagen kan per bloedvattype variëren.</a:t>
            </a:r>
          </a:p>
          <a:p>
            <a:pPr marL="0" indent="0">
              <a:buNone/>
            </a:pPr>
            <a:endParaRPr lang="nl-NL" dirty="0"/>
          </a:p>
        </p:txBody>
      </p:sp>
    </p:spTree>
    <p:extLst>
      <p:ext uri="{BB962C8B-B14F-4D97-AF65-F5344CB8AC3E}">
        <p14:creationId xmlns:p14="http://schemas.microsoft.com/office/powerpoint/2010/main" val="4118906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1725" y="0"/>
            <a:ext cx="2200275" cy="3076575"/>
          </a:xfrm>
          <a:prstGeom prst="rect">
            <a:avLst/>
          </a:prstGeom>
        </p:spPr>
      </p:pic>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7868" y="2802671"/>
            <a:ext cx="3834132" cy="4072700"/>
          </a:xfrm>
          <a:prstGeom prst="rect">
            <a:avLst/>
          </a:prstGeom>
        </p:spPr>
      </p:pic>
      <p:sp>
        <p:nvSpPr>
          <p:cNvPr id="4" name="Titel 3"/>
          <p:cNvSpPr>
            <a:spLocks noGrp="1"/>
          </p:cNvSpPr>
          <p:nvPr>
            <p:ph type="title"/>
          </p:nvPr>
        </p:nvSpPr>
        <p:spPr/>
        <p:txBody>
          <a:bodyPr/>
          <a:lstStyle/>
          <a:p>
            <a:r>
              <a:rPr lang="nl-NL" dirty="0"/>
              <a:t>Slagaders </a:t>
            </a:r>
          </a:p>
        </p:txBody>
      </p:sp>
      <p:sp>
        <p:nvSpPr>
          <p:cNvPr id="5" name="Tijdelijke aanduiding voor inhoud 4"/>
          <p:cNvSpPr>
            <a:spLocks noGrp="1"/>
          </p:cNvSpPr>
          <p:nvPr>
            <p:ph idx="1"/>
          </p:nvPr>
        </p:nvSpPr>
        <p:spPr>
          <a:xfrm>
            <a:off x="838200" y="1477108"/>
            <a:ext cx="10515600" cy="4699855"/>
          </a:xfrm>
        </p:spPr>
        <p:txBody>
          <a:bodyPr>
            <a:normAutofit fontScale="85000" lnSpcReduction="20000"/>
          </a:bodyPr>
          <a:lstStyle/>
          <a:p>
            <a:pPr marL="0" indent="0">
              <a:buNone/>
            </a:pPr>
            <a:r>
              <a:rPr lang="nl-NL" dirty="0"/>
              <a:t>Dit zijn de bloedvaten die rechtstreeks van het hart aftakken om een orgaan van bloed te voorzien. </a:t>
            </a:r>
          </a:p>
          <a:p>
            <a:pPr marL="0" indent="0">
              <a:buNone/>
            </a:pPr>
            <a:r>
              <a:rPr lang="nl-NL" dirty="0"/>
              <a:t>Het bloed stroomt van het hart af richting alle weefsels en organen.</a:t>
            </a:r>
          </a:p>
          <a:p>
            <a:pPr marL="0" indent="0">
              <a:buNone/>
            </a:pPr>
            <a:r>
              <a:rPr lang="nl-NL" dirty="0"/>
              <a:t>Door de pompwerking van het hart, zal de druk in de slagaders schokkerig zijn. Je kan het bloed in de slagaders voelen kloppen, bijvoorbeeld in de polsslagader. Dit wordt ook wel je hartslag genoemd.</a:t>
            </a:r>
          </a:p>
          <a:p>
            <a:pPr marL="0" indent="0">
              <a:buNone/>
            </a:pPr>
            <a:r>
              <a:rPr lang="nl-NL" dirty="0"/>
              <a:t>Hier is er een hoge bloeddruk. </a:t>
            </a:r>
          </a:p>
          <a:p>
            <a:pPr marL="0" indent="0">
              <a:buNone/>
            </a:pPr>
            <a:r>
              <a:rPr lang="nl-NL" dirty="0"/>
              <a:t>De wand van een slagader is dik, stevig en elastisch.</a:t>
            </a:r>
          </a:p>
          <a:p>
            <a:pPr marL="0" indent="0">
              <a:buNone/>
            </a:pPr>
            <a:r>
              <a:rPr lang="nl-NL" dirty="0"/>
              <a:t>Op twee uitzonderingen na transporteren de slagaders </a:t>
            </a:r>
          </a:p>
          <a:p>
            <a:pPr marL="0" indent="0">
              <a:buNone/>
            </a:pPr>
            <a:r>
              <a:rPr lang="nl-NL" dirty="0"/>
              <a:t>zuurstofrijk bloed.</a:t>
            </a:r>
          </a:p>
          <a:p>
            <a:pPr marL="0" indent="0">
              <a:buNone/>
            </a:pPr>
            <a:r>
              <a:rPr lang="nl-NL" dirty="0"/>
              <a:t>Twee slagaders transporteren zuurstofarm bloed:</a:t>
            </a:r>
          </a:p>
          <a:p>
            <a:r>
              <a:rPr lang="nl-NL" dirty="0"/>
              <a:t>Longslagaders, die van het hart naar de longen lopen</a:t>
            </a:r>
          </a:p>
          <a:p>
            <a:r>
              <a:rPr lang="nl-NL" dirty="0"/>
              <a:t>Navelstrengslagader bij de foetus</a:t>
            </a:r>
          </a:p>
        </p:txBody>
      </p:sp>
    </p:spTree>
    <p:extLst>
      <p:ext uri="{BB962C8B-B14F-4D97-AF65-F5344CB8AC3E}">
        <p14:creationId xmlns:p14="http://schemas.microsoft.com/office/powerpoint/2010/main" val="426269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polsslag meten </a:t>
            </a:r>
            <a:br>
              <a:rPr lang="nl-NL" dirty="0"/>
            </a:br>
            <a:r>
              <a:rPr lang="nl-NL" sz="2400" dirty="0"/>
              <a:t>(eerst opdracht 1 uitvoeren en vervolgens opdracht 2) </a:t>
            </a:r>
            <a:endParaRPr lang="nl-NL" dirty="0"/>
          </a:p>
        </p:txBody>
      </p:sp>
      <p:sp>
        <p:nvSpPr>
          <p:cNvPr id="4" name="Tijdelijke aanduiding voor tekst 3"/>
          <p:cNvSpPr>
            <a:spLocks noGrp="1"/>
          </p:cNvSpPr>
          <p:nvPr>
            <p:ph type="body" idx="1"/>
          </p:nvPr>
        </p:nvSpPr>
        <p:spPr/>
        <p:txBody>
          <a:bodyPr/>
          <a:lstStyle/>
          <a:p>
            <a:r>
              <a:rPr lang="nl-NL" dirty="0"/>
              <a:t>Opdracht 1 polsslag in rust </a:t>
            </a:r>
          </a:p>
          <a:p>
            <a:endParaRPr lang="nl-NL" dirty="0"/>
          </a:p>
        </p:txBody>
      </p:sp>
      <p:sp>
        <p:nvSpPr>
          <p:cNvPr id="3" name="Tijdelijke aanduiding voor inhoud 2"/>
          <p:cNvSpPr>
            <a:spLocks noGrp="1"/>
          </p:cNvSpPr>
          <p:nvPr>
            <p:ph sz="half" idx="2"/>
          </p:nvPr>
        </p:nvSpPr>
        <p:spPr>
          <a:xfrm>
            <a:off x="839788" y="2136531"/>
            <a:ext cx="5157787" cy="3525715"/>
          </a:xfrm>
        </p:spPr>
        <p:txBody>
          <a:bodyPr>
            <a:normAutofit fontScale="62500" lnSpcReduction="20000"/>
          </a:bodyPr>
          <a:lstStyle/>
          <a:p>
            <a:pPr marL="514350" indent="-514350">
              <a:buFont typeface="+mj-lt"/>
              <a:buAutoNum type="arabicPeriod"/>
            </a:pPr>
            <a:r>
              <a:rPr lang="nl-NL" dirty="0"/>
              <a:t>Zet op je telefoon je stopwatch klaar ( dit zit als optie bij je wekker)</a:t>
            </a:r>
          </a:p>
          <a:p>
            <a:pPr marL="514350" indent="-514350">
              <a:buFont typeface="+mj-lt"/>
              <a:buAutoNum type="arabicPeriod"/>
            </a:pPr>
            <a:r>
              <a:rPr lang="nl-NL" dirty="0"/>
              <a:t>Ga rustig zitten op een stoel voor 10 minuten</a:t>
            </a:r>
          </a:p>
          <a:p>
            <a:pPr marL="514350" indent="-514350">
              <a:buFont typeface="+mj-lt"/>
              <a:buAutoNum type="arabicPeriod"/>
            </a:pPr>
            <a:r>
              <a:rPr lang="nl-NL" dirty="0"/>
              <a:t>Zet de stopwatch aan</a:t>
            </a:r>
          </a:p>
          <a:p>
            <a:pPr marL="514350" indent="-514350">
              <a:buFont typeface="+mj-lt"/>
              <a:buAutoNum type="arabicPeriod"/>
            </a:pPr>
            <a:r>
              <a:rPr lang="nl-NL" dirty="0"/>
              <a:t>Zet je wijsvinger en je middelvinger op de pols van je andere arm</a:t>
            </a:r>
          </a:p>
          <a:p>
            <a:pPr marL="514350" indent="-514350">
              <a:buFont typeface="+mj-lt"/>
              <a:buAutoNum type="arabicPeriod"/>
            </a:pPr>
            <a:r>
              <a:rPr lang="nl-NL" dirty="0"/>
              <a:t>Tel gedurende 30 seconden de slagen van je pols</a:t>
            </a:r>
          </a:p>
          <a:p>
            <a:pPr marL="514350" indent="-514350">
              <a:buFont typeface="+mj-lt"/>
              <a:buAutoNum type="arabicPeriod"/>
            </a:pPr>
            <a:r>
              <a:rPr lang="nl-NL" dirty="0"/>
              <a:t>Verdubbel dan de uitslag om het aantal slagen per minuut te berekenen </a:t>
            </a:r>
          </a:p>
          <a:p>
            <a:pPr marL="514350" indent="-514350">
              <a:buFont typeface="+mj-lt"/>
              <a:buAutoNum type="arabicPeriod"/>
            </a:pPr>
            <a:r>
              <a:rPr lang="nl-NL" dirty="0"/>
              <a:t>Noteer dit in je aantekeningen</a:t>
            </a:r>
          </a:p>
          <a:p>
            <a:pPr marL="0" indent="0">
              <a:buNone/>
            </a:pPr>
            <a:r>
              <a:rPr lang="nl-NL" dirty="0"/>
              <a:t>( als je hem op je pols niet voelt kan je ook je twee vingers op je hals leggen net onder je oor en kaaklijn)</a:t>
            </a:r>
          </a:p>
          <a:p>
            <a:pPr marL="0" indent="0">
              <a:buNone/>
            </a:pPr>
            <a:endParaRPr lang="nl-NL" dirty="0"/>
          </a:p>
          <a:p>
            <a:pPr marL="0" indent="0">
              <a:buNone/>
            </a:pPr>
            <a:endParaRPr lang="nl-NL" dirty="0"/>
          </a:p>
        </p:txBody>
      </p:sp>
      <p:sp>
        <p:nvSpPr>
          <p:cNvPr id="5" name="Tijdelijke aanduiding voor tekst 4"/>
          <p:cNvSpPr>
            <a:spLocks noGrp="1"/>
          </p:cNvSpPr>
          <p:nvPr>
            <p:ph type="body" sz="quarter" idx="3"/>
          </p:nvPr>
        </p:nvSpPr>
        <p:spPr>
          <a:xfrm>
            <a:off x="6172200" y="1681163"/>
            <a:ext cx="5183188" cy="376237"/>
          </a:xfrm>
        </p:spPr>
        <p:txBody>
          <a:bodyPr>
            <a:normAutofit fontScale="92500" lnSpcReduction="10000"/>
          </a:bodyPr>
          <a:lstStyle/>
          <a:p>
            <a:r>
              <a:rPr lang="nl-NL" dirty="0"/>
              <a:t>Opdracht 2 polsslag na activiteit </a:t>
            </a:r>
          </a:p>
        </p:txBody>
      </p:sp>
      <p:sp>
        <p:nvSpPr>
          <p:cNvPr id="6" name="Tijdelijke aanduiding voor inhoud 5"/>
          <p:cNvSpPr>
            <a:spLocks noGrp="1"/>
          </p:cNvSpPr>
          <p:nvPr>
            <p:ph sz="quarter" idx="4"/>
          </p:nvPr>
        </p:nvSpPr>
        <p:spPr>
          <a:xfrm>
            <a:off x="6172200" y="2136531"/>
            <a:ext cx="5183188" cy="3305907"/>
          </a:xfrm>
        </p:spPr>
        <p:txBody>
          <a:bodyPr>
            <a:normAutofit fontScale="77500" lnSpcReduction="20000"/>
          </a:bodyPr>
          <a:lstStyle/>
          <a:p>
            <a:pPr marL="514350" indent="-514350">
              <a:buFont typeface="+mj-lt"/>
              <a:buAutoNum type="arabicPeriod"/>
            </a:pPr>
            <a:r>
              <a:rPr lang="nl-NL" sz="2300" dirty="0"/>
              <a:t>Zet op je telefoon je stopwatch klaar ( dit zit als optie bij je wekker)</a:t>
            </a:r>
          </a:p>
          <a:p>
            <a:pPr marL="514350" indent="-514350">
              <a:buFont typeface="+mj-lt"/>
              <a:buAutoNum type="arabicPeriod"/>
            </a:pPr>
            <a:r>
              <a:rPr lang="nl-NL" sz="2300" dirty="0"/>
              <a:t>Spring nu voor 2 minuten op en neer of doe jumping </a:t>
            </a:r>
            <a:r>
              <a:rPr lang="nl-NL" sz="2300" dirty="0" err="1"/>
              <a:t>jacks</a:t>
            </a:r>
            <a:endParaRPr lang="nl-NL" sz="2300" dirty="0"/>
          </a:p>
          <a:p>
            <a:pPr marL="514350" indent="-514350">
              <a:buFont typeface="+mj-lt"/>
              <a:buAutoNum type="arabicPeriod"/>
            </a:pPr>
            <a:r>
              <a:rPr lang="nl-NL" sz="2300" dirty="0"/>
              <a:t>Zet de stopwatch aan</a:t>
            </a:r>
          </a:p>
          <a:p>
            <a:pPr marL="514350" indent="-514350">
              <a:buFont typeface="+mj-lt"/>
              <a:buAutoNum type="arabicPeriod"/>
            </a:pPr>
            <a:r>
              <a:rPr lang="nl-NL" sz="2300" dirty="0"/>
              <a:t>Zet je wijsvinger en je middelvinger op de pols van je andere arm</a:t>
            </a:r>
          </a:p>
          <a:p>
            <a:pPr marL="514350" indent="-514350">
              <a:buFont typeface="+mj-lt"/>
              <a:buAutoNum type="arabicPeriod"/>
            </a:pPr>
            <a:r>
              <a:rPr lang="nl-NL" sz="2300" dirty="0"/>
              <a:t>Tel gedurende 30 seconden de slagen van je pols</a:t>
            </a:r>
          </a:p>
          <a:p>
            <a:pPr marL="514350" indent="-514350">
              <a:buFont typeface="+mj-lt"/>
              <a:buAutoNum type="arabicPeriod"/>
            </a:pPr>
            <a:r>
              <a:rPr lang="nl-NL" sz="2300" dirty="0"/>
              <a:t>Verdubbel dan de uitslag om het aantal slagen per minuut te berekenen </a:t>
            </a:r>
          </a:p>
          <a:p>
            <a:pPr marL="514350" indent="-514350">
              <a:buFont typeface="+mj-lt"/>
              <a:buAutoNum type="arabicPeriod"/>
            </a:pPr>
            <a:r>
              <a:rPr lang="nl-NL" sz="2300" dirty="0"/>
              <a:t>Noteer dit in je aantekeningen</a:t>
            </a:r>
          </a:p>
          <a:p>
            <a:pPr marL="0" indent="0">
              <a:buNone/>
            </a:pPr>
            <a:endParaRPr lang="nl-NL" sz="2300" dirty="0"/>
          </a:p>
          <a:p>
            <a:pPr marL="0" indent="0">
              <a:buNone/>
            </a:pPr>
            <a:endParaRPr lang="nl-NL" dirty="0"/>
          </a:p>
          <a:p>
            <a:pPr marL="514350" indent="-514350">
              <a:buFont typeface="+mj-lt"/>
              <a:buAutoNum type="arabicPeriod"/>
            </a:pPr>
            <a:endParaRPr lang="nl-NL" dirty="0"/>
          </a:p>
          <a:p>
            <a:pPr marL="514350" indent="-514350">
              <a:buFont typeface="+mj-lt"/>
              <a:buAutoNum type="arabicPeriod"/>
            </a:pPr>
            <a:endParaRPr lang="nl-NL" dirty="0"/>
          </a:p>
          <a:p>
            <a:endParaRPr lang="nl-NL" dirty="0"/>
          </a:p>
        </p:txBody>
      </p:sp>
      <p:sp>
        <p:nvSpPr>
          <p:cNvPr id="7" name="Rechthoek 6"/>
          <p:cNvSpPr/>
          <p:nvPr/>
        </p:nvSpPr>
        <p:spPr>
          <a:xfrm>
            <a:off x="984738" y="5838092"/>
            <a:ext cx="10370650" cy="7473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nl-NL" dirty="0"/>
              <a:t>Normale polsslag ligt tussen 60 en 100 slagen per minuut.</a:t>
            </a:r>
          </a:p>
          <a:p>
            <a:pPr algn="ctr"/>
            <a:r>
              <a:rPr lang="nl-NL" dirty="0"/>
              <a:t>Leg uit wat er gebeurt met je polsslag als jij 2 minuten op en neer springt? En waarom? </a:t>
            </a:r>
          </a:p>
          <a:p>
            <a:pPr algn="ctr"/>
            <a:r>
              <a:rPr lang="nl-NL" dirty="0"/>
              <a:t>Noteer de antwoorden in je </a:t>
            </a:r>
            <a:r>
              <a:rPr lang="nl-NL" dirty="0" err="1"/>
              <a:t>aantekingen</a:t>
            </a:r>
            <a:r>
              <a:rPr lang="nl-NL" dirty="0"/>
              <a:t>!</a:t>
            </a:r>
          </a:p>
        </p:txBody>
      </p:sp>
    </p:spTree>
    <p:extLst>
      <p:ext uri="{BB962C8B-B14F-4D97-AF65-F5344CB8AC3E}">
        <p14:creationId xmlns:p14="http://schemas.microsoft.com/office/powerpoint/2010/main" val="525087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Slagaders </a:t>
            </a:r>
          </a:p>
        </p:txBody>
      </p:sp>
      <p:sp>
        <p:nvSpPr>
          <p:cNvPr id="6" name="Tijdelijke aanduiding voor inhoud 5"/>
          <p:cNvSpPr>
            <a:spLocks noGrp="1"/>
          </p:cNvSpPr>
          <p:nvPr>
            <p:ph idx="1"/>
          </p:nvPr>
        </p:nvSpPr>
        <p:spPr>
          <a:xfrm>
            <a:off x="838200" y="1409700"/>
            <a:ext cx="10515600" cy="4767263"/>
          </a:xfrm>
        </p:spPr>
        <p:txBody>
          <a:bodyPr/>
          <a:lstStyle/>
          <a:p>
            <a:pPr marL="0" indent="0">
              <a:buNone/>
            </a:pPr>
            <a:r>
              <a:rPr lang="nl-NL" dirty="0"/>
              <a:t>De grote slagaders (arteriën) vertakken zijn in kleine arteriën of arteriolen.</a:t>
            </a:r>
          </a:p>
          <a:p>
            <a:pPr marL="0" indent="0">
              <a:buNone/>
            </a:pPr>
            <a:r>
              <a:rPr lang="nl-NL" dirty="0"/>
              <a:t>Dit zijn kleine bloedvaatjes met kringspiertjes in de wand die kunnen samentrekken of ontspannen. </a:t>
            </a:r>
          </a:p>
          <a:p>
            <a:pPr marL="0" indent="0">
              <a:buNone/>
            </a:pPr>
            <a:r>
              <a:rPr lang="nl-NL" dirty="0"/>
              <a:t>Deze kringspieren reguleren het vernauwen of verwijden van de vaatholte (lumen) van de arteriolen en bepalen hiermee per moment hoeveel bloed er vanuit de arteriolen in de slagaderlijke haarvaten wordt geperst. </a:t>
            </a:r>
          </a:p>
        </p:txBody>
      </p:sp>
      <p:pic>
        <p:nvPicPr>
          <p:cNvPr id="7" name="Tijdelijke aanduiding voor inhoud 4"/>
          <p:cNvPicPr/>
          <p:nvPr/>
        </p:nvPicPr>
        <p:blipFill>
          <a:blip r:embed="rId2">
            <a:extLst>
              <a:ext uri="{28A0092B-C50C-407E-A947-70E740481C1C}">
                <a14:useLocalDpi xmlns:a14="http://schemas.microsoft.com/office/drawing/2010/main" val="0"/>
              </a:ext>
            </a:extLst>
          </a:blip>
          <a:stretch>
            <a:fillRect/>
          </a:stretch>
        </p:blipFill>
        <p:spPr>
          <a:xfrm>
            <a:off x="7677150" y="4206387"/>
            <a:ext cx="4514850" cy="2880678"/>
          </a:xfrm>
          <a:prstGeom prst="rect">
            <a:avLst/>
          </a:prstGeom>
        </p:spPr>
      </p:pic>
    </p:spTree>
    <p:extLst>
      <p:ext uri="{BB962C8B-B14F-4D97-AF65-F5344CB8AC3E}">
        <p14:creationId xmlns:p14="http://schemas.microsoft.com/office/powerpoint/2010/main" val="4007541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720724"/>
          </a:xfrm>
        </p:spPr>
        <p:txBody>
          <a:bodyPr/>
          <a:lstStyle/>
          <a:p>
            <a:r>
              <a:rPr lang="nl-NL" dirty="0"/>
              <a:t>Haarvaten </a:t>
            </a:r>
          </a:p>
        </p:txBody>
      </p:sp>
      <p:sp>
        <p:nvSpPr>
          <p:cNvPr id="3" name="Tijdelijke aanduiding voor inhoud 2"/>
          <p:cNvSpPr>
            <a:spLocks noGrp="1"/>
          </p:cNvSpPr>
          <p:nvPr>
            <p:ph idx="1"/>
          </p:nvPr>
        </p:nvSpPr>
        <p:spPr>
          <a:xfrm>
            <a:off x="838200" y="1019175"/>
            <a:ext cx="10515600" cy="3227509"/>
          </a:xfrm>
        </p:spPr>
        <p:txBody>
          <a:bodyPr>
            <a:normAutofit fontScale="77500" lnSpcReduction="20000"/>
          </a:bodyPr>
          <a:lstStyle/>
          <a:p>
            <a:pPr marL="0" indent="0">
              <a:buNone/>
            </a:pPr>
            <a:r>
              <a:rPr lang="nl-NL" dirty="0"/>
              <a:t>Dit zijn zeer dunnen bloedvaten ( met een vaatwand die bestaat uit één cellaag) die tot diep in het lichaamsweefsel doordringen.</a:t>
            </a:r>
          </a:p>
          <a:p>
            <a:pPr marL="0" indent="0">
              <a:buNone/>
            </a:pPr>
            <a:r>
              <a:rPr lang="nl-NL" dirty="0"/>
              <a:t>De slagaderlijke haarvaten ontvangen hun bloed vanuit de arteriolen.</a:t>
            </a:r>
          </a:p>
          <a:p>
            <a:pPr marL="0" indent="0">
              <a:buNone/>
            </a:pPr>
            <a:r>
              <a:rPr lang="nl-NL" dirty="0"/>
              <a:t>Vanuit de slagaderlijke haarvaten vindt via de vaatwand de uitwisseling van zuurstof en voedingsstoffen plaats met de cellen in de verschillende weefsels en organen.</a:t>
            </a:r>
          </a:p>
          <a:p>
            <a:pPr marL="0" indent="0">
              <a:buNone/>
            </a:pPr>
            <a:r>
              <a:rPr lang="nl-NL" dirty="0"/>
              <a:t>Langzame bloedstroming en lage bloeddruk</a:t>
            </a:r>
          </a:p>
          <a:p>
            <a:pPr marL="0" indent="0">
              <a:buNone/>
            </a:pPr>
            <a:r>
              <a:rPr lang="nl-NL" dirty="0"/>
              <a:t>Aderlijke haarvaten nemen vervolgens de ontstane afvalstoffen van de cellen in de weefsels en organen af. </a:t>
            </a:r>
          </a:p>
          <a:p>
            <a:pPr marL="0" indent="0">
              <a:buNone/>
            </a:pPr>
            <a:r>
              <a:rPr lang="nl-NL" dirty="0"/>
              <a:t>De aderlijke haarvaten vloeien samen in de kleine aders (</a:t>
            </a:r>
            <a:r>
              <a:rPr lang="nl-NL" dirty="0" err="1"/>
              <a:t>venulen</a:t>
            </a:r>
            <a:r>
              <a:rPr lang="nl-NL" dirty="0"/>
              <a:t>).</a:t>
            </a:r>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6024" y="3824654"/>
            <a:ext cx="5895975" cy="3033345"/>
          </a:xfrm>
          <a:prstGeom prst="rect">
            <a:avLst/>
          </a:prstGeom>
        </p:spPr>
      </p:pic>
    </p:spTree>
    <p:extLst>
      <p:ext uri="{BB962C8B-B14F-4D97-AF65-F5344CB8AC3E}">
        <p14:creationId xmlns:p14="http://schemas.microsoft.com/office/powerpoint/2010/main" val="3152908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2"/>
          <a:stretch>
            <a:fillRect/>
          </a:stretch>
        </p:blipFill>
        <p:spPr>
          <a:xfrm>
            <a:off x="8120428" y="3144838"/>
            <a:ext cx="3895725" cy="3581400"/>
          </a:xfrm>
          <a:prstGeom prst="rect">
            <a:avLst/>
          </a:prstGeom>
        </p:spPr>
      </p:pic>
      <p:sp>
        <p:nvSpPr>
          <p:cNvPr id="2" name="Titel 1"/>
          <p:cNvSpPr>
            <a:spLocks noGrp="1"/>
          </p:cNvSpPr>
          <p:nvPr>
            <p:ph type="title"/>
          </p:nvPr>
        </p:nvSpPr>
        <p:spPr>
          <a:xfrm>
            <a:off x="838200" y="365126"/>
            <a:ext cx="10515600" cy="742706"/>
          </a:xfrm>
        </p:spPr>
        <p:txBody>
          <a:bodyPr/>
          <a:lstStyle/>
          <a:p>
            <a:r>
              <a:rPr lang="nl-NL" dirty="0"/>
              <a:t>Kleine aders (</a:t>
            </a:r>
            <a:r>
              <a:rPr lang="nl-NL" dirty="0" err="1"/>
              <a:t>venulen</a:t>
            </a:r>
            <a:r>
              <a:rPr lang="nl-NL" dirty="0"/>
              <a:t>)</a:t>
            </a:r>
          </a:p>
        </p:txBody>
      </p:sp>
      <p:sp>
        <p:nvSpPr>
          <p:cNvPr id="3" name="Tijdelijke aanduiding voor inhoud 2"/>
          <p:cNvSpPr>
            <a:spLocks noGrp="1"/>
          </p:cNvSpPr>
          <p:nvPr>
            <p:ph idx="1"/>
          </p:nvPr>
        </p:nvSpPr>
        <p:spPr>
          <a:xfrm>
            <a:off x="723900" y="1046286"/>
            <a:ext cx="10515600" cy="5069131"/>
          </a:xfrm>
        </p:spPr>
        <p:txBody>
          <a:bodyPr>
            <a:normAutofit fontScale="70000" lnSpcReduction="20000"/>
          </a:bodyPr>
          <a:lstStyle/>
          <a:p>
            <a:pPr marL="0" indent="0">
              <a:buNone/>
            </a:pPr>
            <a:r>
              <a:rPr lang="nl-NL" dirty="0"/>
              <a:t>Vanuit de aderlijke haarvaten stroomt het bloed in de kleine aders en vanuit de kleine aders verzamelt het naar het hart terugstromende bloed zich verder in de aders.</a:t>
            </a:r>
          </a:p>
          <a:p>
            <a:pPr marL="0" indent="0">
              <a:buNone/>
            </a:pPr>
            <a:r>
              <a:rPr lang="nl-NL" sz="4400" dirty="0"/>
              <a:t>Aders (venen)</a:t>
            </a:r>
          </a:p>
          <a:p>
            <a:pPr marL="0" indent="0">
              <a:buNone/>
            </a:pPr>
            <a:r>
              <a:rPr lang="nl-NL" dirty="0"/>
              <a:t>Deze brede bloedvaten met slappe wanden zorgen voor de verdere terugvoer van het bloed vanuit de organen richting het hart.</a:t>
            </a:r>
          </a:p>
          <a:p>
            <a:pPr marL="0" indent="0">
              <a:buNone/>
            </a:pPr>
            <a:r>
              <a:rPr lang="nl-NL" dirty="0"/>
              <a:t>Het bloed wordt hier niet meer schokkend vooruit gestuwd door het hart, maar stroomt in een gelijkmatige tempo terug naar het hart.</a:t>
            </a:r>
          </a:p>
          <a:p>
            <a:pPr marL="0" indent="0">
              <a:buNone/>
            </a:pPr>
            <a:r>
              <a:rPr lang="nl-NL" dirty="0"/>
              <a:t>De aders hebben kleppen die verhinderen dat het bloed de </a:t>
            </a:r>
          </a:p>
          <a:p>
            <a:pPr marL="0" indent="0">
              <a:buNone/>
            </a:pPr>
            <a:r>
              <a:rPr lang="nl-NL" dirty="0"/>
              <a:t>verkeerde kant op stroomt.</a:t>
            </a:r>
          </a:p>
          <a:p>
            <a:pPr marL="0" indent="0">
              <a:buNone/>
            </a:pPr>
            <a:r>
              <a:rPr lang="nl-NL" dirty="0"/>
              <a:t>De wand van een ader is dunner en minder elastisch. Er is hier </a:t>
            </a:r>
          </a:p>
          <a:p>
            <a:pPr marL="0" indent="0">
              <a:buNone/>
            </a:pPr>
            <a:r>
              <a:rPr lang="nl-NL" dirty="0"/>
              <a:t>geen bloeddruk en geen hartslag.</a:t>
            </a:r>
          </a:p>
          <a:p>
            <a:pPr marL="0" indent="0">
              <a:buNone/>
            </a:pPr>
            <a:r>
              <a:rPr lang="nl-NL" dirty="0"/>
              <a:t>Op twee uitzonderingen na transporteren de aders zuurstofarm bloed.</a:t>
            </a:r>
          </a:p>
          <a:p>
            <a:pPr marL="0" indent="0">
              <a:buNone/>
            </a:pPr>
            <a:r>
              <a:rPr lang="nl-NL" dirty="0"/>
              <a:t>Twee aders transporteren zuurstofrijk bloed:</a:t>
            </a:r>
          </a:p>
          <a:p>
            <a:r>
              <a:rPr lang="nl-NL" dirty="0"/>
              <a:t>Longaders, die van de longen naar de hart lopen </a:t>
            </a:r>
          </a:p>
          <a:p>
            <a:r>
              <a:rPr lang="nl-NL" dirty="0"/>
              <a:t>Navelstrengader bij de foetus</a:t>
            </a:r>
          </a:p>
          <a:p>
            <a:pPr marL="0" indent="0">
              <a:buNone/>
            </a:pPr>
            <a:endParaRPr lang="nl-NL" dirty="0"/>
          </a:p>
        </p:txBody>
      </p:sp>
    </p:spTree>
    <p:extLst>
      <p:ext uri="{BB962C8B-B14F-4D97-AF65-F5344CB8AC3E}">
        <p14:creationId xmlns:p14="http://schemas.microsoft.com/office/powerpoint/2010/main" val="1449513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Aderkleppen </a:t>
            </a:r>
          </a:p>
        </p:txBody>
      </p:sp>
      <p:pic>
        <p:nvPicPr>
          <p:cNvPr id="9" name="Afbeelding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5091" y="0"/>
            <a:ext cx="4373963" cy="7348258"/>
          </a:xfrm>
          <a:prstGeom prst="rect">
            <a:avLst/>
          </a:prstGeom>
        </p:spPr>
      </p:pic>
      <p:sp>
        <p:nvSpPr>
          <p:cNvPr id="11" name="Tijdelijke aanduiding voor inhoud 10"/>
          <p:cNvSpPr>
            <a:spLocks noGrp="1"/>
          </p:cNvSpPr>
          <p:nvPr>
            <p:ph idx="1"/>
          </p:nvPr>
        </p:nvSpPr>
        <p:spPr/>
        <p:txBody>
          <a:bodyPr/>
          <a:lstStyle/>
          <a:p>
            <a:pPr marL="0" indent="0">
              <a:buNone/>
            </a:pPr>
            <a:r>
              <a:rPr lang="nl-NL" dirty="0"/>
              <a:t>Aderkleppen zorgen ervoor dat het bloed maar in </a:t>
            </a:r>
          </a:p>
          <a:p>
            <a:pPr marL="0" indent="0">
              <a:buNone/>
            </a:pPr>
            <a:r>
              <a:rPr lang="nl-NL" dirty="0"/>
              <a:t>één richting kan stromen, namelijk naar het hart toe.</a:t>
            </a:r>
          </a:p>
          <a:p>
            <a:pPr marL="0" indent="0">
              <a:buNone/>
            </a:pPr>
            <a:r>
              <a:rPr lang="nl-NL" dirty="0"/>
              <a:t>De kleppen gaan open wanneer bloed er tegen aankomt. </a:t>
            </a:r>
          </a:p>
          <a:p>
            <a:pPr marL="0" indent="0">
              <a:buNone/>
            </a:pPr>
            <a:r>
              <a:rPr lang="nl-NL" dirty="0"/>
              <a:t>De kleppen kunnen alleen naar één kant open. Als het</a:t>
            </a:r>
          </a:p>
          <a:p>
            <a:pPr marL="0" indent="0">
              <a:buNone/>
            </a:pPr>
            <a:r>
              <a:rPr lang="nl-NL" dirty="0"/>
              <a:t>bloed terugstroomt zijn de kleppen dicht. </a:t>
            </a:r>
          </a:p>
          <a:p>
            <a:pPr marL="0" indent="0">
              <a:buNone/>
            </a:pPr>
            <a:r>
              <a:rPr lang="nl-NL" dirty="0"/>
              <a:t>Aders worden door gebruik van de spieren en de </a:t>
            </a:r>
          </a:p>
          <a:p>
            <a:pPr marL="0" indent="0">
              <a:buNone/>
            </a:pPr>
            <a:r>
              <a:rPr lang="nl-NL" dirty="0"/>
              <a:t>hartslag in de slagaders ingeduwd en stuwen zo het</a:t>
            </a:r>
          </a:p>
          <a:p>
            <a:pPr marL="0" indent="0">
              <a:buNone/>
            </a:pPr>
            <a:r>
              <a:rPr lang="nl-NL" dirty="0"/>
              <a:t>bloed verder richting het hart.</a:t>
            </a:r>
          </a:p>
        </p:txBody>
      </p:sp>
    </p:spTree>
    <p:extLst>
      <p:ext uri="{BB962C8B-B14F-4D97-AF65-F5344CB8AC3E}">
        <p14:creationId xmlns:p14="http://schemas.microsoft.com/office/powerpoint/2010/main" val="2366316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Beantwoord de volgende vragen</a:t>
            </a:r>
            <a:br>
              <a:rPr lang="nl-NL" dirty="0"/>
            </a:br>
            <a:r>
              <a:rPr lang="nl-NL" sz="2700" dirty="0"/>
              <a:t>(dit is een onderdeel van je aantekeningen van deze PowerPoint) </a:t>
            </a:r>
          </a:p>
        </p:txBody>
      </p:sp>
      <p:sp>
        <p:nvSpPr>
          <p:cNvPr id="3" name="Tijdelijke aanduiding voor inhoud 2"/>
          <p:cNvSpPr>
            <a:spLocks noGrp="1"/>
          </p:cNvSpPr>
          <p:nvPr>
            <p:ph idx="1"/>
          </p:nvPr>
        </p:nvSpPr>
        <p:spPr/>
        <p:txBody>
          <a:bodyPr/>
          <a:lstStyle/>
          <a:p>
            <a:r>
              <a:rPr lang="nl-NL" dirty="0"/>
              <a:t>Geef een beschrijving van bloeddruk.</a:t>
            </a:r>
          </a:p>
          <a:p>
            <a:r>
              <a:rPr lang="nl-NL" dirty="0"/>
              <a:t>Wij hebben twee poortaders</a:t>
            </a:r>
          </a:p>
          <a:p>
            <a:pPr marL="0" indent="0">
              <a:buNone/>
            </a:pPr>
            <a:r>
              <a:rPr lang="nl-NL" dirty="0"/>
              <a:t>	- welke twee zijn dat?</a:t>
            </a:r>
          </a:p>
          <a:p>
            <a:pPr marL="0" indent="0">
              <a:buNone/>
            </a:pPr>
            <a:r>
              <a:rPr lang="nl-NL" dirty="0"/>
              <a:t>	- wat is er zo bijzonder aan deze poortaders? </a:t>
            </a:r>
          </a:p>
          <a:p>
            <a:endParaRPr lang="nl-NL" dirty="0"/>
          </a:p>
        </p:txBody>
      </p:sp>
    </p:spTree>
    <p:extLst>
      <p:ext uri="{BB962C8B-B14F-4D97-AF65-F5344CB8AC3E}">
        <p14:creationId xmlns:p14="http://schemas.microsoft.com/office/powerpoint/2010/main" val="233857305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942</Words>
  <Application>Microsoft Office PowerPoint</Application>
  <PresentationFormat>Breedbeeld</PresentationFormat>
  <Paragraphs>100</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De bloedvaten  </vt:lpstr>
      <vt:lpstr>Bloedvaten </vt:lpstr>
      <vt:lpstr>Slagaders </vt:lpstr>
      <vt:lpstr>Opdracht polsslag meten  (eerst opdracht 1 uitvoeren en vervolgens opdracht 2) </vt:lpstr>
      <vt:lpstr>Slagaders </vt:lpstr>
      <vt:lpstr>Haarvaten </vt:lpstr>
      <vt:lpstr>Kleine aders (venulen)</vt:lpstr>
      <vt:lpstr>Aderkleppen </vt:lpstr>
      <vt:lpstr>Beantwoord de volgende vragen (dit is een onderdeel van je aantekeningen van deze PowerPoint) </vt:lpstr>
      <vt:lpstr>Linkjes voor extra informatie ( je kunt zelf natuurlijk ook verder zoeken op YouTube)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Bloedvaten</dc:title>
  <dc:creator>Zoya Pouria</dc:creator>
  <cp:lastModifiedBy>Zoya Pouria</cp:lastModifiedBy>
  <cp:revision>29</cp:revision>
  <dcterms:created xsi:type="dcterms:W3CDTF">2017-05-27T08:51:04Z</dcterms:created>
  <dcterms:modified xsi:type="dcterms:W3CDTF">2017-05-27T14:30:45Z</dcterms:modified>
</cp:coreProperties>
</file>