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32" r:id="rId17"/>
    <p:sldId id="334" r:id="rId18"/>
    <p:sldId id="335" r:id="rId19"/>
    <p:sldId id="319" r:id="rId20"/>
    <p:sldId id="333" r:id="rId21"/>
    <p:sldId id="320" r:id="rId22"/>
    <p:sldId id="321" r:id="rId23"/>
    <p:sldId id="322" r:id="rId24"/>
    <p:sldId id="323" r:id="rId25"/>
    <p:sldId id="329" r:id="rId26"/>
    <p:sldId id="324" r:id="rId27"/>
    <p:sldId id="330" r:id="rId28"/>
    <p:sldId id="331" r:id="rId29"/>
    <p:sldId id="336" r:id="rId30"/>
    <p:sldId id="325" r:id="rId31"/>
    <p:sldId id="326" r:id="rId32"/>
    <p:sldId id="328" r:id="rId33"/>
    <p:sldId id="327" r:id="rId3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88988" autoAdjust="0"/>
  </p:normalViewPr>
  <p:slideViewPr>
    <p:cSldViewPr>
      <p:cViewPr varScale="1">
        <p:scale>
          <a:sx n="89" d="100"/>
          <a:sy n="89" d="100"/>
        </p:scale>
        <p:origin x="725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FEBF3-E92C-4E79-9272-9A543179D398}" type="datetimeFigureOut">
              <a:rPr lang="de-DE" smtClean="0"/>
              <a:t>17.05.2017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F419E-6300-4330-A8D4-1C6EB82987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6019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72698-6932-4948-8948-8442D3019153}" type="datetimeFigureOut">
              <a:rPr lang="de-DE" smtClean="0"/>
              <a:t>17.05.2017</a:t>
            </a:fld>
            <a:endParaRPr lang="de-D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3479D-CB3A-46EF-951A-2BBA84AE49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018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273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01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024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47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23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300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89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48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1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484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87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927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144000" cy="68580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509594" y="3429000"/>
            <a:ext cx="4629200" cy="3168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 smtClean="0"/>
              <a:t>IBS 1.3.2</a:t>
            </a:r>
          </a:p>
          <a:p>
            <a:r>
              <a:rPr lang="nl-NL" b="1" dirty="0" smtClean="0"/>
              <a:t>Telen en oogsten</a:t>
            </a:r>
            <a:endParaRPr lang="nl-NL" b="1" dirty="0" smtClean="0"/>
          </a:p>
          <a:p>
            <a:r>
              <a:rPr lang="nl-NL" b="1" dirty="0" smtClean="0"/>
              <a:t>Hakselaar</a:t>
            </a:r>
            <a:endParaRPr lang="nl-NL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264" y="108135"/>
            <a:ext cx="23622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6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Automatische piloot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Voelsprieten op middelste torpedo</a:t>
            </a:r>
          </a:p>
          <a:p>
            <a:r>
              <a:rPr lang="nl-NL" dirty="0" smtClean="0"/>
              <a:t>Zonder Gps</a:t>
            </a:r>
          </a:p>
          <a:p>
            <a:r>
              <a:rPr lang="nl-NL" dirty="0" smtClean="0"/>
              <a:t>Weerstand</a:t>
            </a:r>
          </a:p>
          <a:p>
            <a:r>
              <a:rPr lang="nl-NL" dirty="0" smtClean="0"/>
              <a:t>Meer aandacht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voor vullen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aanhangers</a:t>
            </a:r>
          </a:p>
          <a:p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06" y="2420888"/>
            <a:ext cx="5628117" cy="4221088"/>
          </a:xfrm>
          <a:prstGeom prst="rect">
            <a:avLst/>
          </a:prstGeom>
        </p:spPr>
      </p:pic>
      <p:cxnSp>
        <p:nvCxnSpPr>
          <p:cNvPr id="6" name="Rechte verbindingslijn met pijl 5"/>
          <p:cNvCxnSpPr/>
          <p:nvPr/>
        </p:nvCxnSpPr>
        <p:spPr>
          <a:xfrm>
            <a:off x="6012160" y="2060848"/>
            <a:ext cx="291704" cy="2160240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>
            <a:off x="2771800" y="2060848"/>
            <a:ext cx="2016224" cy="2016224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82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Toevoeging voor silo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412776"/>
            <a:ext cx="8229600" cy="4525963"/>
          </a:xfrm>
        </p:spPr>
        <p:txBody>
          <a:bodyPr/>
          <a:lstStyle/>
          <a:p>
            <a:r>
              <a:rPr lang="nl-NL" dirty="0" smtClean="0"/>
              <a:t>Extra tank voor toevoeging (vloeistof)</a:t>
            </a:r>
          </a:p>
          <a:p>
            <a:r>
              <a:rPr lang="nl-NL" dirty="0" smtClean="0"/>
              <a:t>Wordt weinig gebruikt</a:t>
            </a:r>
          </a:p>
          <a:p>
            <a:r>
              <a:rPr lang="nl-NL" dirty="0" smtClean="0"/>
              <a:t>Moeilijk te doseren</a:t>
            </a:r>
          </a:p>
          <a:p>
            <a:r>
              <a:rPr lang="nl-NL" dirty="0" smtClean="0"/>
              <a:t>Te veel soorten</a:t>
            </a:r>
          </a:p>
          <a:p>
            <a:r>
              <a:rPr lang="nl-NL" dirty="0" smtClean="0"/>
              <a:t>Moeilijk te reinigen</a:t>
            </a:r>
          </a:p>
          <a:p>
            <a:r>
              <a:rPr lang="nl-NL" dirty="0" smtClean="0"/>
              <a:t>Extra dieseltank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0"/>
          <a:stretch/>
        </p:blipFill>
        <p:spPr>
          <a:xfrm>
            <a:off x="4644008" y="2151602"/>
            <a:ext cx="4355975" cy="4689878"/>
          </a:xfrm>
          <a:prstGeom prst="rect">
            <a:avLst/>
          </a:prstGeom>
        </p:spPr>
      </p:pic>
      <p:cxnSp>
        <p:nvCxnSpPr>
          <p:cNvPr id="6" name="Rechte verbindingslijn met pijl 5"/>
          <p:cNvCxnSpPr/>
          <p:nvPr/>
        </p:nvCxnSpPr>
        <p:spPr>
          <a:xfrm>
            <a:off x="3707904" y="5013176"/>
            <a:ext cx="2232248" cy="576064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40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67347" y="116632"/>
            <a:ext cx="5112568" cy="778098"/>
          </a:xfrm>
        </p:spPr>
        <p:txBody>
          <a:bodyPr/>
          <a:lstStyle/>
          <a:p>
            <a:r>
              <a:rPr lang="nl-NL" dirty="0" smtClean="0"/>
              <a:t>Voordrukrollen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1124744"/>
            <a:ext cx="8229600" cy="4525963"/>
          </a:xfrm>
        </p:spPr>
        <p:txBody>
          <a:bodyPr/>
          <a:lstStyle/>
          <a:p>
            <a:r>
              <a:rPr lang="nl-NL" dirty="0" smtClean="0"/>
              <a:t>6 voordrukrollen</a:t>
            </a:r>
          </a:p>
          <a:p>
            <a:r>
              <a:rPr lang="nl-NL" dirty="0" smtClean="0"/>
              <a:t>Gewas plat aanvoeren</a:t>
            </a:r>
          </a:p>
          <a:p>
            <a:r>
              <a:rPr lang="nl-NL" dirty="0" smtClean="0"/>
              <a:t>Snelheid rollen bepalen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de snijlengte</a:t>
            </a:r>
          </a:p>
          <a:p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95624"/>
            <a:ext cx="6904062" cy="31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40957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1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Metaaldetector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Ingebouwd in rol</a:t>
            </a:r>
          </a:p>
          <a:p>
            <a:r>
              <a:rPr lang="nl-NL" dirty="0" smtClean="0"/>
              <a:t>Rollen staan in 0,05 sec stop</a:t>
            </a:r>
          </a:p>
          <a:p>
            <a:r>
              <a:rPr lang="nl-NL" dirty="0" smtClean="0"/>
              <a:t>Trommel draait door (te zwaar om te stoppen)</a:t>
            </a:r>
          </a:p>
          <a:p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45024"/>
            <a:ext cx="69072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echte verbindingslijn met pijl 4"/>
          <p:cNvCxnSpPr/>
          <p:nvPr/>
        </p:nvCxnSpPr>
        <p:spPr>
          <a:xfrm>
            <a:off x="1259632" y="4221088"/>
            <a:ext cx="2520280" cy="1728192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72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Messentrommel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40 messen</a:t>
            </a:r>
          </a:p>
          <a:p>
            <a:r>
              <a:rPr lang="nl-NL" dirty="0" smtClean="0"/>
              <a:t>Kortere snijlengte</a:t>
            </a:r>
          </a:p>
          <a:p>
            <a:r>
              <a:rPr lang="nl-NL" dirty="0" smtClean="0"/>
              <a:t>Minder kracht</a:t>
            </a:r>
          </a:p>
          <a:p>
            <a:r>
              <a:rPr lang="nl-NL" dirty="0" smtClean="0"/>
              <a:t>Brandstofbesparing</a:t>
            </a:r>
          </a:p>
          <a:p>
            <a:endParaRPr lang="nl-NL" dirty="0"/>
          </a:p>
          <a:p>
            <a:r>
              <a:rPr lang="nl-NL" dirty="0" smtClean="0"/>
              <a:t>28 messen</a:t>
            </a:r>
          </a:p>
          <a:p>
            <a:r>
              <a:rPr lang="nl-NL" dirty="0" smtClean="0"/>
              <a:t> </a:t>
            </a:r>
            <a:r>
              <a:rPr lang="nl-NL" dirty="0" err="1" smtClean="0"/>
              <a:t>universeeltrommel</a:t>
            </a:r>
            <a:endParaRPr lang="de-D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847" y="1340768"/>
            <a:ext cx="40957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33292"/>
            <a:ext cx="40957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3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2856" y="260648"/>
            <a:ext cx="7211144" cy="778098"/>
          </a:xfrm>
        </p:spPr>
        <p:txBody>
          <a:bodyPr/>
          <a:lstStyle/>
          <a:p>
            <a:r>
              <a:rPr lang="nl-NL" dirty="0" smtClean="0"/>
              <a:t>Messentrommel (John Deere)</a:t>
            </a:r>
            <a:endParaRPr lang="de-D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68" y="1124744"/>
            <a:ext cx="2832315" cy="2124236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92996"/>
            <a:ext cx="4499992" cy="3374994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Bouten aandraaien met 440Nm</a:t>
            </a:r>
          </a:p>
          <a:p>
            <a:r>
              <a:rPr lang="nl-NL" dirty="0" smtClean="0"/>
              <a:t>Speling vast/</a:t>
            </a:r>
            <a:r>
              <a:rPr lang="nl-NL" dirty="0" err="1" smtClean="0"/>
              <a:t>losmes</a:t>
            </a:r>
            <a:r>
              <a:rPr lang="nl-NL" dirty="0" smtClean="0"/>
              <a:t> 0,2-0,3mm</a:t>
            </a:r>
          </a:p>
          <a:p>
            <a:r>
              <a:rPr lang="nl-NL" dirty="0" smtClean="0"/>
              <a:t>E-motor stelt vast mes tot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speling 0mm en dan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0,2mm terug</a:t>
            </a:r>
            <a:endParaRPr lang="de-D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t="7222" r="12426" b="21677"/>
          <a:stretch/>
        </p:blipFill>
        <p:spPr>
          <a:xfrm>
            <a:off x="179512" y="4505609"/>
            <a:ext cx="3384376" cy="22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7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78852"/>
            <a:ext cx="7380312" cy="49791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2856" y="260648"/>
            <a:ext cx="7211144" cy="778098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Messentrommel (New Holland)</a:t>
            </a:r>
            <a:endParaRPr lang="de-DE" dirty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Messentrommel + blazer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769171"/>
          </a:xfrm>
        </p:spPr>
        <p:txBody>
          <a:bodyPr/>
          <a:lstStyle/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987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16832"/>
            <a:ext cx="6428657" cy="48214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2856" y="260648"/>
            <a:ext cx="7211144" cy="778098"/>
          </a:xfrm>
        </p:spPr>
        <p:txBody>
          <a:bodyPr>
            <a:normAutofit/>
          </a:bodyPr>
          <a:lstStyle/>
          <a:p>
            <a:r>
              <a:rPr lang="nl-NL" dirty="0" smtClean="0"/>
              <a:t>Messentrommel (Krone)</a:t>
            </a:r>
            <a:endParaRPr lang="de-DE" dirty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Beursmodel</a:t>
            </a:r>
          </a:p>
          <a:p>
            <a:r>
              <a:rPr lang="nl-NL" dirty="0" smtClean="0"/>
              <a:t>Hoek van messen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is groter dan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bij NH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769171"/>
          </a:xfrm>
        </p:spPr>
        <p:txBody>
          <a:bodyPr/>
          <a:lstStyle/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52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50" y="2420888"/>
            <a:ext cx="5916149" cy="44371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2856" y="260648"/>
            <a:ext cx="7211144" cy="778098"/>
          </a:xfrm>
        </p:spPr>
        <p:txBody>
          <a:bodyPr>
            <a:normAutofit/>
          </a:bodyPr>
          <a:lstStyle/>
          <a:p>
            <a:r>
              <a:rPr lang="nl-NL" dirty="0" smtClean="0"/>
              <a:t>Messentrommel (Krone)</a:t>
            </a:r>
            <a:endParaRPr lang="de-DE" dirty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Vast en los mes snijden langs elkaar</a:t>
            </a:r>
          </a:p>
          <a:p>
            <a:r>
              <a:rPr lang="nl-NL" dirty="0" smtClean="0"/>
              <a:t>Speling minimaal</a:t>
            </a:r>
          </a:p>
          <a:p>
            <a:r>
              <a:rPr lang="nl-NL" dirty="0" smtClean="0"/>
              <a:t>Slijpen van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groot belang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769171"/>
          </a:xfrm>
        </p:spPr>
        <p:txBody>
          <a:bodyPr/>
          <a:lstStyle/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943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850106"/>
          </a:xfrm>
        </p:spPr>
        <p:txBody>
          <a:bodyPr/>
          <a:lstStyle/>
          <a:p>
            <a:r>
              <a:rPr lang="nl-NL" dirty="0" smtClean="0"/>
              <a:t>Messen slijpen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/>
          <a:lstStyle/>
          <a:p>
            <a:r>
              <a:rPr lang="nl-NL" dirty="0" smtClean="0"/>
              <a:t>Automatisch door slijpsteen</a:t>
            </a:r>
          </a:p>
          <a:p>
            <a:r>
              <a:rPr lang="nl-NL" dirty="0" smtClean="0"/>
              <a:t>Brandgevaar!!!</a:t>
            </a:r>
          </a:p>
          <a:p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24944"/>
            <a:ext cx="5004048" cy="375303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06"/>
          <a:stretch/>
        </p:blipFill>
        <p:spPr>
          <a:xfrm>
            <a:off x="6574107" y="260648"/>
            <a:ext cx="2353869" cy="233229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16764"/>
            <a:ext cx="345638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7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753" y="1484784"/>
            <a:ext cx="2592288" cy="26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8403" y="332656"/>
            <a:ext cx="8229600" cy="796950"/>
          </a:xfrm>
        </p:spPr>
        <p:txBody>
          <a:bodyPr>
            <a:normAutofit/>
          </a:bodyPr>
          <a:lstStyle/>
          <a:p>
            <a:r>
              <a:rPr lang="nl-NL" dirty="0" smtClean="0"/>
              <a:t>Huidige fabrikanten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3648" y="1124744"/>
            <a:ext cx="7211144" cy="3849291"/>
          </a:xfrm>
        </p:spPr>
        <p:txBody>
          <a:bodyPr/>
          <a:lstStyle/>
          <a:p>
            <a:r>
              <a:rPr lang="nl-NL" dirty="0" smtClean="0"/>
              <a:t>New Holland</a:t>
            </a:r>
          </a:p>
          <a:p>
            <a:r>
              <a:rPr lang="nl-NL" dirty="0" smtClean="0"/>
              <a:t>John Deere</a:t>
            </a:r>
          </a:p>
          <a:p>
            <a:r>
              <a:rPr lang="nl-NL" dirty="0" smtClean="0"/>
              <a:t>Krone</a:t>
            </a:r>
          </a:p>
          <a:p>
            <a:r>
              <a:rPr lang="nl-NL" dirty="0" smtClean="0"/>
              <a:t>Claas</a:t>
            </a:r>
          </a:p>
          <a:p>
            <a:r>
              <a:rPr lang="nl-NL" dirty="0" err="1" smtClean="0"/>
              <a:t>Fendt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13247"/>
          <a:stretch/>
        </p:blipFill>
        <p:spPr bwMode="auto">
          <a:xfrm>
            <a:off x="6033165" y="1124744"/>
            <a:ext cx="3072317" cy="185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8"/>
          <a:stretch/>
        </p:blipFill>
        <p:spPr bwMode="auto">
          <a:xfrm>
            <a:off x="5580112" y="2967368"/>
            <a:ext cx="2776988" cy="191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1" b="13658"/>
          <a:stretch/>
        </p:blipFill>
        <p:spPr bwMode="auto">
          <a:xfrm>
            <a:off x="5993172" y="4621819"/>
            <a:ext cx="3150828" cy="223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1" r="4736" b="4997"/>
          <a:stretch/>
        </p:blipFill>
        <p:spPr bwMode="auto">
          <a:xfrm>
            <a:off x="2123728" y="4365104"/>
            <a:ext cx="3518275" cy="209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99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Centrale smering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nl-NL" dirty="0" smtClean="0"/>
              <a:t>Continue smering</a:t>
            </a:r>
          </a:p>
          <a:p>
            <a:r>
              <a:rPr lang="nl-NL" dirty="0" smtClean="0"/>
              <a:t>menselijk falen uitsluiten.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7"/>
          <a:stretch/>
        </p:blipFill>
        <p:spPr>
          <a:xfrm>
            <a:off x="5004048" y="1988840"/>
            <a:ext cx="3935305" cy="47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Slijtage, gras of mais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Bij welk gewas treed de meeste slijtage op?</a:t>
            </a:r>
          </a:p>
          <a:p>
            <a:r>
              <a:rPr lang="nl-NL" dirty="0" smtClean="0"/>
              <a:t>Bij gras, zie vast mes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04864"/>
            <a:ext cx="3435846" cy="458112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0968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8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Gras meer slijtage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1268760"/>
            <a:ext cx="8229600" cy="5112568"/>
          </a:xfrm>
        </p:spPr>
        <p:txBody>
          <a:bodyPr/>
          <a:lstStyle/>
          <a:p>
            <a:r>
              <a:rPr lang="nl-NL" dirty="0" smtClean="0"/>
              <a:t>Gras bevat meer verontreinigingen zoals stenen en grond (molshoop)</a:t>
            </a:r>
          </a:p>
          <a:p>
            <a:r>
              <a:rPr lang="nl-NL" dirty="0" smtClean="0"/>
              <a:t>Kortere maaihoogte dus meer verontreinigingen</a:t>
            </a:r>
          </a:p>
          <a:p>
            <a:r>
              <a:rPr lang="nl-NL" dirty="0" smtClean="0"/>
              <a:t>Materiaal is taaier waardoor minder kans op het uitbreken van stukken metaal</a:t>
            </a:r>
          </a:p>
          <a:p>
            <a:r>
              <a:rPr lang="nl-NL" dirty="0" smtClean="0"/>
              <a:t>Geen kneusrollen, betere </a:t>
            </a:r>
          </a:p>
          <a:p>
            <a:pPr marL="0" indent="0">
              <a:buNone/>
            </a:pPr>
            <a:r>
              <a:rPr lang="nl-NL" dirty="0" smtClean="0"/>
              <a:t>    doorstroming en minder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kans op beschadigingen</a:t>
            </a:r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5" t="28696" b="9609"/>
          <a:stretch/>
        </p:blipFill>
        <p:spPr bwMode="auto">
          <a:xfrm>
            <a:off x="5580112" y="4509120"/>
            <a:ext cx="3448050" cy="224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8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Mais minder slijtage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1268760"/>
            <a:ext cx="8229600" cy="5112568"/>
          </a:xfrm>
        </p:spPr>
        <p:txBody>
          <a:bodyPr>
            <a:normAutofit/>
          </a:bodyPr>
          <a:lstStyle/>
          <a:p>
            <a:r>
              <a:rPr lang="nl-NL" dirty="0" smtClean="0"/>
              <a:t>Mais bevat minder verontreinigingen zoals stenen en grond </a:t>
            </a:r>
          </a:p>
          <a:p>
            <a:r>
              <a:rPr lang="nl-NL" dirty="0" smtClean="0"/>
              <a:t>Hogere maaihoogte dus minder verontreinigingen</a:t>
            </a:r>
          </a:p>
          <a:p>
            <a:r>
              <a:rPr lang="nl-NL" dirty="0" smtClean="0"/>
              <a:t>Materiaal is harder (extra harde laag aangebracht op losse messen</a:t>
            </a:r>
          </a:p>
          <a:p>
            <a:r>
              <a:rPr lang="nl-NL" dirty="0" smtClean="0"/>
              <a:t>Incl. kneusrollen</a:t>
            </a:r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5" t="28696" b="9609"/>
          <a:stretch/>
        </p:blipFill>
        <p:spPr bwMode="auto">
          <a:xfrm>
            <a:off x="5580112" y="4509120"/>
            <a:ext cx="3448050" cy="224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12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Geveerde bodem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Iedere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fabrikant heeft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zo zijn eigen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innovaties</a:t>
            </a:r>
            <a:endParaRPr lang="de-D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36712"/>
            <a:ext cx="5784733" cy="590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77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791" y="799615"/>
            <a:ext cx="5616624" cy="586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Blazer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230 km/h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7970"/>
            <a:ext cx="3227851" cy="31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5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77153"/>
            <a:ext cx="6575265" cy="480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nl-NL" dirty="0" smtClean="0"/>
              <a:t>Kneusrollen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525963"/>
          </a:xfrm>
        </p:spPr>
        <p:txBody>
          <a:bodyPr/>
          <a:lstStyle/>
          <a:p>
            <a:r>
              <a:rPr lang="nl-NL" dirty="0" smtClean="0"/>
              <a:t>Alleen bij mais</a:t>
            </a:r>
          </a:p>
          <a:p>
            <a:r>
              <a:rPr lang="nl-NL" dirty="0" smtClean="0"/>
              <a:t>Voedingswaarde</a:t>
            </a:r>
          </a:p>
          <a:p>
            <a:r>
              <a:rPr lang="nl-NL" dirty="0" smtClean="0"/>
              <a:t>Snel uitwisselbaar</a:t>
            </a:r>
          </a:p>
          <a:p>
            <a:r>
              <a:rPr lang="nl-NL" dirty="0" smtClean="0"/>
              <a:t>Beide rollen draaien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met verschillende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snelheid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916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 smtClean="0"/>
              <a:t>             Kneusrollen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1052736"/>
            <a:ext cx="8229600" cy="4525963"/>
          </a:xfrm>
        </p:spPr>
        <p:txBody>
          <a:bodyPr/>
          <a:lstStyle/>
          <a:p>
            <a:r>
              <a:rPr lang="nl-NL" dirty="0" smtClean="0"/>
              <a:t>materiaalverschil</a:t>
            </a:r>
          </a:p>
          <a:p>
            <a:r>
              <a:rPr lang="nl-NL" dirty="0" smtClean="0"/>
              <a:t>diameterverschil</a:t>
            </a:r>
          </a:p>
          <a:p>
            <a:r>
              <a:rPr lang="nl-NL" dirty="0" smtClean="0"/>
              <a:t>Allemaal afhankelijk van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snijlengte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r="16420"/>
          <a:stretch/>
        </p:blipFill>
        <p:spPr>
          <a:xfrm>
            <a:off x="5452301" y="20397"/>
            <a:ext cx="3672114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140968"/>
            <a:ext cx="264629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6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293496" cy="706090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 smtClean="0"/>
              <a:t>    Kneusrollen Innovatie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277" y="1052736"/>
            <a:ext cx="8229600" cy="4525963"/>
          </a:xfrm>
        </p:spPr>
        <p:txBody>
          <a:bodyPr/>
          <a:lstStyle/>
          <a:p>
            <a:r>
              <a:rPr lang="nl-NL" dirty="0" smtClean="0"/>
              <a:t>Rollen draaien naar achter weg, </a:t>
            </a:r>
          </a:p>
          <a:p>
            <a:pPr marL="0" indent="0">
              <a:buNone/>
            </a:pPr>
            <a:r>
              <a:rPr lang="nl-NL" dirty="0" smtClean="0"/>
              <a:t>    ombouwen in 5 minuten. </a:t>
            </a:r>
          </a:p>
          <a:p>
            <a:r>
              <a:rPr lang="nl-NL" dirty="0" smtClean="0"/>
              <a:t>Handbediening</a:t>
            </a:r>
            <a:endParaRPr lang="de-D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29" y="2276872"/>
            <a:ext cx="6108171" cy="458112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1078"/>
            <a:ext cx="3635896" cy="272692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7" t="6137" b="2858"/>
          <a:stretch/>
        </p:blipFill>
        <p:spPr>
          <a:xfrm>
            <a:off x="6579781" y="0"/>
            <a:ext cx="2564219" cy="371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1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r>
              <a:rPr lang="nl-NL" dirty="0" smtClean="0"/>
              <a:t>Draaimechanisme goot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wormwieloverbrenging</a:t>
            </a:r>
            <a:endParaRPr lang="de-D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5" t="10362"/>
          <a:stretch/>
        </p:blipFill>
        <p:spPr>
          <a:xfrm>
            <a:off x="3425370" y="2235200"/>
            <a:ext cx="5718629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Capaciteit hakselaar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Vermogen hakselaar tussen de 380 en 1100Pk</a:t>
            </a:r>
          </a:p>
          <a:p>
            <a:r>
              <a:rPr lang="nl-NL" dirty="0" smtClean="0"/>
              <a:t>Rendabel vanaf ongeveer 300 ha</a:t>
            </a:r>
          </a:p>
          <a:p>
            <a:r>
              <a:rPr lang="nl-NL" dirty="0" smtClean="0"/>
              <a:t>De capaciteit van de hakselaar is afhankelijk van?</a:t>
            </a:r>
          </a:p>
          <a:p>
            <a:endParaRPr lang="nl-NL" dirty="0"/>
          </a:p>
          <a:p>
            <a:r>
              <a:rPr lang="nl-NL" dirty="0" smtClean="0"/>
              <a:t>De capaciteit is afhankelijk van de silo!</a:t>
            </a:r>
          </a:p>
          <a:p>
            <a:r>
              <a:rPr lang="nl-NL" dirty="0" smtClean="0"/>
              <a:t>Overcapaciteit veroorzaakt wachttijden en dus 	    extra kosten.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996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-1"/>
            <a:ext cx="1968872" cy="189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Onderhoudskosten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Hoe veel denk je wat het onderhoud kost van deze machine per jaar?</a:t>
            </a:r>
          </a:p>
          <a:p>
            <a:r>
              <a:rPr lang="nl-NL" dirty="0" smtClean="0"/>
              <a:t>€10.000,-   €15.000,-</a:t>
            </a:r>
          </a:p>
          <a:p>
            <a:endParaRPr lang="nl-NL" dirty="0"/>
          </a:p>
          <a:p>
            <a:r>
              <a:rPr lang="nl-NL" dirty="0" smtClean="0"/>
              <a:t>Dit is de hoogst belaste machine in de landbouw.</a:t>
            </a:r>
          </a:p>
          <a:p>
            <a:r>
              <a:rPr lang="nl-NL" dirty="0" smtClean="0"/>
              <a:t>Vermogen/geweld/slijtage…</a:t>
            </a:r>
          </a:p>
          <a:p>
            <a:endParaRPr lang="de-DE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72665"/>
            <a:ext cx="3220566" cy="225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43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778098"/>
          </a:xfrm>
        </p:spPr>
        <p:txBody>
          <a:bodyPr/>
          <a:lstStyle/>
          <a:p>
            <a:r>
              <a:rPr lang="nl-NL" dirty="0" smtClean="0"/>
              <a:t>Overzicht materiaalkosten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268760"/>
            <a:ext cx="8424936" cy="5256584"/>
          </a:xfrm>
        </p:spPr>
        <p:txBody>
          <a:bodyPr>
            <a:normAutofit lnSpcReduction="10000"/>
          </a:bodyPr>
          <a:lstStyle/>
          <a:p>
            <a:r>
              <a:rPr lang="nl-NL" sz="2800" dirty="0" smtClean="0"/>
              <a:t>Invoerbek:			€2500		per jaar</a:t>
            </a:r>
          </a:p>
          <a:p>
            <a:r>
              <a:rPr lang="nl-NL" sz="2800" dirty="0" smtClean="0"/>
              <a:t>Grasmessen:			€750		per jaar</a:t>
            </a:r>
          </a:p>
          <a:p>
            <a:r>
              <a:rPr lang="nl-NL" sz="2800" dirty="0" smtClean="0"/>
              <a:t>Maismessen: (gehard st)	€1000		per jaar</a:t>
            </a:r>
          </a:p>
          <a:p>
            <a:r>
              <a:rPr lang="nl-NL" sz="2800" dirty="0" smtClean="0"/>
              <a:t>Vast mes:				€1000		per jaar</a:t>
            </a:r>
          </a:p>
          <a:p>
            <a:r>
              <a:rPr lang="nl-NL" sz="2800" dirty="0" smtClean="0"/>
              <a:t>Trommelbodem:			€1500		per 2 jaar</a:t>
            </a:r>
          </a:p>
          <a:p>
            <a:r>
              <a:rPr lang="nl-NL" sz="2800" dirty="0" smtClean="0"/>
              <a:t>Schacht oplassen:		€200		per 2 jaar</a:t>
            </a:r>
          </a:p>
          <a:p>
            <a:r>
              <a:rPr lang="nl-NL" sz="2800" dirty="0" smtClean="0"/>
              <a:t>Kneuswalsen:			€6000		per 2 jaar</a:t>
            </a:r>
          </a:p>
          <a:p>
            <a:r>
              <a:rPr lang="nl-NL" sz="2800" dirty="0" smtClean="0"/>
              <a:t>Versneller:			€250		per 2 jaar</a:t>
            </a:r>
          </a:p>
          <a:p>
            <a:r>
              <a:rPr lang="nl-NL" sz="2800" dirty="0" smtClean="0"/>
              <a:t>Versnellerbodem:		€1000		per 2 jaar</a:t>
            </a:r>
          </a:p>
          <a:p>
            <a:pPr marL="0" indent="0">
              <a:buNone/>
            </a:pPr>
            <a:r>
              <a:rPr lang="nl-NL" sz="2800" dirty="0"/>
              <a:t>	</a:t>
            </a:r>
            <a:r>
              <a:rPr lang="nl-NL" sz="2800" dirty="0" smtClean="0"/>
              <a:t>     (gemiddelde kosten afhankelijk van aantal ha)</a:t>
            </a:r>
          </a:p>
          <a:p>
            <a:pPr marL="0" indent="0">
              <a:buNone/>
            </a:pPr>
            <a:r>
              <a:rPr lang="nl-NL" sz="2800" dirty="0"/>
              <a:t>	</a:t>
            </a:r>
            <a:r>
              <a:rPr lang="nl-NL" sz="2800" dirty="0" smtClean="0"/>
              <a:t>     (onderhoud motor niet inbegrepen)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9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Nostalgie…</a:t>
            </a:r>
            <a:endParaRPr lang="de-D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48" y="116633"/>
            <a:ext cx="3024336" cy="403244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08919"/>
            <a:ext cx="2990242" cy="398698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7"/>
          <a:stretch/>
        </p:blipFill>
        <p:spPr>
          <a:xfrm>
            <a:off x="107504" y="1124744"/>
            <a:ext cx="2582551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9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359"/>
            <a:ext cx="7200800" cy="681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Vragen?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453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6912768" cy="922114"/>
          </a:xfrm>
        </p:spPr>
        <p:txBody>
          <a:bodyPr>
            <a:normAutofit/>
          </a:bodyPr>
          <a:lstStyle/>
          <a:p>
            <a:r>
              <a:rPr lang="nl-NL" dirty="0" smtClean="0"/>
              <a:t>Krone Hakselaar Landshut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017344"/>
            <a:ext cx="8229600" cy="4525963"/>
          </a:xfrm>
        </p:spPr>
        <p:txBody>
          <a:bodyPr/>
          <a:lstStyle/>
          <a:p>
            <a:r>
              <a:rPr lang="nl-NL" dirty="0" smtClean="0"/>
              <a:t>Tot maximaal 1100 Pk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13958"/>
            <a:ext cx="6739039" cy="505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6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6912768" cy="922114"/>
          </a:xfrm>
        </p:spPr>
        <p:txBody>
          <a:bodyPr>
            <a:normAutofit/>
          </a:bodyPr>
          <a:lstStyle/>
          <a:p>
            <a:r>
              <a:rPr lang="nl-NL" dirty="0" smtClean="0"/>
              <a:t>Krone Hakselaar Landshut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1017344"/>
            <a:ext cx="8517632" cy="4525963"/>
          </a:xfrm>
        </p:spPr>
        <p:txBody>
          <a:bodyPr/>
          <a:lstStyle/>
          <a:p>
            <a:r>
              <a:rPr lang="nl-NL" dirty="0" smtClean="0"/>
              <a:t>MAN V8-V12 Scheepsmotor i.v.m. hoog vermogen</a:t>
            </a:r>
          </a:p>
          <a:p>
            <a:r>
              <a:rPr lang="nl-NL" dirty="0" smtClean="0"/>
              <a:t>Cilinder inhoud 16-24 Liter</a:t>
            </a:r>
          </a:p>
          <a:p>
            <a:r>
              <a:rPr lang="nl-NL" dirty="0" smtClean="0"/>
              <a:t>Speciale cilinderkop =&gt; toerental van 1000 naar 1900 </a:t>
            </a:r>
            <a:r>
              <a:rPr lang="nl-NL" dirty="0" err="1" smtClean="0"/>
              <a:t>omw</a:t>
            </a:r>
            <a:r>
              <a:rPr lang="nl-NL" dirty="0" smtClean="0"/>
              <a:t>/min.</a:t>
            </a:r>
          </a:p>
          <a:p>
            <a:r>
              <a:rPr lang="nl-NL" dirty="0" smtClean="0"/>
              <a:t>Common Rail inspuiting</a:t>
            </a:r>
          </a:p>
          <a:p>
            <a:r>
              <a:rPr lang="nl-NL" dirty="0" smtClean="0"/>
              <a:t>Eigen </a:t>
            </a:r>
            <a:r>
              <a:rPr lang="nl-NL" dirty="0" err="1" smtClean="0"/>
              <a:t>luchtdrukinstall</a:t>
            </a:r>
            <a:r>
              <a:rPr lang="nl-NL" dirty="0" smtClean="0"/>
              <a:t>.</a:t>
            </a:r>
          </a:p>
          <a:p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006"/>
            <a:ext cx="4499992" cy="337499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941168"/>
            <a:ext cx="2459765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6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nl-NL" dirty="0" smtClean="0"/>
              <a:t>Motormanagement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r>
              <a:rPr lang="nl-NL" dirty="0" smtClean="0"/>
              <a:t>X-power : vol vermogen (mais)</a:t>
            </a:r>
          </a:p>
          <a:p>
            <a:r>
              <a:rPr lang="nl-NL" dirty="0" err="1" smtClean="0"/>
              <a:t>Eco</a:t>
            </a:r>
            <a:r>
              <a:rPr lang="nl-NL" dirty="0" smtClean="0"/>
              <a:t>-power: als minder vermogen benodigd is (gras)</a:t>
            </a:r>
          </a:p>
          <a:p>
            <a:r>
              <a:rPr lang="nl-NL" dirty="0" smtClean="0"/>
              <a:t>Brandstofbesparing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68" y="3284984"/>
            <a:ext cx="5325345" cy="34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2052"/>
            <a:ext cx="3312368" cy="283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3957" r="22004"/>
          <a:stretch/>
        </p:blipFill>
        <p:spPr bwMode="auto">
          <a:xfrm>
            <a:off x="7164288" y="116632"/>
            <a:ext cx="1808223" cy="172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0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Koeling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Geforceerde koeling</a:t>
            </a:r>
          </a:p>
          <a:p>
            <a:r>
              <a:rPr lang="nl-NL" dirty="0" smtClean="0"/>
              <a:t>Geen rijwind</a:t>
            </a:r>
          </a:p>
          <a:p>
            <a:r>
              <a:rPr lang="nl-NL" dirty="0" smtClean="0"/>
              <a:t>Koelen naar behoefte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95647"/>
            <a:ext cx="3705876" cy="494116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429000"/>
            <a:ext cx="40957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13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Trommelaandrijving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Vanaf motor direct middels V-snaren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08920"/>
            <a:ext cx="5148064" cy="3861048"/>
          </a:xfrm>
          <a:prstGeom prst="rect">
            <a:avLst/>
          </a:prstGeom>
        </p:spPr>
      </p:pic>
      <p:cxnSp>
        <p:nvCxnSpPr>
          <p:cNvPr id="6" name="Rechte verbindingslijn met pijl 5"/>
          <p:cNvCxnSpPr/>
          <p:nvPr/>
        </p:nvCxnSpPr>
        <p:spPr>
          <a:xfrm>
            <a:off x="6012160" y="2060848"/>
            <a:ext cx="792088" cy="2808312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 flipH="1">
            <a:off x="5292080" y="2060848"/>
            <a:ext cx="432048" cy="3096344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02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Wielaandrijving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r>
              <a:rPr lang="nl-NL" dirty="0" smtClean="0"/>
              <a:t>Hydromotoren</a:t>
            </a:r>
          </a:p>
          <a:p>
            <a:r>
              <a:rPr lang="nl-NL" dirty="0" smtClean="0"/>
              <a:t>2 wielaandrijving 40 km/h</a:t>
            </a:r>
          </a:p>
          <a:p>
            <a:r>
              <a:rPr lang="nl-NL" dirty="0" smtClean="0"/>
              <a:t>4 wielaandrijving 20 km/h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68828"/>
            <a:ext cx="3651870" cy="4869160"/>
          </a:xfrm>
          <a:prstGeom prst="rect">
            <a:avLst/>
          </a:prstGeom>
        </p:spPr>
      </p:pic>
      <p:cxnSp>
        <p:nvCxnSpPr>
          <p:cNvPr id="6" name="Rechte verbindingslijn met pijl 5"/>
          <p:cNvCxnSpPr/>
          <p:nvPr/>
        </p:nvCxnSpPr>
        <p:spPr>
          <a:xfrm>
            <a:off x="4211960" y="3573016"/>
            <a:ext cx="2736304" cy="648072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46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488</Words>
  <Application>Microsoft Office PowerPoint</Application>
  <PresentationFormat>Diavoorstelling (4:3)</PresentationFormat>
  <Paragraphs>168</Paragraphs>
  <Slides>33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6" baseType="lpstr">
      <vt:lpstr>Arial</vt:lpstr>
      <vt:lpstr>Calibri</vt:lpstr>
      <vt:lpstr>Kantoorthema</vt:lpstr>
      <vt:lpstr>PowerPoint-presentatie</vt:lpstr>
      <vt:lpstr>Huidige fabrikanten</vt:lpstr>
      <vt:lpstr>Capaciteit hakselaar</vt:lpstr>
      <vt:lpstr>Krone Hakselaar Landshut</vt:lpstr>
      <vt:lpstr>Krone Hakselaar Landshut</vt:lpstr>
      <vt:lpstr>Motormanagement</vt:lpstr>
      <vt:lpstr>Koeling</vt:lpstr>
      <vt:lpstr>Trommelaandrijving</vt:lpstr>
      <vt:lpstr>Wielaandrijving</vt:lpstr>
      <vt:lpstr>Automatische piloot</vt:lpstr>
      <vt:lpstr>Toevoeging voor silo</vt:lpstr>
      <vt:lpstr>Voordrukrollen</vt:lpstr>
      <vt:lpstr>Metaaldetector</vt:lpstr>
      <vt:lpstr>Messentrommel</vt:lpstr>
      <vt:lpstr>Messentrommel (John Deere)</vt:lpstr>
      <vt:lpstr>Messentrommel (New Holland)</vt:lpstr>
      <vt:lpstr>Messentrommel (Krone)</vt:lpstr>
      <vt:lpstr>Messentrommel (Krone)</vt:lpstr>
      <vt:lpstr>Messen slijpen</vt:lpstr>
      <vt:lpstr>Centrale smering</vt:lpstr>
      <vt:lpstr>Slijtage, gras of mais</vt:lpstr>
      <vt:lpstr>Gras meer slijtage</vt:lpstr>
      <vt:lpstr>Mais minder slijtage</vt:lpstr>
      <vt:lpstr>Geveerde bodem</vt:lpstr>
      <vt:lpstr>Blazer</vt:lpstr>
      <vt:lpstr>Kneusrollen</vt:lpstr>
      <vt:lpstr>             Kneusrollen</vt:lpstr>
      <vt:lpstr>    Kneusrollen Innovatie</vt:lpstr>
      <vt:lpstr>Draaimechanisme goot</vt:lpstr>
      <vt:lpstr>Onderhoudskosten</vt:lpstr>
      <vt:lpstr>Overzicht materiaalkosten</vt:lpstr>
      <vt:lpstr>Nostalgie…</vt:lpstr>
      <vt:lpstr>Vragen?</vt:lpstr>
    </vt:vector>
  </TitlesOfParts>
  <Company>Helicon Opleidingen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Silvia Ragas</dc:creator>
  <cp:lastModifiedBy>Pieter Arends</cp:lastModifiedBy>
  <cp:revision>117</cp:revision>
  <dcterms:created xsi:type="dcterms:W3CDTF">2011-10-14T07:30:03Z</dcterms:created>
  <dcterms:modified xsi:type="dcterms:W3CDTF">2017-05-16T22:36:59Z</dcterms:modified>
</cp:coreProperties>
</file>