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AF4CA9D-4C44-434A-B1D9-7B6803D100E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1397753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AAF4CA9D-4C44-434A-B1D9-7B6803D100E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150276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AAF4CA9D-4C44-434A-B1D9-7B6803D100E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287626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AAF4CA9D-4C44-434A-B1D9-7B6803D100E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713445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AAF4CA9D-4C44-434A-B1D9-7B6803D100E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283885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datum 4"/>
          <p:cNvSpPr>
            <a:spLocks noGrp="1"/>
          </p:cNvSpPr>
          <p:nvPr>
            <p:ph type="dt" sz="half" idx="10"/>
          </p:nvPr>
        </p:nvSpPr>
        <p:spPr/>
        <p:txBody>
          <a:bodyPr/>
          <a:lstStyle/>
          <a:p>
            <a:fld id="{AAF4CA9D-4C44-434A-B1D9-7B6803D100ED}"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181930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7" name="Tijdelijke aanduiding voor datum 6"/>
          <p:cNvSpPr>
            <a:spLocks noGrp="1"/>
          </p:cNvSpPr>
          <p:nvPr>
            <p:ph type="dt" sz="half" idx="10"/>
          </p:nvPr>
        </p:nvSpPr>
        <p:spPr/>
        <p:txBody>
          <a:bodyPr/>
          <a:lstStyle/>
          <a:p>
            <a:fld id="{AAF4CA9D-4C44-434A-B1D9-7B6803D100ED}" type="datetimeFigureOut">
              <a:rPr lang="nl-NL" smtClean="0"/>
              <a:t>4-4-2017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250462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datum 2"/>
          <p:cNvSpPr>
            <a:spLocks noGrp="1"/>
          </p:cNvSpPr>
          <p:nvPr>
            <p:ph type="dt" sz="half" idx="10"/>
          </p:nvPr>
        </p:nvSpPr>
        <p:spPr/>
        <p:txBody>
          <a:bodyPr/>
          <a:lstStyle/>
          <a:p>
            <a:fld id="{AAF4CA9D-4C44-434A-B1D9-7B6803D100ED}" type="datetimeFigureOut">
              <a:rPr lang="nl-NL" smtClean="0"/>
              <a:t>4-4-2017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56632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AF4CA9D-4C44-434A-B1D9-7B6803D100ED}" type="datetimeFigureOut">
              <a:rPr lang="nl-NL" smtClean="0"/>
              <a:t>4-4-2017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2689025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AF4CA9D-4C44-434A-B1D9-7B6803D100ED}"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352866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AF4CA9D-4C44-434A-B1D9-7B6803D100ED}"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F1AA67-C62B-4D08-ABBB-A351BED0CE44}" type="slidenum">
              <a:rPr lang="nl-NL" smtClean="0"/>
              <a:t>‹nr.›</a:t>
            </a:fld>
            <a:endParaRPr lang="nl-NL"/>
          </a:p>
        </p:txBody>
      </p:sp>
    </p:spTree>
    <p:extLst>
      <p:ext uri="{BB962C8B-B14F-4D97-AF65-F5344CB8AC3E}">
        <p14:creationId xmlns:p14="http://schemas.microsoft.com/office/powerpoint/2010/main" val="92309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4CA9D-4C44-434A-B1D9-7B6803D100ED}" type="datetimeFigureOut">
              <a:rPr lang="nl-NL" smtClean="0"/>
              <a:t>4-4-2017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1AA67-C62B-4D08-ABBB-A351BED0CE44}" type="slidenum">
              <a:rPr lang="nl-NL" smtClean="0"/>
              <a:t>‹nr.›</a:t>
            </a:fld>
            <a:endParaRPr lang="nl-NL"/>
          </a:p>
        </p:txBody>
      </p:sp>
    </p:spTree>
    <p:extLst>
      <p:ext uri="{BB962C8B-B14F-4D97-AF65-F5344CB8AC3E}">
        <p14:creationId xmlns:p14="http://schemas.microsoft.com/office/powerpoint/2010/main" val="1365770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solidFill>
                  <a:prstClr val="black"/>
                </a:solidFill>
              </a:rPr>
              <a:t>Maatschappelijke zorg 2</a:t>
            </a:r>
            <a:endParaRPr lang="nl-NL" dirty="0"/>
          </a:p>
        </p:txBody>
      </p:sp>
      <p:sp>
        <p:nvSpPr>
          <p:cNvPr id="3" name="Ondertitel 2"/>
          <p:cNvSpPr>
            <a:spLocks noGrp="1"/>
          </p:cNvSpPr>
          <p:nvPr>
            <p:ph type="subTitle" idx="1"/>
          </p:nvPr>
        </p:nvSpPr>
        <p:spPr/>
        <p:txBody>
          <a:bodyPr/>
          <a:lstStyle/>
          <a:p>
            <a:r>
              <a:rPr lang="nl-NL" dirty="0"/>
              <a:t>DSM ziekte en </a:t>
            </a:r>
          </a:p>
          <a:p>
            <a:r>
              <a:rPr lang="nl-NL" dirty="0"/>
              <a:t>stoornissen van cliënten</a:t>
            </a:r>
          </a:p>
          <a:p>
            <a:r>
              <a:rPr lang="nl-NL" dirty="0"/>
              <a:t>Medicatie</a:t>
            </a:r>
          </a:p>
        </p:txBody>
      </p:sp>
    </p:spTree>
    <p:extLst>
      <p:ext uri="{BB962C8B-B14F-4D97-AF65-F5344CB8AC3E}">
        <p14:creationId xmlns:p14="http://schemas.microsoft.com/office/powerpoint/2010/main" val="289713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Niveau en of de conditie van de cliënt. Soms werk medicatie tegenovergesteld.</a:t>
            </a:r>
          </a:p>
          <a:p>
            <a:endParaRPr lang="nl-NL" dirty="0"/>
          </a:p>
          <a:p>
            <a:r>
              <a:rPr lang="nl-NL" dirty="0"/>
              <a:t>Leeftijd, Naarmate de cliënt ouder wordt, wordt de werking van de nieren en ademhaling minder. Hierdoor duurt het afvoeren van afvalstoffen langer. </a:t>
            </a:r>
          </a:p>
        </p:txBody>
      </p:sp>
      <p:sp>
        <p:nvSpPr>
          <p:cNvPr id="3" name="Titel 2"/>
          <p:cNvSpPr>
            <a:spLocks noGrp="1"/>
          </p:cNvSpPr>
          <p:nvPr>
            <p:ph type="title"/>
          </p:nvPr>
        </p:nvSpPr>
        <p:spPr/>
        <p:txBody>
          <a:bodyPr/>
          <a:lstStyle/>
          <a:p>
            <a:r>
              <a:rPr lang="nl-NL" dirty="0"/>
              <a:t>De werking 1</a:t>
            </a:r>
          </a:p>
        </p:txBody>
      </p:sp>
    </p:spTree>
    <p:extLst>
      <p:ext uri="{BB962C8B-B14F-4D97-AF65-F5344CB8AC3E}">
        <p14:creationId xmlns:p14="http://schemas.microsoft.com/office/powerpoint/2010/main" val="1548239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Tijdstip.</a:t>
            </a:r>
          </a:p>
          <a:p>
            <a:endParaRPr lang="nl-NL" dirty="0"/>
          </a:p>
          <a:p>
            <a:r>
              <a:rPr lang="nl-NL" dirty="0"/>
              <a:t>Voedingstoffen. Voeding kan effect hebben op de werking van medicijnen.</a:t>
            </a:r>
          </a:p>
          <a:p>
            <a:endParaRPr lang="nl-NL" dirty="0"/>
          </a:p>
          <a:p>
            <a:r>
              <a:rPr lang="nl-NL" dirty="0"/>
              <a:t>Medicatie die op elkaar inwerken.</a:t>
            </a:r>
          </a:p>
        </p:txBody>
      </p:sp>
      <p:sp>
        <p:nvSpPr>
          <p:cNvPr id="3" name="Titel 2"/>
          <p:cNvSpPr>
            <a:spLocks noGrp="1"/>
          </p:cNvSpPr>
          <p:nvPr>
            <p:ph type="title"/>
          </p:nvPr>
        </p:nvSpPr>
        <p:spPr/>
        <p:txBody>
          <a:bodyPr/>
          <a:lstStyle/>
          <a:p>
            <a:r>
              <a:rPr lang="nl-NL" dirty="0"/>
              <a:t>De werking 2</a:t>
            </a:r>
          </a:p>
        </p:txBody>
      </p:sp>
    </p:spTree>
    <p:extLst>
      <p:ext uri="{BB962C8B-B14F-4D97-AF65-F5344CB8AC3E}">
        <p14:creationId xmlns:p14="http://schemas.microsoft.com/office/powerpoint/2010/main" val="1189030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a:bodyPr>
          <a:lstStyle/>
          <a:p>
            <a:r>
              <a:rPr lang="nl-NL" dirty="0"/>
              <a:t>Medicatie</a:t>
            </a:r>
          </a:p>
        </p:txBody>
      </p:sp>
      <p:sp>
        <p:nvSpPr>
          <p:cNvPr id="4" name="Ondertitel 3"/>
          <p:cNvSpPr>
            <a:spLocks noGrp="1"/>
          </p:cNvSpPr>
          <p:nvPr>
            <p:ph type="subTitle" idx="1"/>
          </p:nvPr>
        </p:nvSpPr>
        <p:spPr/>
        <p:txBody>
          <a:bodyPr/>
          <a:lstStyle/>
          <a:p>
            <a:r>
              <a:rPr lang="nl-NL" dirty="0"/>
              <a:t>Toedieningsvormen</a:t>
            </a:r>
          </a:p>
          <a:p>
            <a:endParaRPr lang="nl-NL" dirty="0"/>
          </a:p>
        </p:txBody>
      </p:sp>
    </p:spTree>
    <p:extLst>
      <p:ext uri="{BB962C8B-B14F-4D97-AF65-F5344CB8AC3E}">
        <p14:creationId xmlns:p14="http://schemas.microsoft.com/office/powerpoint/2010/main" val="362329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a:spcBef>
                <a:spcPts val="300"/>
              </a:spcBef>
              <a:buClr>
                <a:srgbClr val="A04DA3"/>
              </a:buClr>
              <a:buFont typeface="Georgia"/>
              <a:buChar char="•"/>
            </a:pPr>
            <a:r>
              <a:rPr lang="nl-NL" dirty="0">
                <a:solidFill>
                  <a:prstClr val="black"/>
                </a:solidFill>
                <a:latin typeface="Georgia"/>
              </a:rPr>
              <a:t>Oraal</a:t>
            </a:r>
            <a:br>
              <a:rPr lang="nl-NL" dirty="0">
                <a:solidFill>
                  <a:prstClr val="black"/>
                </a:solidFill>
                <a:latin typeface="Georgia"/>
              </a:rPr>
            </a:br>
            <a:r>
              <a:rPr lang="nl-NL" dirty="0">
                <a:solidFill>
                  <a:prstClr val="black"/>
                </a:solidFill>
                <a:latin typeface="Georgia"/>
              </a:rPr>
              <a:t>- Tablet (</a:t>
            </a:r>
            <a:r>
              <a:rPr lang="nl-NL" dirty="0" err="1">
                <a:solidFill>
                  <a:prstClr val="black"/>
                </a:solidFill>
                <a:latin typeface="Georgia"/>
              </a:rPr>
              <a:t>retard</a:t>
            </a:r>
            <a:r>
              <a:rPr lang="nl-NL" dirty="0">
                <a:solidFill>
                  <a:prstClr val="black"/>
                </a:solidFill>
                <a:latin typeface="Georgia"/>
              </a:rPr>
              <a:t>)</a:t>
            </a:r>
            <a:br>
              <a:rPr lang="nl-NL" dirty="0">
                <a:solidFill>
                  <a:prstClr val="black"/>
                </a:solidFill>
                <a:latin typeface="Georgia"/>
              </a:rPr>
            </a:br>
            <a:r>
              <a:rPr lang="nl-NL" dirty="0">
                <a:solidFill>
                  <a:prstClr val="black"/>
                </a:solidFill>
                <a:latin typeface="Georgia"/>
              </a:rPr>
              <a:t>- Poeder</a:t>
            </a:r>
            <a:br>
              <a:rPr lang="nl-NL" dirty="0">
                <a:solidFill>
                  <a:prstClr val="black"/>
                </a:solidFill>
                <a:latin typeface="Georgia"/>
              </a:rPr>
            </a:br>
            <a:r>
              <a:rPr lang="nl-NL" dirty="0">
                <a:solidFill>
                  <a:prstClr val="black"/>
                </a:solidFill>
                <a:latin typeface="Georgia"/>
              </a:rPr>
              <a:t>- Capsule</a:t>
            </a:r>
            <a:br>
              <a:rPr lang="nl-NL" dirty="0">
                <a:solidFill>
                  <a:prstClr val="black"/>
                </a:solidFill>
                <a:latin typeface="Georgia"/>
              </a:rPr>
            </a:br>
            <a:r>
              <a:rPr lang="nl-NL" dirty="0">
                <a:solidFill>
                  <a:prstClr val="black"/>
                </a:solidFill>
                <a:latin typeface="Georgia"/>
              </a:rPr>
              <a:t>- Dragee</a:t>
            </a:r>
            <a:br>
              <a:rPr lang="nl-NL" dirty="0">
                <a:solidFill>
                  <a:prstClr val="black"/>
                </a:solidFill>
                <a:latin typeface="Georgia"/>
              </a:rPr>
            </a:br>
            <a:r>
              <a:rPr lang="nl-NL" dirty="0">
                <a:solidFill>
                  <a:prstClr val="black"/>
                </a:solidFill>
                <a:latin typeface="Georgia"/>
              </a:rPr>
              <a:t>- Bruistablet</a:t>
            </a:r>
            <a:br>
              <a:rPr lang="nl-NL" dirty="0">
                <a:solidFill>
                  <a:prstClr val="black"/>
                </a:solidFill>
                <a:latin typeface="Georgia"/>
              </a:rPr>
            </a:br>
            <a:r>
              <a:rPr lang="nl-NL" dirty="0">
                <a:solidFill>
                  <a:prstClr val="black"/>
                </a:solidFill>
                <a:latin typeface="Georgia"/>
              </a:rPr>
              <a:t>- Drank (meestal: siroop, suspensie) </a:t>
            </a:r>
          </a:p>
          <a:p>
            <a:pPr>
              <a:spcBef>
                <a:spcPts val="300"/>
              </a:spcBef>
              <a:buClr>
                <a:srgbClr val="A04DA3"/>
              </a:buClr>
              <a:buFont typeface="Georgia"/>
              <a:buChar char="•"/>
            </a:pPr>
            <a:r>
              <a:rPr lang="nl-NL" dirty="0">
                <a:solidFill>
                  <a:prstClr val="black"/>
                </a:solidFill>
                <a:latin typeface="Georgia"/>
              </a:rPr>
              <a:t>Rectaal</a:t>
            </a:r>
            <a:br>
              <a:rPr lang="nl-NL" dirty="0">
                <a:solidFill>
                  <a:prstClr val="black"/>
                </a:solidFill>
                <a:latin typeface="Georgia"/>
              </a:rPr>
            </a:br>
            <a:r>
              <a:rPr lang="nl-NL" dirty="0">
                <a:solidFill>
                  <a:prstClr val="black"/>
                </a:solidFill>
                <a:latin typeface="Georgia"/>
              </a:rPr>
              <a:t>- Zetpil (</a:t>
            </a:r>
            <a:r>
              <a:rPr lang="nl-NL" dirty="0" err="1">
                <a:solidFill>
                  <a:prstClr val="black"/>
                </a:solidFill>
                <a:latin typeface="Georgia"/>
              </a:rPr>
              <a:t>supp</a:t>
            </a:r>
            <a:r>
              <a:rPr lang="nl-NL" dirty="0">
                <a:solidFill>
                  <a:prstClr val="black"/>
                </a:solidFill>
                <a:latin typeface="Georgia"/>
              </a:rPr>
              <a:t>)</a:t>
            </a:r>
            <a:br>
              <a:rPr lang="nl-NL" dirty="0">
                <a:solidFill>
                  <a:prstClr val="black"/>
                </a:solidFill>
                <a:latin typeface="Georgia"/>
              </a:rPr>
            </a:br>
            <a:r>
              <a:rPr lang="nl-NL" dirty="0">
                <a:solidFill>
                  <a:prstClr val="black"/>
                </a:solidFill>
                <a:latin typeface="Georgia"/>
              </a:rPr>
              <a:t>- (Micro) Klysma</a:t>
            </a:r>
          </a:p>
          <a:p>
            <a:endParaRPr lang="nl-NL" dirty="0"/>
          </a:p>
        </p:txBody>
      </p:sp>
      <p:sp>
        <p:nvSpPr>
          <p:cNvPr id="3" name="Titel 2"/>
          <p:cNvSpPr>
            <a:spLocks noGrp="1"/>
          </p:cNvSpPr>
          <p:nvPr>
            <p:ph type="title"/>
          </p:nvPr>
        </p:nvSpPr>
        <p:spPr/>
        <p:txBody>
          <a:bodyPr>
            <a:normAutofit/>
          </a:bodyPr>
          <a:lstStyle/>
          <a:p>
            <a:r>
              <a:rPr lang="nl-NL" sz="4000" dirty="0">
                <a:solidFill>
                  <a:srgbClr val="424456"/>
                </a:solidFill>
                <a:latin typeface="Trebuchet MS"/>
              </a:rPr>
              <a:t>ENTERALE  </a:t>
            </a:r>
            <a:r>
              <a:rPr lang="nl-NL" sz="2000" dirty="0">
                <a:solidFill>
                  <a:srgbClr val="424456"/>
                </a:solidFill>
                <a:latin typeface="Trebuchet MS"/>
              </a:rPr>
              <a:t>                      Via het maag darmstelsel</a:t>
            </a:r>
            <a:endParaRPr lang="nl-NL" sz="2000" dirty="0"/>
          </a:p>
        </p:txBody>
      </p:sp>
    </p:spTree>
    <p:extLst>
      <p:ext uri="{BB962C8B-B14F-4D97-AF65-F5344CB8AC3E}">
        <p14:creationId xmlns:p14="http://schemas.microsoft.com/office/powerpoint/2010/main" val="1140597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a:spcBef>
                <a:spcPts val="300"/>
              </a:spcBef>
              <a:buClr>
                <a:srgbClr val="A04DA3"/>
              </a:buClr>
              <a:buFont typeface="Georgia"/>
              <a:buChar char="•"/>
            </a:pPr>
            <a:r>
              <a:rPr lang="nl-NL" dirty="0">
                <a:solidFill>
                  <a:prstClr val="black"/>
                </a:solidFill>
                <a:latin typeface="Georgia"/>
              </a:rPr>
              <a:t>Druppels (oog/oor/neus)</a:t>
            </a:r>
          </a:p>
          <a:p>
            <a:pPr>
              <a:spcBef>
                <a:spcPts val="300"/>
              </a:spcBef>
              <a:buClr>
                <a:srgbClr val="A04DA3"/>
              </a:buClr>
              <a:buFont typeface="Georgia"/>
              <a:buChar char="•"/>
            </a:pPr>
            <a:r>
              <a:rPr lang="nl-NL" dirty="0">
                <a:solidFill>
                  <a:prstClr val="black"/>
                </a:solidFill>
                <a:latin typeface="Georgia"/>
              </a:rPr>
              <a:t>Zalven/crèmes (huid, oog, vagina)</a:t>
            </a:r>
          </a:p>
          <a:p>
            <a:pPr>
              <a:spcBef>
                <a:spcPts val="300"/>
              </a:spcBef>
              <a:buClr>
                <a:srgbClr val="A04DA3"/>
              </a:buClr>
              <a:buFont typeface="Georgia"/>
              <a:buChar char="•"/>
            </a:pPr>
            <a:r>
              <a:rPr lang="nl-NL" dirty="0">
                <a:solidFill>
                  <a:prstClr val="black"/>
                </a:solidFill>
                <a:latin typeface="Georgia"/>
              </a:rPr>
              <a:t>Pleisters</a:t>
            </a:r>
          </a:p>
          <a:p>
            <a:pPr>
              <a:spcBef>
                <a:spcPts val="300"/>
              </a:spcBef>
              <a:buClr>
                <a:srgbClr val="A04DA3"/>
              </a:buClr>
              <a:buFont typeface="Georgia"/>
              <a:buChar char="•"/>
            </a:pPr>
            <a:r>
              <a:rPr lang="nl-NL" dirty="0">
                <a:solidFill>
                  <a:prstClr val="black"/>
                </a:solidFill>
                <a:latin typeface="Georgia"/>
              </a:rPr>
              <a:t>Strooipoeder</a:t>
            </a:r>
          </a:p>
          <a:p>
            <a:pPr>
              <a:spcBef>
                <a:spcPts val="300"/>
              </a:spcBef>
              <a:buClr>
                <a:srgbClr val="A04DA3"/>
              </a:buClr>
              <a:buFont typeface="Georgia"/>
              <a:buChar char="•"/>
            </a:pPr>
            <a:r>
              <a:rPr lang="nl-NL" dirty="0">
                <a:solidFill>
                  <a:prstClr val="black"/>
                </a:solidFill>
                <a:latin typeface="Georgia"/>
              </a:rPr>
              <a:t>Inhalatie</a:t>
            </a:r>
          </a:p>
          <a:p>
            <a:pPr>
              <a:spcBef>
                <a:spcPts val="300"/>
              </a:spcBef>
              <a:buClr>
                <a:srgbClr val="A04DA3"/>
              </a:buClr>
              <a:buFont typeface="Georgia"/>
              <a:buChar char="•"/>
            </a:pPr>
            <a:r>
              <a:rPr lang="nl-NL" dirty="0">
                <a:solidFill>
                  <a:prstClr val="black"/>
                </a:solidFill>
                <a:latin typeface="Georgia"/>
              </a:rPr>
              <a:t>Vaginaal tabletten</a:t>
            </a:r>
          </a:p>
          <a:p>
            <a:pPr>
              <a:spcBef>
                <a:spcPts val="300"/>
              </a:spcBef>
              <a:buClr>
                <a:srgbClr val="A04DA3"/>
              </a:buClr>
              <a:buFont typeface="Georgia"/>
              <a:buChar char="•"/>
            </a:pPr>
            <a:r>
              <a:rPr lang="nl-NL" dirty="0">
                <a:solidFill>
                  <a:prstClr val="black"/>
                </a:solidFill>
                <a:latin typeface="Georgia"/>
              </a:rPr>
              <a:t>Injectievloeistof (intracutaan, subcutaan, intramusculair, intraveneus)</a:t>
            </a:r>
          </a:p>
          <a:p>
            <a:endParaRPr lang="nl-NL" dirty="0"/>
          </a:p>
        </p:txBody>
      </p:sp>
      <p:sp>
        <p:nvSpPr>
          <p:cNvPr id="3" name="Titel 2"/>
          <p:cNvSpPr>
            <a:spLocks noGrp="1"/>
          </p:cNvSpPr>
          <p:nvPr>
            <p:ph type="title"/>
          </p:nvPr>
        </p:nvSpPr>
        <p:spPr/>
        <p:txBody>
          <a:bodyPr/>
          <a:lstStyle/>
          <a:p>
            <a:r>
              <a:rPr lang="nl-NL" sz="4000" dirty="0">
                <a:solidFill>
                  <a:srgbClr val="424456"/>
                </a:solidFill>
                <a:latin typeface="Trebuchet MS"/>
              </a:rPr>
              <a:t>PARENTERALE 		</a:t>
            </a:r>
            <a:r>
              <a:rPr lang="nl-NL" sz="1600" dirty="0">
                <a:solidFill>
                  <a:srgbClr val="424456"/>
                </a:solidFill>
                <a:latin typeface="Trebuchet MS"/>
              </a:rPr>
              <a:t>buiten het maag darmkanaal</a:t>
            </a:r>
            <a:endParaRPr lang="nl-NL" dirty="0"/>
          </a:p>
        </p:txBody>
      </p:sp>
    </p:spTree>
    <p:extLst>
      <p:ext uri="{BB962C8B-B14F-4D97-AF65-F5344CB8AC3E}">
        <p14:creationId xmlns:p14="http://schemas.microsoft.com/office/powerpoint/2010/main" val="2818153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NL" dirty="0"/>
              <a:t>Crème: bestaat uit veel water en weinig vet of olie. Een crème trekt snel weg. Je wrijft de crème in de huid.</a:t>
            </a:r>
          </a:p>
          <a:p>
            <a:endParaRPr lang="nl-NL" dirty="0"/>
          </a:p>
          <a:p>
            <a:r>
              <a:rPr lang="nl-NL" dirty="0"/>
              <a:t>Zalf: bevat vrijwel alleen vet. Nauwelijks of geen water. Deze zalf werk goed voor een zeer droge huid. Contra-indicatie bv eczeemhuid. Hierdoor sluit je de huid af.</a:t>
            </a:r>
          </a:p>
          <a:p>
            <a:endParaRPr lang="nl-NL" dirty="0"/>
          </a:p>
          <a:p>
            <a:r>
              <a:rPr lang="nl-NL" dirty="0"/>
              <a:t>Vette crème zit ertussen in. Goed voor bv eczeem patiënten. Niet te vet, niet te dun.</a:t>
            </a:r>
          </a:p>
        </p:txBody>
      </p:sp>
      <p:sp>
        <p:nvSpPr>
          <p:cNvPr id="3" name="Titel 2"/>
          <p:cNvSpPr>
            <a:spLocks noGrp="1"/>
          </p:cNvSpPr>
          <p:nvPr>
            <p:ph type="title"/>
          </p:nvPr>
        </p:nvSpPr>
        <p:spPr/>
        <p:txBody>
          <a:bodyPr/>
          <a:lstStyle/>
          <a:p>
            <a:r>
              <a:rPr lang="nl-NL" dirty="0"/>
              <a:t>Zalf en crème</a:t>
            </a:r>
          </a:p>
        </p:txBody>
      </p:sp>
    </p:spTree>
    <p:extLst>
      <p:ext uri="{BB962C8B-B14F-4D97-AF65-F5344CB8AC3E}">
        <p14:creationId xmlns:p14="http://schemas.microsoft.com/office/powerpoint/2010/main" val="2418769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Neusdruppels</a:t>
            </a:r>
          </a:p>
          <a:p>
            <a:endParaRPr lang="nl-NL" dirty="0"/>
          </a:p>
          <a:p>
            <a:r>
              <a:rPr lang="nl-NL" dirty="0"/>
              <a:t>Oogdruppels</a:t>
            </a:r>
          </a:p>
          <a:p>
            <a:endParaRPr lang="nl-NL" dirty="0"/>
          </a:p>
          <a:p>
            <a:r>
              <a:rPr lang="nl-NL" dirty="0"/>
              <a:t>Oordruppels</a:t>
            </a:r>
          </a:p>
          <a:p>
            <a:endParaRPr lang="nl-NL" dirty="0"/>
          </a:p>
        </p:txBody>
      </p:sp>
      <p:sp>
        <p:nvSpPr>
          <p:cNvPr id="3" name="Titel 2"/>
          <p:cNvSpPr>
            <a:spLocks noGrp="1"/>
          </p:cNvSpPr>
          <p:nvPr>
            <p:ph type="title"/>
          </p:nvPr>
        </p:nvSpPr>
        <p:spPr/>
        <p:txBody>
          <a:bodyPr>
            <a:normAutofit/>
          </a:bodyPr>
          <a:lstStyle/>
          <a:p>
            <a:r>
              <a:rPr lang="nl-NL" dirty="0"/>
              <a:t>Druppels</a:t>
            </a:r>
          </a:p>
        </p:txBody>
      </p:sp>
    </p:spTree>
    <p:extLst>
      <p:ext uri="{BB962C8B-B14F-4D97-AF65-F5344CB8AC3E}">
        <p14:creationId xmlns:p14="http://schemas.microsoft.com/office/powerpoint/2010/main" val="1304992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Dosisaerosol</a:t>
            </a:r>
          </a:p>
          <a:p>
            <a:endParaRPr lang="nl-NL" dirty="0"/>
          </a:p>
          <a:p>
            <a:r>
              <a:rPr lang="nl-NL" dirty="0"/>
              <a:t>Poederinhalatoren</a:t>
            </a:r>
          </a:p>
          <a:p>
            <a:endParaRPr lang="nl-NL" dirty="0"/>
          </a:p>
          <a:p>
            <a:r>
              <a:rPr lang="nl-NL" dirty="0"/>
              <a:t>Vernevelaars</a:t>
            </a:r>
          </a:p>
          <a:p>
            <a:endParaRPr lang="nl-NL" dirty="0"/>
          </a:p>
        </p:txBody>
      </p:sp>
      <p:sp>
        <p:nvSpPr>
          <p:cNvPr id="3" name="Titel 2"/>
          <p:cNvSpPr>
            <a:spLocks noGrp="1"/>
          </p:cNvSpPr>
          <p:nvPr>
            <p:ph type="title"/>
          </p:nvPr>
        </p:nvSpPr>
        <p:spPr/>
        <p:txBody>
          <a:bodyPr>
            <a:normAutofit/>
          </a:bodyPr>
          <a:lstStyle/>
          <a:p>
            <a:r>
              <a:rPr lang="nl-NL" dirty="0"/>
              <a:t>Inhalatie        </a:t>
            </a:r>
            <a:r>
              <a:rPr lang="nl-NL" sz="2200" dirty="0"/>
              <a:t>Verschillende inhalatoren: </a:t>
            </a:r>
            <a:br>
              <a:rPr lang="nl-NL" sz="2200" dirty="0"/>
            </a:br>
            <a:endParaRPr lang="nl-NL" sz="2200" dirty="0"/>
          </a:p>
        </p:txBody>
      </p:sp>
    </p:spTree>
    <p:extLst>
      <p:ext uri="{BB962C8B-B14F-4D97-AF65-F5344CB8AC3E}">
        <p14:creationId xmlns:p14="http://schemas.microsoft.com/office/powerpoint/2010/main" val="3651570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a:bodyPr>
          <a:lstStyle/>
          <a:p>
            <a:pPr>
              <a:spcBef>
                <a:spcPts val="300"/>
              </a:spcBef>
              <a:buClr>
                <a:srgbClr val="A04DA3"/>
              </a:buClr>
              <a:buFont typeface="Georgia"/>
              <a:buChar char="•"/>
            </a:pPr>
            <a:r>
              <a:rPr lang="nl-NL" dirty="0">
                <a:solidFill>
                  <a:prstClr val="black"/>
                </a:solidFill>
              </a:rPr>
              <a:t>Check of zorgvrager zelf de regie kan nemen.</a:t>
            </a:r>
          </a:p>
          <a:p>
            <a:pPr>
              <a:spcBef>
                <a:spcPts val="300"/>
              </a:spcBef>
              <a:buClr>
                <a:srgbClr val="A04DA3"/>
              </a:buClr>
              <a:buFont typeface="Georgia"/>
              <a:buChar char="•"/>
            </a:pPr>
            <a:endParaRPr lang="nl-NL" dirty="0">
              <a:solidFill>
                <a:prstClr val="black"/>
              </a:solidFill>
            </a:endParaRPr>
          </a:p>
          <a:p>
            <a:pPr>
              <a:spcBef>
                <a:spcPts val="300"/>
              </a:spcBef>
              <a:buClr>
                <a:srgbClr val="A04DA3"/>
              </a:buClr>
              <a:buFont typeface="Georgia"/>
              <a:buChar char="•"/>
            </a:pPr>
            <a:r>
              <a:rPr lang="nl-NL" dirty="0">
                <a:solidFill>
                  <a:prstClr val="black"/>
                </a:solidFill>
              </a:rPr>
              <a:t>Check welke bijzonderheden er zijn bij de toediening: </a:t>
            </a:r>
            <a:br>
              <a:rPr lang="nl-NL" dirty="0">
                <a:solidFill>
                  <a:prstClr val="black"/>
                </a:solidFill>
              </a:rPr>
            </a:br>
            <a:r>
              <a:rPr lang="nl-NL" dirty="0">
                <a:solidFill>
                  <a:prstClr val="black"/>
                </a:solidFill>
              </a:rPr>
              <a:t>Bijv. Orale medicatie: voor/tijdens/na het eten/nuchter? Heel? Oplossen? Bruisen?</a:t>
            </a:r>
            <a:br>
              <a:rPr lang="nl-NL" dirty="0">
                <a:solidFill>
                  <a:prstClr val="black"/>
                </a:solidFill>
              </a:rPr>
            </a:br>
            <a:r>
              <a:rPr lang="nl-NL" dirty="0">
                <a:solidFill>
                  <a:prstClr val="black"/>
                </a:solidFill>
              </a:rPr>
              <a:t>Innemen met water? Dik vloeibaar?  </a:t>
            </a:r>
          </a:p>
          <a:p>
            <a:pPr>
              <a:spcBef>
                <a:spcPts val="300"/>
              </a:spcBef>
              <a:buClr>
                <a:srgbClr val="A04DA3"/>
              </a:buClr>
              <a:buFont typeface="Georgia"/>
              <a:buChar char="•"/>
            </a:pPr>
            <a:endParaRPr lang="nl-NL" dirty="0">
              <a:solidFill>
                <a:prstClr val="black"/>
              </a:solidFill>
            </a:endParaRPr>
          </a:p>
          <a:p>
            <a:pPr>
              <a:spcBef>
                <a:spcPts val="300"/>
              </a:spcBef>
              <a:buClr>
                <a:srgbClr val="A04DA3"/>
              </a:buClr>
              <a:buFont typeface="Georgia"/>
              <a:buChar char="•"/>
            </a:pPr>
            <a:r>
              <a:rPr lang="nl-NL" dirty="0">
                <a:solidFill>
                  <a:prstClr val="black"/>
                </a:solidFill>
              </a:rPr>
              <a:t>Controle of zorgvrager medicatie heeft ingenomen. Pas daarna aftekenen!</a:t>
            </a:r>
          </a:p>
          <a:p>
            <a:pPr>
              <a:spcBef>
                <a:spcPts val="300"/>
              </a:spcBef>
              <a:buClr>
                <a:srgbClr val="A04DA3"/>
              </a:buClr>
              <a:buFont typeface="Georgia"/>
              <a:buChar char="•"/>
            </a:pPr>
            <a:endParaRPr lang="nl-NL" dirty="0">
              <a:solidFill>
                <a:prstClr val="black"/>
              </a:solidFill>
            </a:endParaRPr>
          </a:p>
          <a:p>
            <a:pPr>
              <a:spcBef>
                <a:spcPts val="300"/>
              </a:spcBef>
              <a:buClr>
                <a:srgbClr val="A04DA3"/>
              </a:buClr>
              <a:buFont typeface="Georgia"/>
              <a:buChar char="•"/>
            </a:pPr>
            <a:r>
              <a:rPr lang="nl-NL" dirty="0">
                <a:solidFill>
                  <a:prstClr val="black"/>
                </a:solidFill>
              </a:rPr>
              <a:t>Observeren/rapporteren (voldoende) effect</a:t>
            </a:r>
          </a:p>
          <a:p>
            <a:pPr>
              <a:spcBef>
                <a:spcPts val="300"/>
              </a:spcBef>
              <a:buClr>
                <a:srgbClr val="A04DA3"/>
              </a:buClr>
              <a:buFont typeface="Georgia"/>
              <a:buChar char="•"/>
            </a:pPr>
            <a:r>
              <a:rPr lang="nl-NL" dirty="0">
                <a:solidFill>
                  <a:prstClr val="black"/>
                </a:solidFill>
              </a:rPr>
              <a:t>Observeren/rapporteren bijwerkingen/ overgevoeligheidsreacties</a:t>
            </a:r>
          </a:p>
          <a:p>
            <a:endParaRPr lang="nl-NL" dirty="0"/>
          </a:p>
        </p:txBody>
      </p:sp>
      <p:sp>
        <p:nvSpPr>
          <p:cNvPr id="3" name="Titel 2"/>
          <p:cNvSpPr>
            <a:spLocks noGrp="1"/>
          </p:cNvSpPr>
          <p:nvPr>
            <p:ph type="title"/>
          </p:nvPr>
        </p:nvSpPr>
        <p:spPr/>
        <p:txBody>
          <a:bodyPr>
            <a:normAutofit/>
          </a:bodyPr>
          <a:lstStyle/>
          <a:p>
            <a:r>
              <a:rPr lang="nl-NL" sz="3600" dirty="0">
                <a:solidFill>
                  <a:srgbClr val="424456"/>
                </a:solidFill>
                <a:latin typeface="+mn-lt"/>
              </a:rPr>
              <a:t>Aandachtspunten medicijntoediening</a:t>
            </a:r>
            <a:endParaRPr lang="nl-NL" dirty="0">
              <a:latin typeface="+mn-lt"/>
            </a:endParaRPr>
          </a:p>
        </p:txBody>
      </p:sp>
    </p:spTree>
    <p:extLst>
      <p:ext uri="{BB962C8B-B14F-4D97-AF65-F5344CB8AC3E}">
        <p14:creationId xmlns:p14="http://schemas.microsoft.com/office/powerpoint/2010/main" val="4100709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a:t>
            </a:r>
            <a:r>
              <a:rPr lang="nl-NL" dirty="0" err="1"/>
              <a:t>blz</a:t>
            </a:r>
            <a:r>
              <a:rPr lang="nl-NL" dirty="0"/>
              <a:t> 108</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469478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vorige keer…</a:t>
            </a:r>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587162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Polyfarmacie</a:t>
            </a:r>
            <a:br>
              <a:rPr lang="nl-NL" dirty="0"/>
            </a:br>
            <a:endParaRPr lang="nl-NL" dirty="0"/>
          </a:p>
        </p:txBody>
      </p:sp>
      <p:sp>
        <p:nvSpPr>
          <p:cNvPr id="3" name="Tijdelijke aanduiding voor inhoud 2"/>
          <p:cNvSpPr>
            <a:spLocks noGrp="1"/>
          </p:cNvSpPr>
          <p:nvPr>
            <p:ph idx="1"/>
          </p:nvPr>
        </p:nvSpPr>
        <p:spPr/>
        <p:txBody>
          <a:bodyPr/>
          <a:lstStyle/>
          <a:p>
            <a:r>
              <a:rPr lang="nl-NL" dirty="0"/>
              <a:t>Een goede en eenduidige omschrijving van polyfarmacie is van belang om onderzoeken naar veelvuldig geneesmiddelengebruik goed te kunnen inschatten. </a:t>
            </a:r>
            <a:endParaRPr lang="nl-NL" b="1" baseline="30000" dirty="0"/>
          </a:p>
          <a:p>
            <a:pPr marL="0" indent="0">
              <a:buNone/>
            </a:pPr>
            <a:endParaRPr lang="nl-NL" dirty="0"/>
          </a:p>
        </p:txBody>
      </p:sp>
    </p:spTree>
    <p:extLst>
      <p:ext uri="{BB962C8B-B14F-4D97-AF65-F5344CB8AC3E}">
        <p14:creationId xmlns:p14="http://schemas.microsoft.com/office/powerpoint/2010/main" val="810401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Polyfarmacie wordt vaak geassocieerd met één of meer van de volgende kenmerken:</a:t>
            </a:r>
          </a:p>
        </p:txBody>
      </p:sp>
      <p:sp>
        <p:nvSpPr>
          <p:cNvPr id="3" name="Tijdelijke aanduiding voor inhoud 2"/>
          <p:cNvSpPr>
            <a:spLocks noGrp="1"/>
          </p:cNvSpPr>
          <p:nvPr>
            <p:ph idx="1"/>
          </p:nvPr>
        </p:nvSpPr>
        <p:spPr/>
        <p:txBody>
          <a:bodyPr/>
          <a:lstStyle/>
          <a:p>
            <a:r>
              <a:rPr lang="nl-NL" dirty="0"/>
              <a:t>geneesmiddelgebruik zonder een duidelijke indicatie;</a:t>
            </a:r>
          </a:p>
          <a:p>
            <a:r>
              <a:rPr lang="nl-NL" dirty="0"/>
              <a:t>gebruik van twee identieke middelen;</a:t>
            </a:r>
          </a:p>
          <a:p>
            <a:r>
              <a:rPr lang="nl-NL" dirty="0"/>
              <a:t>gelijktijdig gebruik van twee interacterende middelen;</a:t>
            </a:r>
          </a:p>
          <a:p>
            <a:r>
              <a:rPr lang="nl-NL" dirty="0"/>
              <a:t>gebruik van middelen die </a:t>
            </a:r>
            <a:r>
              <a:rPr lang="nl-NL" dirty="0" err="1"/>
              <a:t>gecontraïndiceerd</a:t>
            </a:r>
            <a:r>
              <a:rPr lang="nl-NL" dirty="0"/>
              <a:t> zijn;</a:t>
            </a:r>
          </a:p>
          <a:p>
            <a:r>
              <a:rPr lang="nl-NL" dirty="0"/>
              <a:t>gebruik van een middel bedoeld om een bijwerking van een ander middel te bestrijden;</a:t>
            </a:r>
          </a:p>
          <a:p>
            <a:r>
              <a:rPr lang="nl-NL" dirty="0"/>
              <a:t>verbetering na het stoppen of onderbreken van medicijngebruik.</a:t>
            </a:r>
          </a:p>
          <a:p>
            <a:endParaRPr lang="nl-NL" dirty="0"/>
          </a:p>
        </p:txBody>
      </p:sp>
    </p:spTree>
    <p:extLst>
      <p:ext uri="{BB962C8B-B14F-4D97-AF65-F5344CB8AC3E}">
        <p14:creationId xmlns:p14="http://schemas.microsoft.com/office/powerpoint/2010/main" val="2065110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Conclusie</a:t>
            </a:r>
            <a:br>
              <a:rPr lang="nl-NL" b="1" dirty="0"/>
            </a:br>
            <a:endParaRPr lang="nl-NL" dirty="0"/>
          </a:p>
        </p:txBody>
      </p:sp>
      <p:sp>
        <p:nvSpPr>
          <p:cNvPr id="3" name="Tijdelijke aanduiding voor inhoud 2"/>
          <p:cNvSpPr>
            <a:spLocks noGrp="1"/>
          </p:cNvSpPr>
          <p:nvPr>
            <p:ph idx="1"/>
          </p:nvPr>
        </p:nvSpPr>
        <p:spPr/>
        <p:txBody>
          <a:bodyPr/>
          <a:lstStyle/>
          <a:p>
            <a:r>
              <a:rPr lang="nl-NL" dirty="0"/>
              <a:t>Onder het begrip ‘polyfarmacie’ verschuilen zich verschillende problemen, waarbij zich steeds weer de vraag voordoet of polyfarmacie ook ondoelmatig voorschrijven veroorzaakt. </a:t>
            </a:r>
          </a:p>
          <a:p>
            <a:r>
              <a:rPr lang="nl-NL" dirty="0"/>
              <a:t>De aandacht voor polyfarmacie zou omgebogen moeten worden naar aandacht voor doelmatig geneesmiddelengebruik, waarbij kritische reflectie op indicaties bij chronisch voorgeschreven middelen bevorderd dient te worden. </a:t>
            </a:r>
          </a:p>
          <a:p>
            <a:r>
              <a:rPr lang="nl-NL" dirty="0"/>
              <a:t>Het overwegen een geneesmiddel te stoppen dient van dezelfde orde te zijn als de overweging om een geneesmiddel voor te schrijven.</a:t>
            </a:r>
          </a:p>
          <a:p>
            <a:endParaRPr lang="nl-NL" dirty="0"/>
          </a:p>
        </p:txBody>
      </p:sp>
    </p:spTree>
    <p:extLst>
      <p:ext uri="{BB962C8B-B14F-4D97-AF65-F5344CB8AC3E}">
        <p14:creationId xmlns:p14="http://schemas.microsoft.com/office/powerpoint/2010/main" val="247557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br>
              <a:rPr lang="nl-NL" dirty="0"/>
            </a:br>
            <a:endParaRPr lang="nl-NL" dirty="0"/>
          </a:p>
        </p:txBody>
      </p:sp>
      <p:sp>
        <p:nvSpPr>
          <p:cNvPr id="3" name="Tijdelijke aanduiding voor inhoud 2"/>
          <p:cNvSpPr>
            <a:spLocks noGrp="1"/>
          </p:cNvSpPr>
          <p:nvPr>
            <p:ph idx="1"/>
          </p:nvPr>
        </p:nvSpPr>
        <p:spPr/>
        <p:txBody>
          <a:bodyPr/>
          <a:lstStyle/>
          <a:p>
            <a:pPr marL="0" indent="0">
              <a:buNone/>
            </a:pPr>
            <a:r>
              <a:rPr lang="nl-NL" dirty="0"/>
              <a:t>Medicatie</a:t>
            </a:r>
          </a:p>
          <a:p>
            <a:r>
              <a:rPr lang="nl-NL" dirty="0"/>
              <a:t>Werkzame stof/ naamgeving</a:t>
            </a:r>
          </a:p>
          <a:p>
            <a:r>
              <a:rPr lang="nl-NL" dirty="0"/>
              <a:t>Werking en functie van het medicijn</a:t>
            </a:r>
          </a:p>
          <a:p>
            <a:r>
              <a:rPr lang="nl-NL" dirty="0"/>
              <a:t>Van indicatie tot aflevering</a:t>
            </a:r>
          </a:p>
          <a:p>
            <a:r>
              <a:rPr lang="nl-NL" dirty="0"/>
              <a:t>Controle en veiligheid. </a:t>
            </a:r>
          </a:p>
          <a:p>
            <a:r>
              <a:rPr lang="nl-NL" dirty="0"/>
              <a:t>Verdieping polyfarmacie</a:t>
            </a:r>
          </a:p>
          <a:p>
            <a:endParaRPr lang="nl-NL" dirty="0"/>
          </a:p>
        </p:txBody>
      </p:sp>
    </p:spTree>
    <p:extLst>
      <p:ext uri="{BB962C8B-B14F-4D97-AF65-F5344CB8AC3E}">
        <p14:creationId xmlns:p14="http://schemas.microsoft.com/office/powerpoint/2010/main" val="261684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Werkzame stof/ naamgeving</a:t>
            </a:r>
            <a:br>
              <a:rPr lang="nl-NL" dirty="0"/>
            </a:b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Chemische stof dat er </a:t>
            </a:r>
            <a:r>
              <a:rPr lang="nl-NL" dirty="0" err="1"/>
              <a:t>voorzorgt</a:t>
            </a:r>
            <a:r>
              <a:rPr lang="nl-NL" dirty="0"/>
              <a:t> dat het medicijn het gewenste effect heeft.</a:t>
            </a:r>
          </a:p>
          <a:p>
            <a:r>
              <a:rPr lang="nl-NL" dirty="0"/>
              <a:t>Plantaardige of dierlijke stof als basis.</a:t>
            </a:r>
          </a:p>
          <a:p>
            <a:r>
              <a:rPr lang="nl-NL" dirty="0"/>
              <a:t>Maar het kan ook zijn dat het in een laboratorium gemaakt word. (synthetisch)</a:t>
            </a:r>
          </a:p>
          <a:p>
            <a:endParaRPr lang="nl-NL" dirty="0"/>
          </a:p>
          <a:p>
            <a:r>
              <a:rPr lang="nl-NL" dirty="0"/>
              <a:t>Voorbeeld is </a:t>
            </a:r>
          </a:p>
          <a:p>
            <a:pPr>
              <a:buFontTx/>
              <a:buChar char="-"/>
            </a:pPr>
            <a:r>
              <a:rPr lang="nl-NL" dirty="0" err="1"/>
              <a:t>Dextromethorfan</a:t>
            </a:r>
            <a:r>
              <a:rPr lang="nl-NL" dirty="0"/>
              <a:t>, </a:t>
            </a:r>
            <a:r>
              <a:rPr lang="nl-NL" dirty="0" err="1"/>
              <a:t>benzoylperdoxide</a:t>
            </a:r>
            <a:r>
              <a:rPr lang="nl-NL" dirty="0"/>
              <a:t>, </a:t>
            </a:r>
            <a:r>
              <a:rPr lang="nl-NL" dirty="0" err="1"/>
              <a:t>dexchloorfernarine</a:t>
            </a:r>
            <a:endParaRPr lang="nl-NL" dirty="0"/>
          </a:p>
          <a:p>
            <a:pPr marL="0" indent="0">
              <a:buNone/>
            </a:pPr>
            <a:r>
              <a:rPr lang="nl-NL" dirty="0"/>
              <a:t>	hoestdrank	tegen acne		tegen jeuk</a:t>
            </a:r>
          </a:p>
          <a:p>
            <a:pPr>
              <a:buFontTx/>
              <a:buChar char="-"/>
            </a:pPr>
            <a:r>
              <a:rPr lang="nl-NL" dirty="0"/>
              <a:t> levothyroxinenatrium </a:t>
            </a:r>
          </a:p>
          <a:p>
            <a:pPr marL="0" indent="0">
              <a:buNone/>
            </a:pPr>
            <a:r>
              <a:rPr lang="nl-NL" dirty="0"/>
              <a:t>	Schildklierhormoon.</a:t>
            </a:r>
          </a:p>
        </p:txBody>
      </p:sp>
    </p:spTree>
    <p:extLst>
      <p:ext uri="{BB962C8B-B14F-4D97-AF65-F5344CB8AC3E}">
        <p14:creationId xmlns:p14="http://schemas.microsoft.com/office/powerpoint/2010/main" val="69260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Hulpstoffen</a:t>
            </a:r>
            <a:br>
              <a:rPr lang="nl-NL" dirty="0"/>
            </a:b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Veel medicijnen bestaan voor een deel uit hulpstoffen zoals:</a:t>
            </a:r>
            <a:br>
              <a:rPr lang="nl-NL" dirty="0"/>
            </a:br>
            <a:r>
              <a:rPr lang="nl-NL" dirty="0"/>
              <a:t>Bindmiddelen – om het medicijn niet uiteen te laten vallen.</a:t>
            </a:r>
          </a:p>
          <a:p>
            <a:r>
              <a:rPr lang="nl-NL" dirty="0"/>
              <a:t>Coating – om er voor te zorgen dat een pil pas in de darm uiteen valt.</a:t>
            </a:r>
          </a:p>
          <a:p>
            <a:r>
              <a:rPr lang="nl-NL" dirty="0"/>
              <a:t>Glijmiddelen – voor het uit de vorm lossen van tabletten of makkelijk te kunnen verpakken.</a:t>
            </a:r>
          </a:p>
          <a:p>
            <a:r>
              <a:rPr lang="nl-NL" dirty="0"/>
              <a:t>Granuleermiddelen – om een tablet in een bepaalde snelheid in de maag uiteen te laten vallen.</a:t>
            </a:r>
          </a:p>
          <a:p>
            <a:r>
              <a:rPr lang="nl-NL" dirty="0"/>
              <a:t>Kleurstoffen – om een beter uiterlijk van het product te verkrijgen.</a:t>
            </a:r>
          </a:p>
          <a:p>
            <a:r>
              <a:rPr lang="nl-NL" dirty="0"/>
              <a:t>Smaakstoffen – om soms bittere smaak te verbloemen of om innemen te vergemakkelijken.</a:t>
            </a:r>
          </a:p>
          <a:p>
            <a:r>
              <a:rPr lang="nl-NL" dirty="0"/>
              <a:t>Vulstoffen – noodzakelijk om sommige producten meer volume te geven.</a:t>
            </a:r>
          </a:p>
        </p:txBody>
      </p:sp>
    </p:spTree>
    <p:extLst>
      <p:ext uri="{BB962C8B-B14F-4D97-AF65-F5344CB8AC3E}">
        <p14:creationId xmlns:p14="http://schemas.microsoft.com/office/powerpoint/2010/main" val="396588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Naamgeving </a:t>
            </a:r>
          </a:p>
        </p:txBody>
      </p:sp>
      <p:sp>
        <p:nvSpPr>
          <p:cNvPr id="3" name="Tijdelijke aanduiding voor inhoud 2"/>
          <p:cNvSpPr>
            <a:spLocks noGrp="1"/>
          </p:cNvSpPr>
          <p:nvPr>
            <p:ph idx="1"/>
          </p:nvPr>
        </p:nvSpPr>
        <p:spPr/>
        <p:txBody>
          <a:bodyPr>
            <a:normAutofit fontScale="85000" lnSpcReduction="20000"/>
          </a:bodyPr>
          <a:lstStyle/>
          <a:p>
            <a:r>
              <a:rPr lang="nl-NL" dirty="0"/>
              <a:t>Ieder geneesmiddel heeft eigenlijk 3 namen, namelijk een chemische naam, een stofnaam en een merknaam.</a:t>
            </a:r>
            <a:br>
              <a:rPr lang="nl-NL" dirty="0"/>
            </a:br>
            <a:endParaRPr lang="nl-NL" dirty="0"/>
          </a:p>
          <a:p>
            <a:r>
              <a:rPr lang="nl-NL" b="1" dirty="0"/>
              <a:t>De chemische naam </a:t>
            </a:r>
            <a:r>
              <a:rPr lang="nl-NL" dirty="0"/>
              <a:t>van een geneesmiddel is een nauwkeurige beschrijving van de chemische samenstelling van het geneesmiddel en een beschrijving van de rangschikking van de atomen in het middel. Het is dan ook een hele lastige, lange naam.</a:t>
            </a:r>
            <a:br>
              <a:rPr lang="nl-NL" dirty="0"/>
            </a:br>
            <a:br>
              <a:rPr lang="nl-NL" dirty="0"/>
            </a:br>
            <a:r>
              <a:rPr lang="nl-NL" b="1" dirty="0"/>
              <a:t>Stofnaam</a:t>
            </a:r>
            <a:br>
              <a:rPr lang="nl-NL" dirty="0"/>
            </a:br>
            <a:r>
              <a:rPr lang="nl-NL" dirty="0"/>
              <a:t>De stofnaam is een internationaal geaccepteerde naam die is afgeleid van de chemische naam, bijvoorbeeld paracetamol.</a:t>
            </a:r>
            <a:br>
              <a:rPr lang="nl-NL" dirty="0"/>
            </a:br>
            <a:br>
              <a:rPr lang="nl-NL" dirty="0"/>
            </a:br>
            <a:r>
              <a:rPr lang="nl-NL" b="1" dirty="0"/>
              <a:t>Merknaam</a:t>
            </a:r>
            <a:br>
              <a:rPr lang="nl-NL" dirty="0"/>
            </a:br>
            <a:r>
              <a:rPr lang="nl-NL" dirty="0"/>
              <a:t>Iedere producent verzint een merknaam voor zijn </a:t>
            </a:r>
            <a:r>
              <a:rPr lang="nl-NL" b="1" dirty="0"/>
              <a:t>medicijn</a:t>
            </a:r>
            <a:r>
              <a:rPr lang="nl-NL" dirty="0"/>
              <a:t>, hier vraagt hij ook het octrooi op aan.</a:t>
            </a:r>
            <a:br>
              <a:rPr lang="nl-NL" dirty="0"/>
            </a:br>
            <a:endParaRPr lang="nl-NL" dirty="0"/>
          </a:p>
        </p:txBody>
      </p:sp>
    </p:spTree>
    <p:extLst>
      <p:ext uri="{BB962C8B-B14F-4D97-AF65-F5344CB8AC3E}">
        <p14:creationId xmlns:p14="http://schemas.microsoft.com/office/powerpoint/2010/main" val="3377131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Werking en functie van het medicijn</a:t>
            </a:r>
          </a:p>
        </p:txBody>
      </p:sp>
      <p:sp>
        <p:nvSpPr>
          <p:cNvPr id="3" name="Tijdelijke aanduiding voor inhoud 2"/>
          <p:cNvSpPr>
            <a:spLocks noGrp="1"/>
          </p:cNvSpPr>
          <p:nvPr>
            <p:ph idx="1"/>
          </p:nvPr>
        </p:nvSpPr>
        <p:spPr/>
        <p:txBody>
          <a:bodyPr>
            <a:normAutofit fontScale="92500" lnSpcReduction="20000"/>
          </a:bodyPr>
          <a:lstStyle/>
          <a:p>
            <a:r>
              <a:rPr lang="nl-NL" dirty="0"/>
              <a:t>Medicatie begint te werken zodra er voldoende werkzame stof aanwezig is op de plaats waar het zijn werk moet doen. </a:t>
            </a:r>
          </a:p>
          <a:p>
            <a:r>
              <a:rPr lang="nl-NL" dirty="0"/>
              <a:t>Je kunt onderscheid maken tussen medicijnen die in de bloedbaan opgenomen worden en medicijnen die op een bepaalde plek van het lichaam, op de huid of op slijmvliezen, aangebracht worden. Denk bij het aanbrengen op slijmvliezen aan sprayen in de luchtwegen, druppelen van ogen, oren en neus. </a:t>
            </a:r>
          </a:p>
          <a:p>
            <a:r>
              <a:rPr lang="nl-NL" dirty="0"/>
              <a:t>Medicatie die in de bloedbaan opgenomen wordt, moet in een bepaalde concentratie in het bloed aanwezig zijn voordat de gewenste werking optreedt. </a:t>
            </a:r>
          </a:p>
          <a:p>
            <a:r>
              <a:rPr lang="nl-NL" dirty="0"/>
              <a:t>Met concentratie wordt in dit verband de hoeveelheid werkzame deeltjes per milliliter bloed bedoeld. Dit kan uitgedrukt worden in aantal microgram per milliliter, afgekort weergegeven als µg/ml. </a:t>
            </a:r>
          </a:p>
        </p:txBody>
      </p:sp>
    </p:spTree>
    <p:extLst>
      <p:ext uri="{BB962C8B-B14F-4D97-AF65-F5344CB8AC3E}">
        <p14:creationId xmlns:p14="http://schemas.microsoft.com/office/powerpoint/2010/main" val="3083459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pPr marL="109728" indent="0">
              <a:buNone/>
            </a:pPr>
            <a:r>
              <a:rPr lang="nl-NL" dirty="0"/>
              <a:t>De regel van 5:</a:t>
            </a:r>
          </a:p>
          <a:p>
            <a:pPr marL="109728" indent="0">
              <a:buNone/>
            </a:pPr>
            <a:endParaRPr lang="nl-NL" dirty="0"/>
          </a:p>
          <a:p>
            <a:pPr marL="109728" indent="0">
              <a:buNone/>
            </a:pPr>
            <a:r>
              <a:rPr lang="nl-NL" dirty="0"/>
              <a:t>1 juiste medicijn</a:t>
            </a:r>
          </a:p>
          <a:p>
            <a:pPr marL="109728" indent="0">
              <a:buNone/>
            </a:pPr>
            <a:r>
              <a:rPr lang="nl-NL" dirty="0"/>
              <a:t>2 juiste persoon</a:t>
            </a:r>
          </a:p>
          <a:p>
            <a:pPr marL="109728" indent="0">
              <a:buNone/>
            </a:pPr>
            <a:r>
              <a:rPr lang="nl-NL" dirty="0"/>
              <a:t>3 juiste tijdstip</a:t>
            </a:r>
          </a:p>
          <a:p>
            <a:pPr marL="109728" indent="0">
              <a:buNone/>
            </a:pPr>
            <a:r>
              <a:rPr lang="nl-NL" dirty="0"/>
              <a:t>4 juiste hoeveelheid</a:t>
            </a:r>
          </a:p>
          <a:p>
            <a:pPr marL="109728" indent="0">
              <a:buNone/>
            </a:pPr>
            <a:r>
              <a:rPr lang="nl-NL" dirty="0"/>
              <a:t>5 Juiste toedieningswijze</a:t>
            </a:r>
          </a:p>
          <a:p>
            <a:pPr marL="109728" indent="0">
              <a:buNone/>
            </a:pPr>
            <a:endParaRPr lang="nl-NL" dirty="0"/>
          </a:p>
          <a:p>
            <a:pPr marL="109728" indent="0">
              <a:buNone/>
            </a:pPr>
            <a:r>
              <a:rPr lang="nl-NL" dirty="0"/>
              <a:t>Let op: lees altijd de bijsluiter goed. </a:t>
            </a:r>
          </a:p>
          <a:p>
            <a:pPr marL="109728" indent="0">
              <a:buNone/>
            </a:pPr>
            <a:endParaRPr lang="nl-NL" dirty="0"/>
          </a:p>
        </p:txBody>
      </p:sp>
      <p:sp>
        <p:nvSpPr>
          <p:cNvPr id="3" name="Titel 2"/>
          <p:cNvSpPr>
            <a:spLocks noGrp="1"/>
          </p:cNvSpPr>
          <p:nvPr>
            <p:ph type="title"/>
          </p:nvPr>
        </p:nvSpPr>
        <p:spPr/>
        <p:txBody>
          <a:bodyPr/>
          <a:lstStyle/>
          <a:p>
            <a:r>
              <a:rPr lang="nl-NL" dirty="0"/>
              <a:t>Medicatie: </a:t>
            </a:r>
            <a:r>
              <a:rPr lang="nl-NL" sz="2800" dirty="0"/>
              <a:t>uitzetten of verstrekken</a:t>
            </a:r>
          </a:p>
        </p:txBody>
      </p:sp>
    </p:spTree>
    <p:extLst>
      <p:ext uri="{BB962C8B-B14F-4D97-AF65-F5344CB8AC3E}">
        <p14:creationId xmlns:p14="http://schemas.microsoft.com/office/powerpoint/2010/main" val="67595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endParaRPr lang="nl-NL" dirty="0"/>
          </a:p>
          <a:p>
            <a:endParaRPr lang="nl-NL" dirty="0"/>
          </a:p>
          <a:p>
            <a:pPr marL="109728" indent="0">
              <a:buNone/>
            </a:pPr>
            <a:r>
              <a:rPr lang="nl-NL" dirty="0"/>
              <a:t>De werking van een medicijn is</a:t>
            </a:r>
          </a:p>
          <a:p>
            <a:endParaRPr lang="nl-NL" dirty="0"/>
          </a:p>
          <a:p>
            <a:pPr marL="109728" indent="0">
              <a:buNone/>
            </a:pPr>
            <a:r>
              <a:rPr lang="nl-NL" dirty="0"/>
              <a:t>afhankelijk van verschillende factoren.</a:t>
            </a:r>
          </a:p>
        </p:txBody>
      </p:sp>
      <p:sp>
        <p:nvSpPr>
          <p:cNvPr id="3" name="Titel 2"/>
          <p:cNvSpPr>
            <a:spLocks noGrp="1"/>
          </p:cNvSpPr>
          <p:nvPr>
            <p:ph type="title"/>
          </p:nvPr>
        </p:nvSpPr>
        <p:spPr/>
        <p:txBody>
          <a:bodyPr/>
          <a:lstStyle/>
          <a:p>
            <a:r>
              <a:rPr lang="nl-NL" dirty="0"/>
              <a:t>De werking</a:t>
            </a:r>
          </a:p>
        </p:txBody>
      </p:sp>
    </p:spTree>
    <p:extLst>
      <p:ext uri="{BB962C8B-B14F-4D97-AF65-F5344CB8AC3E}">
        <p14:creationId xmlns:p14="http://schemas.microsoft.com/office/powerpoint/2010/main" val="270135310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672</Words>
  <Application>Microsoft Office PowerPoint</Application>
  <PresentationFormat>Breedbeeld</PresentationFormat>
  <Paragraphs>118</Paragraphs>
  <Slides>22</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22</vt:i4>
      </vt:variant>
    </vt:vector>
  </HeadingPairs>
  <TitlesOfParts>
    <vt:vector size="28" baseType="lpstr">
      <vt:lpstr>Arial</vt:lpstr>
      <vt:lpstr>Calibri</vt:lpstr>
      <vt:lpstr>Calibri Light</vt:lpstr>
      <vt:lpstr>Georgia</vt:lpstr>
      <vt:lpstr>Trebuchet MS</vt:lpstr>
      <vt:lpstr>Kantoorthema</vt:lpstr>
      <vt:lpstr>Maatschappelijke zorg 2</vt:lpstr>
      <vt:lpstr>De vorige keer…</vt:lpstr>
      <vt:lpstr>Vandaag </vt:lpstr>
      <vt:lpstr>Werkzame stof/ naamgeving </vt:lpstr>
      <vt:lpstr>Hulpstoffen </vt:lpstr>
      <vt:lpstr>Naamgeving </vt:lpstr>
      <vt:lpstr>Werking en functie van het medicijn</vt:lpstr>
      <vt:lpstr>Medicatie: uitzetten of verstrekken</vt:lpstr>
      <vt:lpstr>De werking</vt:lpstr>
      <vt:lpstr>De werking 1</vt:lpstr>
      <vt:lpstr>De werking 2</vt:lpstr>
      <vt:lpstr>Medicatie</vt:lpstr>
      <vt:lpstr>ENTERALE                        Via het maag darmstelsel</vt:lpstr>
      <vt:lpstr>PARENTERALE   buiten het maag darmkanaal</vt:lpstr>
      <vt:lpstr>Zalf en crème</vt:lpstr>
      <vt:lpstr>Druppels</vt:lpstr>
      <vt:lpstr>Inhalatie        Verschillende inhalatoren:  </vt:lpstr>
      <vt:lpstr>Aandachtspunten medicijntoediening</vt:lpstr>
      <vt:lpstr>Opdracht blz 108</vt:lpstr>
      <vt:lpstr>Polyfarmacie </vt:lpstr>
      <vt:lpstr>Polyfarmacie wordt vaak geassocieerd met één of meer van de volgende kenmerken:</vt:lpstr>
      <vt:lpstr>Conclusie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Maatschappelijke zorg 2</dc:title>
  <dc:creator>Koen Steinhauer</dc:creator>
  <cp:lastModifiedBy>Koen Steinhauer</cp:lastModifiedBy>
  <cp:revision>5</cp:revision>
  <dcterms:created xsi:type="dcterms:W3CDTF">2017-04-04T09:17:28Z</dcterms:created>
  <dcterms:modified xsi:type="dcterms:W3CDTF">2017-04-04T11:51:44Z</dcterms:modified>
</cp:coreProperties>
</file>