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8E9F582-B8F5-4E40-926A-D7441726593F}" type="datetimeFigureOut">
              <a:rPr lang="nl-NL" smtClean="0"/>
              <a:t>4-4-2017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8F557E2-8093-4CFD-ACF2-68BB2A80B7C1}" type="slidenum">
              <a:rPr lang="nl-NL" smtClean="0"/>
              <a:t>‹nr.›</a:t>
            </a:fld>
            <a:endParaRPr lang="nl-NL"/>
          </a:p>
        </p:txBody>
      </p:sp>
    </p:spTree>
    <p:extLst>
      <p:ext uri="{BB962C8B-B14F-4D97-AF65-F5344CB8AC3E}">
        <p14:creationId xmlns:p14="http://schemas.microsoft.com/office/powerpoint/2010/main" val="223775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10"/>
          </p:nvPr>
        </p:nvSpPr>
        <p:spPr/>
        <p:txBody>
          <a:bodyPr/>
          <a:lstStyle/>
          <a:p>
            <a:fld id="{58E9F582-B8F5-4E40-926A-D7441726593F}" type="datetimeFigureOut">
              <a:rPr lang="nl-NL" smtClean="0"/>
              <a:t>4-4-2017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8F557E2-8093-4CFD-ACF2-68BB2A80B7C1}" type="slidenum">
              <a:rPr lang="nl-NL" smtClean="0"/>
              <a:t>‹nr.›</a:t>
            </a:fld>
            <a:endParaRPr lang="nl-NL"/>
          </a:p>
        </p:txBody>
      </p:sp>
    </p:spTree>
    <p:extLst>
      <p:ext uri="{BB962C8B-B14F-4D97-AF65-F5344CB8AC3E}">
        <p14:creationId xmlns:p14="http://schemas.microsoft.com/office/powerpoint/2010/main" val="293648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10"/>
          </p:nvPr>
        </p:nvSpPr>
        <p:spPr/>
        <p:txBody>
          <a:bodyPr/>
          <a:lstStyle/>
          <a:p>
            <a:fld id="{58E9F582-B8F5-4E40-926A-D7441726593F}" type="datetimeFigureOut">
              <a:rPr lang="nl-NL" smtClean="0"/>
              <a:t>4-4-2017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8F557E2-8093-4CFD-ACF2-68BB2A80B7C1}" type="slidenum">
              <a:rPr lang="nl-NL" smtClean="0"/>
              <a:t>‹nr.›</a:t>
            </a:fld>
            <a:endParaRPr lang="nl-NL"/>
          </a:p>
        </p:txBody>
      </p:sp>
    </p:spTree>
    <p:extLst>
      <p:ext uri="{BB962C8B-B14F-4D97-AF65-F5344CB8AC3E}">
        <p14:creationId xmlns:p14="http://schemas.microsoft.com/office/powerpoint/2010/main" val="65663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10"/>
          </p:nvPr>
        </p:nvSpPr>
        <p:spPr/>
        <p:txBody>
          <a:bodyPr/>
          <a:lstStyle/>
          <a:p>
            <a:fld id="{58E9F582-B8F5-4E40-926A-D7441726593F}" type="datetimeFigureOut">
              <a:rPr lang="nl-NL" smtClean="0"/>
              <a:t>4-4-2017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8F557E2-8093-4CFD-ACF2-68BB2A80B7C1}" type="slidenum">
              <a:rPr lang="nl-NL" smtClean="0"/>
              <a:t>‹nr.›</a:t>
            </a:fld>
            <a:endParaRPr lang="nl-NL"/>
          </a:p>
        </p:txBody>
      </p:sp>
    </p:spTree>
    <p:extLst>
      <p:ext uri="{BB962C8B-B14F-4D97-AF65-F5344CB8AC3E}">
        <p14:creationId xmlns:p14="http://schemas.microsoft.com/office/powerpoint/2010/main" val="297341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58E9F582-B8F5-4E40-926A-D7441726593F}" type="datetimeFigureOut">
              <a:rPr lang="nl-NL" smtClean="0"/>
              <a:t>4-4-2017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8F557E2-8093-4CFD-ACF2-68BB2A80B7C1}" type="slidenum">
              <a:rPr lang="nl-NL" smtClean="0"/>
              <a:t>‹nr.›</a:t>
            </a:fld>
            <a:endParaRPr lang="nl-NL"/>
          </a:p>
        </p:txBody>
      </p:sp>
    </p:spTree>
    <p:extLst>
      <p:ext uri="{BB962C8B-B14F-4D97-AF65-F5344CB8AC3E}">
        <p14:creationId xmlns:p14="http://schemas.microsoft.com/office/powerpoint/2010/main" val="16174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5" name="Tijdelijke aanduiding voor datum 4"/>
          <p:cNvSpPr>
            <a:spLocks noGrp="1"/>
          </p:cNvSpPr>
          <p:nvPr>
            <p:ph type="dt" sz="half" idx="10"/>
          </p:nvPr>
        </p:nvSpPr>
        <p:spPr/>
        <p:txBody>
          <a:bodyPr/>
          <a:lstStyle/>
          <a:p>
            <a:fld id="{58E9F582-B8F5-4E40-926A-D7441726593F}" type="datetimeFigureOut">
              <a:rPr lang="nl-NL" smtClean="0"/>
              <a:t>4-4-2017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8F557E2-8093-4CFD-ACF2-68BB2A80B7C1}" type="slidenum">
              <a:rPr lang="nl-NL" smtClean="0"/>
              <a:t>‹nr.›</a:t>
            </a:fld>
            <a:endParaRPr lang="nl-NL"/>
          </a:p>
        </p:txBody>
      </p:sp>
    </p:spTree>
    <p:extLst>
      <p:ext uri="{BB962C8B-B14F-4D97-AF65-F5344CB8AC3E}">
        <p14:creationId xmlns:p14="http://schemas.microsoft.com/office/powerpoint/2010/main" val="196129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7" name="Tijdelijke aanduiding voor datum 6"/>
          <p:cNvSpPr>
            <a:spLocks noGrp="1"/>
          </p:cNvSpPr>
          <p:nvPr>
            <p:ph type="dt" sz="half" idx="10"/>
          </p:nvPr>
        </p:nvSpPr>
        <p:spPr/>
        <p:txBody>
          <a:bodyPr/>
          <a:lstStyle/>
          <a:p>
            <a:fld id="{58E9F582-B8F5-4E40-926A-D7441726593F}" type="datetimeFigureOut">
              <a:rPr lang="nl-NL" smtClean="0"/>
              <a:t>4-4-2017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8F557E2-8093-4CFD-ACF2-68BB2A80B7C1}" type="slidenum">
              <a:rPr lang="nl-NL" smtClean="0"/>
              <a:t>‹nr.›</a:t>
            </a:fld>
            <a:endParaRPr lang="nl-NL"/>
          </a:p>
        </p:txBody>
      </p:sp>
    </p:spTree>
    <p:extLst>
      <p:ext uri="{BB962C8B-B14F-4D97-AF65-F5344CB8AC3E}">
        <p14:creationId xmlns:p14="http://schemas.microsoft.com/office/powerpoint/2010/main" val="7852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a:p>
        </p:txBody>
      </p:sp>
      <p:sp>
        <p:nvSpPr>
          <p:cNvPr id="3" name="Tijdelijke aanduiding voor datum 2"/>
          <p:cNvSpPr>
            <a:spLocks noGrp="1"/>
          </p:cNvSpPr>
          <p:nvPr>
            <p:ph type="dt" sz="half" idx="10"/>
          </p:nvPr>
        </p:nvSpPr>
        <p:spPr/>
        <p:txBody>
          <a:bodyPr/>
          <a:lstStyle/>
          <a:p>
            <a:fld id="{58E9F582-B8F5-4E40-926A-D7441726593F}" type="datetimeFigureOut">
              <a:rPr lang="nl-NL" smtClean="0"/>
              <a:t>4-4-2017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8F557E2-8093-4CFD-ACF2-68BB2A80B7C1}" type="slidenum">
              <a:rPr lang="nl-NL" smtClean="0"/>
              <a:t>‹nr.›</a:t>
            </a:fld>
            <a:endParaRPr lang="nl-NL"/>
          </a:p>
        </p:txBody>
      </p:sp>
    </p:spTree>
    <p:extLst>
      <p:ext uri="{BB962C8B-B14F-4D97-AF65-F5344CB8AC3E}">
        <p14:creationId xmlns:p14="http://schemas.microsoft.com/office/powerpoint/2010/main" val="309795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8E9F582-B8F5-4E40-926A-D7441726593F}" type="datetimeFigureOut">
              <a:rPr lang="nl-NL" smtClean="0"/>
              <a:t>4-4-2017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8F557E2-8093-4CFD-ACF2-68BB2A80B7C1}" type="slidenum">
              <a:rPr lang="nl-NL" smtClean="0"/>
              <a:t>‹nr.›</a:t>
            </a:fld>
            <a:endParaRPr lang="nl-NL"/>
          </a:p>
        </p:txBody>
      </p:sp>
    </p:spTree>
    <p:extLst>
      <p:ext uri="{BB962C8B-B14F-4D97-AF65-F5344CB8AC3E}">
        <p14:creationId xmlns:p14="http://schemas.microsoft.com/office/powerpoint/2010/main" val="25228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8E9F582-B8F5-4E40-926A-D7441726593F}" type="datetimeFigureOut">
              <a:rPr lang="nl-NL" smtClean="0"/>
              <a:t>4-4-2017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8F557E2-8093-4CFD-ACF2-68BB2A80B7C1}" type="slidenum">
              <a:rPr lang="nl-NL" smtClean="0"/>
              <a:t>‹nr.›</a:t>
            </a:fld>
            <a:endParaRPr lang="nl-NL"/>
          </a:p>
        </p:txBody>
      </p:sp>
    </p:spTree>
    <p:extLst>
      <p:ext uri="{BB962C8B-B14F-4D97-AF65-F5344CB8AC3E}">
        <p14:creationId xmlns:p14="http://schemas.microsoft.com/office/powerpoint/2010/main" val="408390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58E9F582-B8F5-4E40-926A-D7441726593F}" type="datetimeFigureOut">
              <a:rPr lang="nl-NL" smtClean="0"/>
              <a:t>4-4-2017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8F557E2-8093-4CFD-ACF2-68BB2A80B7C1}" type="slidenum">
              <a:rPr lang="nl-NL" smtClean="0"/>
              <a:t>‹nr.›</a:t>
            </a:fld>
            <a:endParaRPr lang="nl-NL"/>
          </a:p>
        </p:txBody>
      </p:sp>
    </p:spTree>
    <p:extLst>
      <p:ext uri="{BB962C8B-B14F-4D97-AF65-F5344CB8AC3E}">
        <p14:creationId xmlns:p14="http://schemas.microsoft.com/office/powerpoint/2010/main" val="314647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9F582-B8F5-4E40-926A-D7441726593F}" type="datetimeFigureOut">
              <a:rPr lang="nl-NL" smtClean="0"/>
              <a:t>4-4-2017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557E2-8093-4CFD-ACF2-68BB2A80B7C1}" type="slidenum">
              <a:rPr lang="nl-NL" smtClean="0"/>
              <a:t>‹nr.›</a:t>
            </a:fld>
            <a:endParaRPr lang="nl-NL"/>
          </a:p>
        </p:txBody>
      </p:sp>
    </p:spTree>
    <p:extLst>
      <p:ext uri="{BB962C8B-B14F-4D97-AF65-F5344CB8AC3E}">
        <p14:creationId xmlns:p14="http://schemas.microsoft.com/office/powerpoint/2010/main" val="1421450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Maatschappelijke zorg 2</a:t>
            </a:r>
          </a:p>
        </p:txBody>
      </p:sp>
      <p:sp>
        <p:nvSpPr>
          <p:cNvPr id="3" name="Ondertitel 2"/>
          <p:cNvSpPr>
            <a:spLocks noGrp="1"/>
          </p:cNvSpPr>
          <p:nvPr>
            <p:ph type="subTitle" idx="1"/>
          </p:nvPr>
        </p:nvSpPr>
        <p:spPr/>
        <p:txBody>
          <a:bodyPr/>
          <a:lstStyle/>
          <a:p>
            <a:r>
              <a:rPr lang="nl-NL" dirty="0"/>
              <a:t>DSM ziekte en </a:t>
            </a:r>
          </a:p>
          <a:p>
            <a:r>
              <a:rPr lang="nl-NL" dirty="0"/>
              <a:t>stoornissen van cliënten</a:t>
            </a:r>
          </a:p>
          <a:p>
            <a:r>
              <a:rPr lang="nl-NL" dirty="0"/>
              <a:t>Verslaving </a:t>
            </a:r>
          </a:p>
        </p:txBody>
      </p:sp>
    </p:spTree>
    <p:extLst>
      <p:ext uri="{BB962C8B-B14F-4D97-AF65-F5344CB8AC3E}">
        <p14:creationId xmlns:p14="http://schemas.microsoft.com/office/powerpoint/2010/main" val="280424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Genen…</a:t>
            </a:r>
          </a:p>
        </p:txBody>
      </p:sp>
      <p:sp>
        <p:nvSpPr>
          <p:cNvPr id="3" name="Tijdelijke aanduiding voor inhoud 2"/>
          <p:cNvSpPr>
            <a:spLocks noGrp="1"/>
          </p:cNvSpPr>
          <p:nvPr>
            <p:ph idx="1"/>
          </p:nvPr>
        </p:nvSpPr>
        <p:spPr/>
        <p:txBody>
          <a:bodyPr/>
          <a:lstStyle/>
          <a:p>
            <a:r>
              <a:rPr lang="nl-NL" dirty="0"/>
              <a:t>Nu kan een bepaald gen ervoor zorgen dat er </a:t>
            </a:r>
            <a:r>
              <a:rPr lang="nl-NL" i="1" dirty="0"/>
              <a:t>minder</a:t>
            </a:r>
            <a:r>
              <a:rPr lang="nl-NL" dirty="0"/>
              <a:t> dopaminereceptoren zijn. </a:t>
            </a:r>
          </a:p>
          <a:p>
            <a:r>
              <a:rPr lang="nl-NL" dirty="0"/>
              <a:t>Het beloningscentrum functioneert dan minder goed waardoor iemand minder goed in staat is te genieten. </a:t>
            </a:r>
          </a:p>
          <a:p>
            <a:r>
              <a:rPr lang="nl-NL" dirty="0"/>
              <a:t>Bij een minder goed functionerend beloningscentrum zal het gebruik van drugs bij de betrokken persoon een zeer krachtige en positieve ervaring opleveren.</a:t>
            </a:r>
          </a:p>
          <a:p>
            <a:r>
              <a:rPr lang="nl-NL" dirty="0"/>
              <a:t>Hierdoor zijn zij vatbaarder voor verslaving. Deze genetische structuur is erfelijk bepaald.</a:t>
            </a:r>
          </a:p>
        </p:txBody>
      </p:sp>
    </p:spTree>
    <p:extLst>
      <p:ext uri="{BB962C8B-B14F-4D97-AF65-F5344CB8AC3E}">
        <p14:creationId xmlns:p14="http://schemas.microsoft.com/office/powerpoint/2010/main" val="549740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Afname receptoren door frequent gebruik</a:t>
            </a:r>
          </a:p>
        </p:txBody>
      </p:sp>
      <p:sp>
        <p:nvSpPr>
          <p:cNvPr id="3" name="Tijdelijke aanduiding voor inhoud 2"/>
          <p:cNvSpPr>
            <a:spLocks noGrp="1"/>
          </p:cNvSpPr>
          <p:nvPr>
            <p:ph idx="1"/>
          </p:nvPr>
        </p:nvSpPr>
        <p:spPr/>
        <p:txBody>
          <a:bodyPr/>
          <a:lstStyle/>
          <a:p>
            <a:r>
              <a:rPr lang="nl-NL" dirty="0"/>
              <a:t>Door frequent gebruik van drugs neemt het aantal dopaminereceptoren af. </a:t>
            </a:r>
          </a:p>
          <a:p>
            <a:r>
              <a:rPr lang="nl-NL" dirty="0"/>
              <a:t>Hierdoor zal meer gebruikt moeten worden om het oorspronkelijke effect nog te kunnen voelen. </a:t>
            </a:r>
          </a:p>
          <a:p>
            <a:r>
              <a:rPr lang="nl-NL" dirty="0"/>
              <a:t>Zo kan langdurig gebruik blijvende veranderingen in het brein veroorzaken</a:t>
            </a:r>
          </a:p>
          <a:p>
            <a:endParaRPr lang="nl-NL" dirty="0"/>
          </a:p>
        </p:txBody>
      </p:sp>
    </p:spTree>
    <p:extLst>
      <p:ext uri="{BB962C8B-B14F-4D97-AF65-F5344CB8AC3E}">
        <p14:creationId xmlns:p14="http://schemas.microsoft.com/office/powerpoint/2010/main" val="1273999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Er zijn dus twee redenen waarom verslaafden minder dopaminereceptoren hebben:</a:t>
            </a:r>
          </a:p>
        </p:txBody>
      </p:sp>
      <p:sp>
        <p:nvSpPr>
          <p:cNvPr id="3" name="Tijdelijke aanduiding voor inhoud 2"/>
          <p:cNvSpPr>
            <a:spLocks noGrp="1"/>
          </p:cNvSpPr>
          <p:nvPr>
            <p:ph idx="1"/>
          </p:nvPr>
        </p:nvSpPr>
        <p:spPr/>
        <p:txBody>
          <a:bodyPr/>
          <a:lstStyle/>
          <a:p>
            <a:r>
              <a:rPr lang="nl-NL" dirty="0"/>
              <a:t>Genetisch bepaald,</a:t>
            </a:r>
          </a:p>
          <a:p>
            <a:endParaRPr lang="nl-NL" dirty="0"/>
          </a:p>
          <a:p>
            <a:r>
              <a:rPr lang="nl-NL" dirty="0"/>
              <a:t>Voortdurende gebruik.</a:t>
            </a:r>
          </a:p>
        </p:txBody>
      </p:sp>
    </p:spTree>
    <p:extLst>
      <p:ext uri="{BB962C8B-B14F-4D97-AF65-F5344CB8AC3E}">
        <p14:creationId xmlns:p14="http://schemas.microsoft.com/office/powerpoint/2010/main" val="237381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half" idx="1"/>
          </p:nvPr>
        </p:nvSpPr>
        <p:spPr/>
        <p:txBody>
          <a:bodyPr/>
          <a:lstStyle/>
          <a:p>
            <a:r>
              <a:rPr lang="nl-NL" dirty="0"/>
              <a:t>Cortex (licht paars); </a:t>
            </a:r>
          </a:p>
          <a:p>
            <a:endParaRPr lang="nl-NL" dirty="0"/>
          </a:p>
          <a:p>
            <a:r>
              <a:rPr lang="nl-NL" dirty="0"/>
              <a:t>beloningscentrum (nucleus </a:t>
            </a:r>
            <a:r>
              <a:rPr lang="nl-NL" dirty="0" err="1"/>
              <a:t>accumbens</a:t>
            </a:r>
            <a:r>
              <a:rPr lang="nl-NL" dirty="0"/>
              <a:t>; links onder groen);</a:t>
            </a:r>
          </a:p>
          <a:p>
            <a:endParaRPr lang="nl-NL" dirty="0"/>
          </a:p>
          <a:p>
            <a:r>
              <a:rPr lang="nl-NL" dirty="0"/>
              <a:t>middenhersenen (boven de kleine hersenen)</a:t>
            </a:r>
          </a:p>
        </p:txBody>
      </p:sp>
      <p:pic>
        <p:nvPicPr>
          <p:cNvPr id="5" name="Tijdelijke aanduiding voor inhoud 4"/>
          <p:cNvPicPr>
            <a:picLocks noGrp="1" noChangeAspect="1"/>
          </p:cNvPicPr>
          <p:nvPr>
            <p:ph sz="half" idx="2"/>
          </p:nvPr>
        </p:nvPicPr>
        <p:blipFill>
          <a:blip r:embed="rId2"/>
          <a:stretch>
            <a:fillRect/>
          </a:stretch>
        </p:blipFill>
        <p:spPr>
          <a:xfrm>
            <a:off x="5338167" y="2160588"/>
            <a:ext cx="3687365" cy="3881437"/>
          </a:xfrm>
          <a:prstGeom prst="rect">
            <a:avLst/>
          </a:prstGeom>
        </p:spPr>
      </p:pic>
    </p:spTree>
    <p:extLst>
      <p:ext uri="{BB962C8B-B14F-4D97-AF65-F5344CB8AC3E}">
        <p14:creationId xmlns:p14="http://schemas.microsoft.com/office/powerpoint/2010/main" val="2939768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cap="all" dirty="0"/>
              <a:t>HET GEHEUGEN</a:t>
            </a:r>
            <a:br>
              <a:rPr lang="nl-NL" cap="all" dirty="0"/>
            </a:br>
            <a:endParaRPr lang="nl-NL" dirty="0"/>
          </a:p>
        </p:txBody>
      </p:sp>
      <p:sp>
        <p:nvSpPr>
          <p:cNvPr id="3" name="Tijdelijke aanduiding voor inhoud 2"/>
          <p:cNvSpPr>
            <a:spLocks noGrp="1"/>
          </p:cNvSpPr>
          <p:nvPr>
            <p:ph idx="1"/>
          </p:nvPr>
        </p:nvSpPr>
        <p:spPr/>
        <p:txBody>
          <a:bodyPr/>
          <a:lstStyle/>
          <a:p>
            <a:r>
              <a:rPr lang="nl-NL" dirty="0"/>
              <a:t>Het positieve gevoel na gebruik (en de omstandigheden waaronder dit gebruik plaatsvindt) wordt door de middenhersenen in het geheugen opgeslagen. </a:t>
            </a:r>
          </a:p>
          <a:p>
            <a:r>
              <a:rPr lang="nl-NL" dirty="0"/>
              <a:t>Het vormen zeer krachtige herinneringen die later een sterke trek of verlangen kunnen oproepen. </a:t>
            </a:r>
          </a:p>
          <a:p>
            <a:r>
              <a:rPr lang="nl-NL" dirty="0"/>
              <a:t>Hierdoor ligt terugval in gebruik op de loer. </a:t>
            </a:r>
          </a:p>
          <a:p>
            <a:r>
              <a:rPr lang="nl-NL" dirty="0"/>
              <a:t>De krachtige manier waarop de herinnering aan druggebruik door de middenhersenen wordt opgeslagen, betekenen in zekere zin een verandering van de hersenen.</a:t>
            </a:r>
          </a:p>
          <a:p>
            <a:endParaRPr lang="nl-NL" dirty="0"/>
          </a:p>
        </p:txBody>
      </p:sp>
    </p:spTree>
    <p:extLst>
      <p:ext uri="{BB962C8B-B14F-4D97-AF65-F5344CB8AC3E}">
        <p14:creationId xmlns:p14="http://schemas.microsoft.com/office/powerpoint/2010/main" val="11177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cap="all" dirty="0"/>
              <a:t>DE NIEUWE HERSENEN</a:t>
            </a:r>
            <a:br>
              <a:rPr lang="nl-NL" cap="all" dirty="0"/>
            </a:br>
            <a:endParaRPr lang="nl-NL" dirty="0"/>
          </a:p>
        </p:txBody>
      </p:sp>
      <p:sp>
        <p:nvSpPr>
          <p:cNvPr id="3" name="Tijdelijke aanduiding voor inhoud 2"/>
          <p:cNvSpPr>
            <a:spLocks noGrp="1"/>
          </p:cNvSpPr>
          <p:nvPr>
            <p:ph idx="1"/>
          </p:nvPr>
        </p:nvSpPr>
        <p:spPr/>
        <p:txBody>
          <a:bodyPr>
            <a:normAutofit lnSpcReduction="10000"/>
          </a:bodyPr>
          <a:lstStyle/>
          <a:p>
            <a:r>
              <a:rPr lang="nl-NL" dirty="0"/>
              <a:t>De nieuwe hersenen of wel de neocortex vormen het rationele deel van de hersenen. </a:t>
            </a:r>
          </a:p>
          <a:p>
            <a:r>
              <a:rPr lang="nl-NL" dirty="0"/>
              <a:t>Een deel van de cortex heeft tot taak de conflicten tussen verlangens (verlangen naar het effect en de roes van drugs) enerzijds en rationele overwegingen (ik moet morgen werken) anderzijds in goede banen te leiden.</a:t>
            </a:r>
          </a:p>
          <a:p>
            <a:r>
              <a:rPr lang="nl-NL" dirty="0"/>
              <a:t>De middenhersenen zullen willen toegeven aan dit verlangen. </a:t>
            </a:r>
          </a:p>
          <a:p>
            <a:r>
              <a:rPr lang="nl-NL" dirty="0"/>
              <a:t>De nieuwe hersenen zullen dit willen voorkomen. </a:t>
            </a:r>
          </a:p>
          <a:p>
            <a:r>
              <a:rPr lang="nl-NL" dirty="0"/>
              <a:t>Bij verslaafden functioneert de neocortex minder goed. Door het voortdurende gebruik kan dit steeds minder goed functioneren.</a:t>
            </a:r>
          </a:p>
          <a:p>
            <a:endParaRPr lang="nl-NL" dirty="0"/>
          </a:p>
        </p:txBody>
      </p:sp>
    </p:spTree>
    <p:extLst>
      <p:ext uri="{BB962C8B-B14F-4D97-AF65-F5344CB8AC3E}">
        <p14:creationId xmlns:p14="http://schemas.microsoft.com/office/powerpoint/2010/main" val="254523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cap="all" dirty="0"/>
              <a:t>CONCLUSIE</a:t>
            </a:r>
            <a:br>
              <a:rPr lang="nl-NL" cap="all" dirty="0"/>
            </a:br>
            <a:endParaRPr lang="nl-NL" dirty="0"/>
          </a:p>
        </p:txBody>
      </p:sp>
      <p:sp>
        <p:nvSpPr>
          <p:cNvPr id="3" name="Tijdelijke aanduiding voor inhoud 2"/>
          <p:cNvSpPr>
            <a:spLocks noGrp="1"/>
          </p:cNvSpPr>
          <p:nvPr>
            <p:ph idx="1"/>
          </p:nvPr>
        </p:nvSpPr>
        <p:spPr/>
        <p:txBody>
          <a:bodyPr>
            <a:normAutofit lnSpcReduction="10000"/>
          </a:bodyPr>
          <a:lstStyle/>
          <a:p>
            <a:endParaRPr lang="nl-NL" dirty="0"/>
          </a:p>
          <a:p>
            <a:r>
              <a:rPr lang="nl-NL" dirty="0"/>
              <a:t>Door een minder goed functionerend beloningssysteem (voor een deel genetisch bepaald) en een minder goede cortex zijn mensen vatbaarder voor verslaving. </a:t>
            </a:r>
          </a:p>
          <a:p>
            <a:endParaRPr lang="nl-NL" dirty="0"/>
          </a:p>
          <a:p>
            <a:r>
              <a:rPr lang="nl-NL" dirty="0"/>
              <a:t>Bovendien veranderen door het gebruik de hersenen: er komen minder dopaminereceptoren en er ontstaan krachtige herinneringen.</a:t>
            </a:r>
          </a:p>
          <a:p>
            <a:endParaRPr lang="nl-NL" dirty="0"/>
          </a:p>
          <a:p>
            <a:r>
              <a:rPr lang="nl-NL" dirty="0"/>
              <a:t>Door deze veranderingen in de hersenen raakt iemand nog vatbaarder.</a:t>
            </a:r>
          </a:p>
        </p:txBody>
      </p:sp>
    </p:spTree>
    <p:extLst>
      <p:ext uri="{BB962C8B-B14F-4D97-AF65-F5344CB8AC3E}">
        <p14:creationId xmlns:p14="http://schemas.microsoft.com/office/powerpoint/2010/main" val="348301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Medicijnverslaving</a:t>
            </a:r>
            <a:br>
              <a:rPr lang="nl-NL" dirty="0"/>
            </a:br>
            <a:endParaRPr lang="nl-NL" dirty="0"/>
          </a:p>
        </p:txBody>
      </p:sp>
      <p:sp>
        <p:nvSpPr>
          <p:cNvPr id="3" name="Tijdelijke aanduiding voor inhoud 2"/>
          <p:cNvSpPr>
            <a:spLocks noGrp="1"/>
          </p:cNvSpPr>
          <p:nvPr>
            <p:ph idx="1"/>
          </p:nvPr>
        </p:nvSpPr>
        <p:spPr/>
        <p:txBody>
          <a:bodyPr/>
          <a:lstStyle/>
          <a:p>
            <a:r>
              <a:rPr lang="nl-NL" dirty="0"/>
              <a:t>Het recreatief gebruiken van voorgeschreven medicijnen is een groot probleem bij tieners en jonge volwassenen. </a:t>
            </a:r>
          </a:p>
          <a:p>
            <a:r>
              <a:rPr lang="nl-NL" dirty="0"/>
              <a:t>Amerikaanse onderzoeken tonen aan dat tieners vaker voorgeschreven medicatie recreatief gebruiken dan straatdrugs.</a:t>
            </a:r>
          </a:p>
          <a:p>
            <a:r>
              <a:rPr lang="nl-NL" dirty="0"/>
              <a:t>Veel jongeren denken dat voorgeschreven medicijnen vellig zijn omdat ze op doktersrecept gegeven worden. </a:t>
            </a:r>
          </a:p>
          <a:p>
            <a:r>
              <a:rPr lang="nl-NL" dirty="0"/>
              <a:t>Maar deze nemen voor niet-medisch gebruik, zoals om ‘high’ te worden of als ‘</a:t>
            </a:r>
            <a:r>
              <a:rPr lang="nl-NL" dirty="0" err="1"/>
              <a:t>zelf-medicatie</a:t>
            </a:r>
            <a:r>
              <a:rPr lang="nl-NL" dirty="0"/>
              <a:t>’, kan net zo gevaarlijk en verslavend zijn als het nemen van drugs.</a:t>
            </a:r>
          </a:p>
          <a:p>
            <a:endParaRPr lang="nl-NL" dirty="0"/>
          </a:p>
        </p:txBody>
      </p:sp>
    </p:spTree>
    <p:extLst>
      <p:ext uri="{BB962C8B-B14F-4D97-AF65-F5344CB8AC3E}">
        <p14:creationId xmlns:p14="http://schemas.microsoft.com/office/powerpoint/2010/main" val="292411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lnSpcReduction="10000"/>
          </a:bodyPr>
          <a:lstStyle/>
          <a:p>
            <a:r>
              <a:rPr lang="nl-NL" dirty="0"/>
              <a:t>Vanwege de kans op misbruik en verslaving vallen veel van de medicijnen die je op doktersvoorschrift kunt krijgen binnen dezelfde categorie als opium en cocaïne.</a:t>
            </a:r>
          </a:p>
          <a:p>
            <a:r>
              <a:rPr lang="nl-NL" dirty="0"/>
              <a:t> In deze categorie vind je ook </a:t>
            </a:r>
            <a:r>
              <a:rPr lang="nl-NL" dirty="0" err="1"/>
              <a:t>Ritalin</a:t>
            </a:r>
            <a:r>
              <a:rPr lang="nl-NL" dirty="0"/>
              <a:t>, Dekstroamfetamine (stimuleringsmiddel) en de pijnstillers </a:t>
            </a:r>
            <a:r>
              <a:rPr lang="nl-NL" dirty="0" err="1"/>
              <a:t>Oxycodon</a:t>
            </a:r>
            <a:r>
              <a:rPr lang="nl-NL" dirty="0"/>
              <a:t>, Pethidine en </a:t>
            </a:r>
            <a:r>
              <a:rPr lang="nl-NL" dirty="0" err="1"/>
              <a:t>Sevredol</a:t>
            </a:r>
            <a:r>
              <a:rPr lang="nl-NL" dirty="0"/>
              <a:t>.</a:t>
            </a:r>
          </a:p>
          <a:p>
            <a:r>
              <a:rPr lang="nl-NL" dirty="0"/>
              <a:t>Veel van de straatdrugs werden ooit voorgeschreven door </a:t>
            </a:r>
            <a:r>
              <a:rPr lang="nl-NL" dirty="0" err="1"/>
              <a:t>doktoren</a:t>
            </a:r>
            <a:r>
              <a:rPr lang="nl-NL" dirty="0"/>
              <a:t> en psychiaters, maar werden later verboden omdat ze zo gevaarlijk waren. </a:t>
            </a:r>
          </a:p>
          <a:p>
            <a:r>
              <a:rPr lang="nl-NL" dirty="0"/>
              <a:t>Voorbeelden van dit soort drugs zijn heroïne, cocaïne, LSD, </a:t>
            </a:r>
            <a:r>
              <a:rPr lang="nl-NL" dirty="0" err="1"/>
              <a:t>methamfetamine</a:t>
            </a:r>
            <a:r>
              <a:rPr lang="nl-NL" dirty="0"/>
              <a:t> en XTC.</a:t>
            </a:r>
          </a:p>
          <a:p>
            <a:endParaRPr lang="nl-NL" dirty="0"/>
          </a:p>
        </p:txBody>
      </p:sp>
    </p:spTree>
    <p:extLst>
      <p:ext uri="{BB962C8B-B14F-4D97-AF65-F5344CB8AC3E}">
        <p14:creationId xmlns:p14="http://schemas.microsoft.com/office/powerpoint/2010/main" val="1913385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cap="all" dirty="0"/>
              <a:t>SOORTEN VOORGESCHREVEN MEDICIJNEN DIE MISBRUIKT WORDEN</a:t>
            </a:r>
            <a:br>
              <a:rPr lang="nl-NL" cap="all" dirty="0"/>
            </a:br>
            <a:br>
              <a:rPr lang="nl-NL" dirty="0"/>
            </a:br>
            <a:endParaRPr lang="nl-NL" dirty="0"/>
          </a:p>
        </p:txBody>
      </p:sp>
      <p:sp>
        <p:nvSpPr>
          <p:cNvPr id="3" name="Tijdelijke aanduiding voor inhoud 2"/>
          <p:cNvSpPr>
            <a:spLocks noGrp="1"/>
          </p:cNvSpPr>
          <p:nvPr>
            <p:ph idx="1"/>
          </p:nvPr>
        </p:nvSpPr>
        <p:spPr/>
        <p:txBody>
          <a:bodyPr>
            <a:normAutofit fontScale="92500" lnSpcReduction="10000"/>
          </a:bodyPr>
          <a:lstStyle/>
          <a:p>
            <a:r>
              <a:rPr lang="nl-NL" b="1" dirty="0"/>
              <a:t>1. </a:t>
            </a:r>
            <a:r>
              <a:rPr lang="nl-NL" sz="2000" b="1" dirty="0"/>
              <a:t>Kalmeringsmiddelen</a:t>
            </a:r>
            <a:r>
              <a:rPr lang="nl-NL" b="1" dirty="0"/>
              <a:t>:</a:t>
            </a:r>
            <a:r>
              <a:rPr lang="nl-NL" dirty="0"/>
              <a:t> Deze medicijnen werken op het centraal zenuwstelsel en vertragen de werking van de hersenen. Dit zijn kalmeringsmiddelen (om iemand kalm en slaperig te maken) en verdovende middelen (bedoeld om spanningen en angsten af te laten nemen).</a:t>
            </a:r>
          </a:p>
          <a:p>
            <a:r>
              <a:rPr lang="nl-NL" b="1" dirty="0"/>
              <a:t>2.</a:t>
            </a:r>
            <a:r>
              <a:rPr lang="nl-NL" sz="2000" b="1" dirty="0"/>
              <a:t> Opium- en morfine derivaten</a:t>
            </a:r>
            <a:r>
              <a:rPr lang="nl-NL" b="1" dirty="0"/>
              <a:t>: </a:t>
            </a:r>
            <a:r>
              <a:rPr lang="nl-NL" dirty="0"/>
              <a:t>In het algemeen aangeduid als pijnstillers, deze middelen bevatten, opium of opium-achtige stoffen en worden gebruikt om pijn te verlichten.</a:t>
            </a:r>
          </a:p>
          <a:p>
            <a:r>
              <a:rPr lang="nl-NL" b="1" dirty="0"/>
              <a:t>3. </a:t>
            </a:r>
            <a:r>
              <a:rPr lang="nl-NL" sz="2000" b="1" dirty="0"/>
              <a:t>Stimulerende middelen</a:t>
            </a:r>
            <a:r>
              <a:rPr lang="nl-NL" b="1" dirty="0"/>
              <a:t>:</a:t>
            </a:r>
            <a:r>
              <a:rPr lang="nl-NL" dirty="0"/>
              <a:t> het soort middel dat het energieniveau en de alertheid van iemand doet toenemen, maar wat ook de bloeddruk, hartslag en snelheid van het ademen verhoogt.</a:t>
            </a:r>
          </a:p>
          <a:p>
            <a:r>
              <a:rPr lang="nl-NL" b="1" dirty="0"/>
              <a:t>4. </a:t>
            </a:r>
            <a:r>
              <a:rPr lang="nl-NL" sz="2000" b="1" dirty="0"/>
              <a:t>Antidepressiva</a:t>
            </a:r>
            <a:r>
              <a:rPr lang="nl-NL" b="1" dirty="0"/>
              <a:t>: </a:t>
            </a:r>
            <a:r>
              <a:rPr lang="nl-NL" dirty="0"/>
              <a:t>psychiatrische medicijnen die depressie zouden moeten behandelen.</a:t>
            </a:r>
          </a:p>
          <a:p>
            <a:endParaRPr lang="nl-NL" dirty="0"/>
          </a:p>
        </p:txBody>
      </p:sp>
    </p:spTree>
    <p:extLst>
      <p:ext uri="{BB962C8B-B14F-4D97-AF65-F5344CB8AC3E}">
        <p14:creationId xmlns:p14="http://schemas.microsoft.com/office/powerpoint/2010/main" val="1155428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Vorige keer…</a:t>
            </a:r>
            <a:br>
              <a:rPr lang="nl-NL" dirty="0"/>
            </a:b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1517530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Medicijnverslaving</a:t>
            </a:r>
          </a:p>
        </p:txBody>
      </p:sp>
      <p:sp>
        <p:nvSpPr>
          <p:cNvPr id="3" name="Tijdelijke aanduiding voor inhoud 2"/>
          <p:cNvSpPr>
            <a:spLocks noGrp="1"/>
          </p:cNvSpPr>
          <p:nvPr>
            <p:ph idx="1"/>
          </p:nvPr>
        </p:nvSpPr>
        <p:spPr/>
        <p:txBody>
          <a:bodyPr/>
          <a:lstStyle/>
          <a:p>
            <a:pPr marL="0" indent="0">
              <a:buNone/>
            </a:pPr>
            <a:endParaRPr lang="nl-NL" dirty="0"/>
          </a:p>
          <a:p>
            <a:r>
              <a:rPr lang="nl-NL" dirty="0"/>
              <a:t>Afhankelijk worden van </a:t>
            </a:r>
            <a:r>
              <a:rPr lang="nl-NL" dirty="0" err="1"/>
              <a:t>med</a:t>
            </a:r>
            <a:r>
              <a:rPr lang="nl-NL" dirty="0"/>
              <a:t> na een bepaalde periode. Denk hierbij aan pijnstillers. </a:t>
            </a:r>
          </a:p>
          <a:p>
            <a:endParaRPr lang="nl-NL" dirty="0"/>
          </a:p>
          <a:p>
            <a:endParaRPr lang="nl-NL" dirty="0"/>
          </a:p>
        </p:txBody>
      </p:sp>
    </p:spTree>
    <p:extLst>
      <p:ext uri="{BB962C8B-B14F-4D97-AF65-F5344CB8AC3E}">
        <p14:creationId xmlns:p14="http://schemas.microsoft.com/office/powerpoint/2010/main" val="2944574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Alcohol</a:t>
            </a:r>
            <a:br>
              <a:rPr lang="nl-NL" dirty="0"/>
            </a:br>
            <a:r>
              <a:rPr lang="nl-NL" b="1" dirty="0"/>
              <a:t>1. Biologische factoren</a:t>
            </a:r>
            <a:r>
              <a:rPr lang="nl-NL" dirty="0"/>
              <a:t> </a:t>
            </a:r>
            <a:br>
              <a:rPr lang="nl-NL" dirty="0"/>
            </a:br>
            <a:endParaRPr lang="nl-NL" dirty="0"/>
          </a:p>
        </p:txBody>
      </p:sp>
      <p:sp>
        <p:nvSpPr>
          <p:cNvPr id="3" name="Tijdelijke aanduiding voor inhoud 2"/>
          <p:cNvSpPr>
            <a:spLocks noGrp="1"/>
          </p:cNvSpPr>
          <p:nvPr>
            <p:ph idx="1"/>
          </p:nvPr>
        </p:nvSpPr>
        <p:spPr/>
        <p:txBody>
          <a:bodyPr/>
          <a:lstStyle/>
          <a:p>
            <a:pPr marL="0" indent="0">
              <a:buNone/>
            </a:pPr>
            <a:r>
              <a:rPr lang="nl-NL" dirty="0"/>
              <a:t>Met biologische factoren bedoelen we die factoren die een individu met zijn geboorte meekrijgt</a:t>
            </a:r>
            <a:endParaRPr lang="nl-NL" b="1" dirty="0"/>
          </a:p>
          <a:p>
            <a:endParaRPr lang="nl-NL" b="1" dirty="0"/>
          </a:p>
          <a:p>
            <a:r>
              <a:rPr lang="nl-NL" b="1" dirty="0"/>
              <a:t>Erfelijkheid</a:t>
            </a:r>
          </a:p>
          <a:p>
            <a:endParaRPr lang="nl-NL" b="1" dirty="0"/>
          </a:p>
          <a:p>
            <a:r>
              <a:rPr lang="nl-NL" b="1" dirty="0"/>
              <a:t>Van nature goed tegen alcohol kunnen</a:t>
            </a:r>
            <a:br>
              <a:rPr lang="nl-NL" b="1" dirty="0"/>
            </a:br>
            <a:endParaRPr lang="nl-NL" b="1" dirty="0"/>
          </a:p>
          <a:p>
            <a:r>
              <a:rPr lang="nl-NL" b="1" dirty="0"/>
              <a:t>Zwangerschap</a:t>
            </a:r>
            <a:endParaRPr lang="nl-NL" dirty="0"/>
          </a:p>
        </p:txBody>
      </p:sp>
    </p:spTree>
    <p:extLst>
      <p:ext uri="{BB962C8B-B14F-4D97-AF65-F5344CB8AC3E}">
        <p14:creationId xmlns:p14="http://schemas.microsoft.com/office/powerpoint/2010/main" val="473260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t>Alcohol</a:t>
            </a:r>
            <a:br>
              <a:rPr lang="nl-NL" b="1" dirty="0"/>
            </a:br>
            <a:r>
              <a:rPr lang="nl-NL" b="1" dirty="0"/>
              <a:t>2. Psychische factoren</a:t>
            </a:r>
            <a:r>
              <a:rPr lang="nl-NL" dirty="0"/>
              <a:t> </a:t>
            </a:r>
            <a:br>
              <a:rPr lang="nl-NL" dirty="0"/>
            </a:b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a:t>Met psychische factoren bedoelen we die factoren die betrekking hebben op datgene wat iemand denkt, voelt en wilt.</a:t>
            </a:r>
            <a:br>
              <a:rPr lang="nl-NL" dirty="0"/>
            </a:br>
            <a:endParaRPr lang="nl-NL" b="1" dirty="0"/>
          </a:p>
          <a:p>
            <a:r>
              <a:rPr lang="nl-NL" b="1" dirty="0"/>
              <a:t>Gewenning</a:t>
            </a:r>
          </a:p>
          <a:p>
            <a:r>
              <a:rPr lang="nl-NL" b="1" dirty="0"/>
              <a:t>Positieve verwachtingen </a:t>
            </a:r>
          </a:p>
          <a:p>
            <a:r>
              <a:rPr lang="nl-NL" b="1" dirty="0"/>
              <a:t>Depressie</a:t>
            </a:r>
          </a:p>
          <a:p>
            <a:pPr marL="0" indent="0">
              <a:buNone/>
            </a:pPr>
            <a:r>
              <a:rPr lang="nl-NL" b="1" dirty="0"/>
              <a:t>Angsten: zoals paniekstoornis en sociale fobie</a:t>
            </a:r>
            <a:br>
              <a:rPr lang="nl-NL" b="1" dirty="0"/>
            </a:br>
            <a:r>
              <a:rPr lang="nl-NL" b="1" dirty="0"/>
              <a:t>Jeugdtrauma's </a:t>
            </a:r>
            <a:br>
              <a:rPr lang="nl-NL" b="1" dirty="0"/>
            </a:br>
            <a:r>
              <a:rPr lang="nl-NL" b="1" dirty="0"/>
              <a:t>Slepende conflicten </a:t>
            </a:r>
            <a:br>
              <a:rPr lang="nl-NL" b="1" dirty="0"/>
            </a:br>
            <a:r>
              <a:rPr lang="nl-NL" b="1" dirty="0"/>
              <a:t>Stress, problemen of zorgen</a:t>
            </a:r>
            <a:br>
              <a:rPr lang="nl-NL" b="1" dirty="0"/>
            </a:br>
            <a:r>
              <a:rPr lang="nl-NL" b="1" dirty="0"/>
              <a:t>Persoonlijkheidskenmerken</a:t>
            </a:r>
            <a:endParaRPr lang="nl-NL" dirty="0"/>
          </a:p>
        </p:txBody>
      </p:sp>
    </p:spTree>
    <p:extLst>
      <p:ext uri="{BB962C8B-B14F-4D97-AF65-F5344CB8AC3E}">
        <p14:creationId xmlns:p14="http://schemas.microsoft.com/office/powerpoint/2010/main" val="412758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Alcohol</a:t>
            </a:r>
            <a:br>
              <a:rPr lang="nl-NL" dirty="0"/>
            </a:br>
            <a:r>
              <a:rPr lang="nl-NL" dirty="0"/>
              <a:t>3. Sociale factoren </a:t>
            </a:r>
            <a:br>
              <a:rPr lang="nl-NL" dirty="0"/>
            </a:b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a:t>Sociale factoren zijn factoren die iemand beïnvloeden vanuit zijn omgeving - zoals familie, vrienden, school, werk - en waarop iemand reageert. Het gezin waarin iemand is opgegroeid heb je niet zelf gekozen. Toch heeft deze ervaring - hoe er binnen het gezin met alcohol werd omgegaan - een belangrijke invloed op iemands eigen alcoholgedrag.</a:t>
            </a:r>
          </a:p>
          <a:p>
            <a:r>
              <a:rPr lang="nl-NL" b="1" dirty="0"/>
              <a:t>Sociale druk</a:t>
            </a:r>
            <a:br>
              <a:rPr lang="nl-NL" b="1" dirty="0"/>
            </a:br>
            <a:r>
              <a:rPr lang="nl-NL" b="1" dirty="0"/>
              <a:t>Ouders</a:t>
            </a:r>
            <a:br>
              <a:rPr lang="nl-NL" b="1" dirty="0"/>
            </a:br>
            <a:r>
              <a:rPr lang="nl-NL" b="1" dirty="0"/>
              <a:t>Cultuur en religie</a:t>
            </a:r>
            <a:br>
              <a:rPr lang="nl-NL" b="1" dirty="0"/>
            </a:br>
            <a:r>
              <a:rPr lang="nl-NL" b="1" dirty="0"/>
              <a:t>Makkelijke verkrijgbaarheid</a:t>
            </a:r>
            <a:br>
              <a:rPr lang="nl-NL" b="1" dirty="0"/>
            </a:br>
            <a:r>
              <a:rPr lang="nl-NL" b="1" dirty="0"/>
              <a:t>Stedelijk gebied</a:t>
            </a:r>
            <a:br>
              <a:rPr lang="nl-NL" b="1" dirty="0"/>
            </a:br>
            <a:r>
              <a:rPr lang="nl-NL" b="1" dirty="0"/>
              <a:t>Werkloos/arbeidsongeschikt</a:t>
            </a:r>
            <a:br>
              <a:rPr lang="nl-NL" b="1" dirty="0"/>
            </a:br>
            <a:br>
              <a:rPr lang="nl-NL" dirty="0"/>
            </a:br>
            <a:endParaRPr lang="nl-NL" dirty="0"/>
          </a:p>
        </p:txBody>
      </p:sp>
    </p:spTree>
    <p:extLst>
      <p:ext uri="{BB962C8B-B14F-4D97-AF65-F5344CB8AC3E}">
        <p14:creationId xmlns:p14="http://schemas.microsoft.com/office/powerpoint/2010/main" val="521898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Drugs</a:t>
            </a:r>
            <a:br>
              <a:rPr lang="nl-NL" dirty="0"/>
            </a:br>
            <a:r>
              <a:rPr lang="nl-NL" dirty="0"/>
              <a:t>Hoe werken drugs op de hersenen?</a:t>
            </a:r>
            <a:br>
              <a:rPr lang="nl-NL" dirty="0"/>
            </a:br>
            <a:endParaRPr lang="nl-NL" dirty="0"/>
          </a:p>
        </p:txBody>
      </p:sp>
      <p:sp>
        <p:nvSpPr>
          <p:cNvPr id="3" name="Tijdelijke aanduiding voor inhoud 2"/>
          <p:cNvSpPr>
            <a:spLocks noGrp="1"/>
          </p:cNvSpPr>
          <p:nvPr>
            <p:ph idx="1"/>
          </p:nvPr>
        </p:nvSpPr>
        <p:spPr/>
        <p:txBody>
          <a:bodyPr>
            <a:normAutofit/>
          </a:bodyPr>
          <a:lstStyle/>
          <a:p>
            <a:r>
              <a:rPr lang="nl-NL" dirty="0"/>
              <a:t>Zenuwcellen geven met behulp van bepaalde </a:t>
            </a:r>
            <a:r>
              <a:rPr lang="nl-NL" i="1" dirty="0"/>
              <a:t>stofjes</a:t>
            </a:r>
            <a:r>
              <a:rPr lang="nl-NL" dirty="0"/>
              <a:t> elektrische signalen aan elkaar door. neurotransmitters</a:t>
            </a:r>
          </a:p>
          <a:p>
            <a:r>
              <a:rPr lang="nl-NL" dirty="0"/>
              <a:t>Als je bijvoorbeeld je voet wil bewegen, gaat er een elektrisch signaal van de hersenen naar de spieren in je voet. </a:t>
            </a:r>
          </a:p>
          <a:p>
            <a:r>
              <a:rPr lang="nl-NL" dirty="0"/>
              <a:t>Drugs moeten om effect te hebben in de hersenen terechtkomen. Drugs gaat via je bloedbaan naar de hersenen. Aangekomen in de hersenen beïnvloed de drugs de neurotransmitters </a:t>
            </a:r>
          </a:p>
          <a:p>
            <a:r>
              <a:rPr lang="nl-NL" dirty="0"/>
              <a:t>Waardoor er bepaalde hersengedeelten extra gestimuleerd of geremd. Hierdoor treden er allerlei effecten op.</a:t>
            </a:r>
          </a:p>
        </p:txBody>
      </p:sp>
    </p:spTree>
    <p:extLst>
      <p:ext uri="{BB962C8B-B14F-4D97-AF65-F5344CB8AC3E}">
        <p14:creationId xmlns:p14="http://schemas.microsoft.com/office/powerpoint/2010/main" val="160890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Drugs</a:t>
            </a:r>
            <a:br>
              <a:rPr lang="nl-NL" dirty="0"/>
            </a:br>
            <a:r>
              <a:rPr lang="nl-NL" dirty="0"/>
              <a:t>Hoe werken drugs op de hersenen? 2</a:t>
            </a:r>
            <a:br>
              <a:rPr lang="nl-NL" dirty="0"/>
            </a:br>
            <a:endParaRPr lang="nl-NL" dirty="0"/>
          </a:p>
        </p:txBody>
      </p:sp>
      <p:sp>
        <p:nvSpPr>
          <p:cNvPr id="3" name="Tijdelijke aanduiding voor inhoud 2"/>
          <p:cNvSpPr>
            <a:spLocks noGrp="1"/>
          </p:cNvSpPr>
          <p:nvPr>
            <p:ph idx="1"/>
          </p:nvPr>
        </p:nvSpPr>
        <p:spPr/>
        <p:txBody>
          <a:bodyPr/>
          <a:lstStyle/>
          <a:p>
            <a:endParaRPr lang="nl-NL" dirty="0"/>
          </a:p>
          <a:p>
            <a:r>
              <a:rPr lang="nl-NL" dirty="0"/>
              <a:t>Drugs kunnen de afgifte van de neurotransmitters stimuleren of remmen. </a:t>
            </a:r>
          </a:p>
          <a:p>
            <a:endParaRPr lang="nl-NL" dirty="0"/>
          </a:p>
          <a:p>
            <a:r>
              <a:rPr lang="nl-NL" dirty="0"/>
              <a:t>Ook kunnen drugs de werking van een neurotransmitter imiteren. </a:t>
            </a:r>
          </a:p>
          <a:p>
            <a:r>
              <a:rPr lang="nl-NL" dirty="0"/>
              <a:t>Ze spelen dan zelf voor neurotransmitter of boodschappenjongen. Drugs beïnvloeden dus de werking van neurotransmitters en hechten zich aan bepaalde ontvangers</a:t>
            </a:r>
          </a:p>
        </p:txBody>
      </p:sp>
    </p:spTree>
    <p:extLst>
      <p:ext uri="{BB962C8B-B14F-4D97-AF65-F5344CB8AC3E}">
        <p14:creationId xmlns:p14="http://schemas.microsoft.com/office/powerpoint/2010/main" val="3461471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Drugs</a:t>
            </a:r>
          </a:p>
        </p:txBody>
      </p:sp>
      <p:sp>
        <p:nvSpPr>
          <p:cNvPr id="3" name="Tijdelijke aanduiding voor inhoud 2"/>
          <p:cNvSpPr>
            <a:spLocks noGrp="1"/>
          </p:cNvSpPr>
          <p:nvPr>
            <p:ph idx="1"/>
          </p:nvPr>
        </p:nvSpPr>
        <p:spPr/>
        <p:txBody>
          <a:bodyPr>
            <a:normAutofit lnSpcReduction="10000"/>
          </a:bodyPr>
          <a:lstStyle/>
          <a:p>
            <a:r>
              <a:rPr lang="nl-NL" dirty="0"/>
              <a:t>Elk hersendeel heeft zijn eigen functie. </a:t>
            </a:r>
          </a:p>
          <a:p>
            <a:r>
              <a:rPr lang="nl-NL" dirty="0"/>
              <a:t>Het ene deel is verantwoordelijk voor de emotionele beleving en het gevoel van geluk; </a:t>
            </a:r>
          </a:p>
          <a:p>
            <a:r>
              <a:rPr lang="nl-NL" dirty="0"/>
              <a:t>het andere deel heeft te maken met zintuiglijke waarneming en weer een ander met logisch denken en weer een ander met bewegen. </a:t>
            </a:r>
          </a:p>
          <a:p>
            <a:r>
              <a:rPr lang="nl-NL" dirty="0"/>
              <a:t>Als een drug een bepaalde neurotransmitter beïnvloedt en de betreffende neurotransmitter komt vaak in een bepaald hersengedeelte voor, </a:t>
            </a:r>
          </a:p>
          <a:p>
            <a:r>
              <a:rPr lang="nl-NL" dirty="0"/>
              <a:t>dan zal de functie die dat hersendeel heeft direct beïnvloed worden door de betreffende drug.</a:t>
            </a:r>
          </a:p>
        </p:txBody>
      </p:sp>
    </p:spTree>
    <p:extLst>
      <p:ext uri="{BB962C8B-B14F-4D97-AF65-F5344CB8AC3E}">
        <p14:creationId xmlns:p14="http://schemas.microsoft.com/office/powerpoint/2010/main" val="2849778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Drugs</a:t>
            </a:r>
          </a:p>
        </p:txBody>
      </p:sp>
      <p:sp>
        <p:nvSpPr>
          <p:cNvPr id="3" name="Tijdelijke aanduiding voor inhoud 2"/>
          <p:cNvSpPr>
            <a:spLocks noGrp="1"/>
          </p:cNvSpPr>
          <p:nvPr>
            <p:ph idx="1"/>
          </p:nvPr>
        </p:nvSpPr>
        <p:spPr/>
        <p:txBody>
          <a:bodyPr/>
          <a:lstStyle/>
          <a:p>
            <a:r>
              <a:rPr lang="nl-NL" dirty="0"/>
              <a:t>Vrijwel alle drugs stimuleren direct of indirect de afscheiding van de neurotransmitter dopamine stimuleert. </a:t>
            </a:r>
          </a:p>
          <a:p>
            <a:r>
              <a:rPr lang="nl-NL" dirty="0"/>
              <a:t>Dopamine komt veel voor in dat deel van de hersenen dat te maken heeft met plezier-gevoelens. </a:t>
            </a:r>
          </a:p>
          <a:p>
            <a:r>
              <a:rPr lang="nl-NL" dirty="0"/>
              <a:t>Als je cocaïne gebruikt leidt dit tot een verhoogde dopamineproductie, waardoor een gevoel van euforie ontstaat.</a:t>
            </a:r>
          </a:p>
        </p:txBody>
      </p:sp>
    </p:spTree>
    <p:extLst>
      <p:ext uri="{BB962C8B-B14F-4D97-AF65-F5344CB8AC3E}">
        <p14:creationId xmlns:p14="http://schemas.microsoft.com/office/powerpoint/2010/main" val="1569263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Drugs</a:t>
            </a:r>
            <a:br>
              <a:rPr lang="nl-NL" dirty="0"/>
            </a:br>
            <a:endParaRPr lang="nl-NL" dirty="0"/>
          </a:p>
        </p:txBody>
      </p:sp>
      <p:sp>
        <p:nvSpPr>
          <p:cNvPr id="3" name="Tijdelijke aanduiding voor inhoud 2"/>
          <p:cNvSpPr>
            <a:spLocks noGrp="1"/>
          </p:cNvSpPr>
          <p:nvPr>
            <p:ph idx="1"/>
          </p:nvPr>
        </p:nvSpPr>
        <p:spPr/>
        <p:txBody>
          <a:bodyPr/>
          <a:lstStyle/>
          <a:p>
            <a:r>
              <a:rPr lang="nl-NL" dirty="0"/>
              <a:t>Amfetamine stimuleert de afgifte van de neurotransmitter adrenaline.</a:t>
            </a:r>
          </a:p>
          <a:p>
            <a:endParaRPr lang="nl-NL" dirty="0"/>
          </a:p>
          <a:p>
            <a:r>
              <a:rPr lang="nl-NL" dirty="0"/>
              <a:t>Hierdoor wordt een bepaald gedeelte van het zenuwstelsel gestimuleerd waardoor het hart sneller gaat kloppen, </a:t>
            </a:r>
          </a:p>
          <a:p>
            <a:r>
              <a:rPr lang="nl-NL" dirty="0"/>
              <a:t>de bronchiën open gaat staan en de ademhaling versnelt.</a:t>
            </a:r>
          </a:p>
        </p:txBody>
      </p:sp>
    </p:spTree>
    <p:extLst>
      <p:ext uri="{BB962C8B-B14F-4D97-AF65-F5344CB8AC3E}">
        <p14:creationId xmlns:p14="http://schemas.microsoft.com/office/powerpoint/2010/main" val="1639259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volgende keer…</a:t>
            </a:r>
          </a:p>
        </p:txBody>
      </p:sp>
      <p:sp>
        <p:nvSpPr>
          <p:cNvPr id="3" name="Tijdelijke aanduiding voor inhoud 2"/>
          <p:cNvSpPr>
            <a:spLocks noGrp="1"/>
          </p:cNvSpPr>
          <p:nvPr>
            <p:ph idx="1"/>
          </p:nvPr>
        </p:nvSpPr>
        <p:spPr/>
        <p:txBody>
          <a:bodyPr/>
          <a:lstStyle/>
          <a:p>
            <a:pPr marL="0" indent="0">
              <a:buNone/>
            </a:pPr>
            <a:r>
              <a:rPr lang="nl-NL" dirty="0"/>
              <a:t>Opdracht. Geef een pitch over </a:t>
            </a:r>
          </a:p>
          <a:p>
            <a:r>
              <a:rPr lang="nl-NL" dirty="0"/>
              <a:t>Detoxificatie</a:t>
            </a:r>
          </a:p>
          <a:p>
            <a:r>
              <a:rPr lang="nl-NL" dirty="0"/>
              <a:t>Vervangingsbehandelingen</a:t>
            </a:r>
          </a:p>
          <a:p>
            <a:r>
              <a:rPr lang="nl-NL" dirty="0"/>
              <a:t>Cognitieve gedragstherapie</a:t>
            </a:r>
          </a:p>
          <a:p>
            <a:r>
              <a:rPr lang="nl-NL" dirty="0"/>
              <a:t>Community </a:t>
            </a:r>
            <a:r>
              <a:rPr lang="nl-NL" dirty="0" err="1"/>
              <a:t>Reinforcement</a:t>
            </a:r>
            <a:r>
              <a:rPr lang="nl-NL" dirty="0"/>
              <a:t> approach</a:t>
            </a:r>
          </a:p>
          <a:p>
            <a:r>
              <a:rPr lang="nl-NL" dirty="0"/>
              <a:t>Zelfhulpgroepen</a:t>
            </a:r>
          </a:p>
          <a:p>
            <a:r>
              <a:rPr lang="nl-NL" dirty="0"/>
              <a:t>Twaalfstappen Minnesota model</a:t>
            </a:r>
          </a:p>
          <a:p>
            <a:r>
              <a:rPr lang="nl-NL" dirty="0" err="1"/>
              <a:t>E-Health</a:t>
            </a:r>
            <a:endParaRPr lang="nl-NL" dirty="0"/>
          </a:p>
        </p:txBody>
      </p:sp>
    </p:spTree>
    <p:extLst>
      <p:ext uri="{BB962C8B-B14F-4D97-AF65-F5344CB8AC3E}">
        <p14:creationId xmlns:p14="http://schemas.microsoft.com/office/powerpoint/2010/main" val="185038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Vandaag</a:t>
            </a:r>
            <a:br>
              <a:rPr lang="nl-NL" dirty="0"/>
            </a:br>
            <a:endParaRPr lang="nl-NL" dirty="0"/>
          </a:p>
        </p:txBody>
      </p:sp>
      <p:sp>
        <p:nvSpPr>
          <p:cNvPr id="3" name="Tijdelijke aanduiding voor inhoud 2"/>
          <p:cNvSpPr>
            <a:spLocks noGrp="1"/>
          </p:cNvSpPr>
          <p:nvPr>
            <p:ph idx="1"/>
          </p:nvPr>
        </p:nvSpPr>
        <p:spPr/>
        <p:txBody>
          <a:bodyPr/>
          <a:lstStyle/>
          <a:p>
            <a:r>
              <a:rPr lang="nl-NL" dirty="0"/>
              <a:t>Verslaving..</a:t>
            </a:r>
          </a:p>
          <a:p>
            <a:endParaRPr lang="nl-NL" dirty="0"/>
          </a:p>
          <a:p>
            <a:r>
              <a:rPr lang="nl-NL" dirty="0"/>
              <a:t>Soorten verslavingen</a:t>
            </a:r>
          </a:p>
          <a:p>
            <a:r>
              <a:rPr lang="nl-NL" dirty="0"/>
              <a:t>Risicofactoren</a:t>
            </a:r>
          </a:p>
          <a:p>
            <a:r>
              <a:rPr lang="nl-NL" dirty="0"/>
              <a:t>Behandeling van verslavingen</a:t>
            </a:r>
          </a:p>
          <a:p>
            <a:r>
              <a:rPr lang="nl-NL" dirty="0"/>
              <a:t>Begeleiding en behandeling</a:t>
            </a:r>
          </a:p>
          <a:p>
            <a:r>
              <a:rPr lang="nl-NL" dirty="0"/>
              <a:t>Verdieping: maatschappelijke en sociale gevolgen.</a:t>
            </a:r>
          </a:p>
        </p:txBody>
      </p:sp>
    </p:spTree>
    <p:extLst>
      <p:ext uri="{BB962C8B-B14F-4D97-AF65-F5344CB8AC3E}">
        <p14:creationId xmlns:p14="http://schemas.microsoft.com/office/powerpoint/2010/main" val="47405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Soorten verslavingen</a:t>
            </a:r>
            <a:br>
              <a:rPr lang="nl-NL" dirty="0"/>
            </a:br>
            <a:endParaRPr lang="nl-NL" dirty="0"/>
          </a:p>
        </p:txBody>
      </p:sp>
      <p:sp>
        <p:nvSpPr>
          <p:cNvPr id="3" name="Tijdelijke aanduiding voor inhoud 2"/>
          <p:cNvSpPr>
            <a:spLocks noGrp="1"/>
          </p:cNvSpPr>
          <p:nvPr>
            <p:ph idx="1"/>
          </p:nvPr>
        </p:nvSpPr>
        <p:spPr/>
        <p:txBody>
          <a:bodyPr/>
          <a:lstStyle/>
          <a:p>
            <a:r>
              <a:rPr lang="nl-NL" dirty="0"/>
              <a:t>Er bestaat gewoonteverslaving en middelenverslaving. Een gewoonteverslaving is een verslaving aan een handeling waardoor iemand zich goed voelt of een kick krijgt. </a:t>
            </a:r>
          </a:p>
          <a:p>
            <a:pPr marL="0" indent="0">
              <a:buNone/>
            </a:pPr>
            <a:r>
              <a:rPr lang="nl-NL" dirty="0"/>
              <a:t>Enkele voorbeelden zijn:</a:t>
            </a:r>
          </a:p>
          <a:p>
            <a:pPr fontAlgn="base"/>
            <a:r>
              <a:rPr lang="nl-NL" dirty="0"/>
              <a:t>Gokverslaving</a:t>
            </a:r>
          </a:p>
          <a:p>
            <a:pPr fontAlgn="base"/>
            <a:r>
              <a:rPr lang="nl-NL" dirty="0"/>
              <a:t>Gameverslaving</a:t>
            </a:r>
          </a:p>
          <a:p>
            <a:pPr fontAlgn="base"/>
            <a:r>
              <a:rPr lang="nl-NL" dirty="0"/>
              <a:t>Seksverslaving</a:t>
            </a:r>
          </a:p>
          <a:p>
            <a:endParaRPr lang="nl-NL" dirty="0"/>
          </a:p>
        </p:txBody>
      </p:sp>
    </p:spTree>
    <p:extLst>
      <p:ext uri="{BB962C8B-B14F-4D97-AF65-F5344CB8AC3E}">
        <p14:creationId xmlns:p14="http://schemas.microsoft.com/office/powerpoint/2010/main" val="392957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Soorten verslavingen</a:t>
            </a:r>
            <a:br>
              <a:rPr lang="nl-NL" dirty="0"/>
            </a:br>
            <a:endParaRPr lang="nl-NL" dirty="0"/>
          </a:p>
        </p:txBody>
      </p:sp>
      <p:sp>
        <p:nvSpPr>
          <p:cNvPr id="3" name="Tijdelijke aanduiding voor inhoud 2"/>
          <p:cNvSpPr>
            <a:spLocks noGrp="1"/>
          </p:cNvSpPr>
          <p:nvPr>
            <p:ph idx="1"/>
          </p:nvPr>
        </p:nvSpPr>
        <p:spPr/>
        <p:txBody>
          <a:bodyPr/>
          <a:lstStyle/>
          <a:p>
            <a:r>
              <a:rPr lang="nl-NL" dirty="0"/>
              <a:t>Een middelenverslaving wordt in stand gehouden door middelen met een rechtstreekse werking op de hersenen. </a:t>
            </a:r>
          </a:p>
          <a:p>
            <a:r>
              <a:rPr lang="nl-NL" dirty="0"/>
              <a:t>Dit noemt men een psychoactief middel of drug. </a:t>
            </a:r>
          </a:p>
          <a:p>
            <a:pPr marL="0" indent="0">
              <a:buNone/>
            </a:pPr>
            <a:r>
              <a:rPr lang="nl-NL" dirty="0"/>
              <a:t>Er bestaan drie categorieën psychoactieve middelen:</a:t>
            </a:r>
          </a:p>
          <a:p>
            <a:pPr fontAlgn="base"/>
            <a:r>
              <a:rPr lang="nl-NL" dirty="0"/>
              <a:t>Stimulerende middelen zoals amfetamine en cocaïne</a:t>
            </a:r>
          </a:p>
          <a:p>
            <a:pPr fontAlgn="base"/>
            <a:r>
              <a:rPr lang="nl-NL" dirty="0"/>
              <a:t>Verdovende middelen zoals alcohol en heroïne</a:t>
            </a:r>
          </a:p>
          <a:p>
            <a:pPr fontAlgn="base"/>
            <a:r>
              <a:rPr lang="nl-NL" dirty="0" err="1"/>
              <a:t>Bewustzijnsveranderende</a:t>
            </a:r>
            <a:r>
              <a:rPr lang="nl-NL" dirty="0"/>
              <a:t> of geestverruimende middelen zoals LSD, GHB en paddo’s</a:t>
            </a:r>
          </a:p>
          <a:p>
            <a:endParaRPr lang="nl-NL" dirty="0"/>
          </a:p>
        </p:txBody>
      </p:sp>
    </p:spTree>
    <p:extLst>
      <p:ext uri="{BB962C8B-B14F-4D97-AF65-F5344CB8AC3E}">
        <p14:creationId xmlns:p14="http://schemas.microsoft.com/office/powerpoint/2010/main" val="284140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Waarom is verslaving een hersenziekte?</a:t>
            </a:r>
            <a:br>
              <a:rPr lang="nl-NL" dirty="0"/>
            </a:br>
            <a:br>
              <a:rPr lang="nl-NL" dirty="0"/>
            </a:br>
            <a:endParaRPr lang="nl-NL" dirty="0"/>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a:t>Bij het ontstaan van verslaving zijn verschillende delen van de hersenen betrokken:</a:t>
            </a:r>
          </a:p>
          <a:p>
            <a:r>
              <a:rPr lang="nl-NL" dirty="0"/>
              <a:t>Het zogenaamde </a:t>
            </a:r>
            <a:r>
              <a:rPr lang="nl-NL" b="1" dirty="0"/>
              <a:t>beloningscentrum</a:t>
            </a:r>
            <a:r>
              <a:rPr lang="nl-NL" dirty="0"/>
              <a:t>. Dit centrum in de hersenen zorgt ervoor dat je je lekker voelt.</a:t>
            </a:r>
          </a:p>
          <a:p>
            <a:r>
              <a:rPr lang="nl-NL" dirty="0"/>
              <a:t>Het </a:t>
            </a:r>
            <a:r>
              <a:rPr lang="nl-NL" b="1" dirty="0"/>
              <a:t>geheugen</a:t>
            </a:r>
            <a:r>
              <a:rPr lang="nl-NL" dirty="0"/>
              <a:t>. Het geheugen zorgt ervoor dat je positieve ervaringen herinnert.</a:t>
            </a:r>
          </a:p>
          <a:p>
            <a:r>
              <a:rPr lang="nl-NL" b="1" dirty="0"/>
              <a:t>De nieuwe hersenen</a:t>
            </a:r>
            <a:r>
              <a:rPr lang="nl-NL" dirty="0"/>
              <a:t>. Een deel van de nieuwe hersenen zorgt ervoor dat niet meteen toegegeven wordt aan allerlei verlangens.</a:t>
            </a:r>
          </a:p>
          <a:p>
            <a:r>
              <a:rPr lang="nl-NL" dirty="0"/>
              <a:t>Bij mensen die een vergroot risico op verslaving lopen en bij verslaafden functioneren deze delen van de hersenen anders of minder goed. Sommige medicatie kan op deze delen van de hersenen ingrijpen.</a:t>
            </a:r>
          </a:p>
          <a:p>
            <a:endParaRPr lang="nl-NL" dirty="0"/>
          </a:p>
        </p:txBody>
      </p:sp>
    </p:spTree>
    <p:extLst>
      <p:ext uri="{BB962C8B-B14F-4D97-AF65-F5344CB8AC3E}">
        <p14:creationId xmlns:p14="http://schemas.microsoft.com/office/powerpoint/2010/main" val="200103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Beloningscentrum, geheugen, nieuwe hersenen</a:t>
            </a:r>
          </a:p>
        </p:txBody>
      </p:sp>
      <p:sp>
        <p:nvSpPr>
          <p:cNvPr id="3" name="Tijdelijke aanduiding voor inhoud 2"/>
          <p:cNvSpPr>
            <a:spLocks noGrp="1"/>
          </p:cNvSpPr>
          <p:nvPr>
            <p:ph idx="1"/>
          </p:nvPr>
        </p:nvSpPr>
        <p:spPr/>
        <p:txBody>
          <a:bodyPr/>
          <a:lstStyle/>
          <a:p>
            <a:endParaRPr lang="nl-NL" dirty="0"/>
          </a:p>
          <a:p>
            <a:r>
              <a:rPr lang="nl-NL" dirty="0"/>
              <a:t>Bij mensen die een vergroot risico op verslaving lopen en bij verslaafden functioneren deze delen van de hersenen anders of minder goed. Sommige medicatie kan op deze delen van de hersenen ingrijpen.</a:t>
            </a:r>
          </a:p>
          <a:p>
            <a:endParaRPr lang="nl-NL" dirty="0"/>
          </a:p>
        </p:txBody>
      </p:sp>
    </p:spTree>
    <p:extLst>
      <p:ext uri="{BB962C8B-B14F-4D97-AF65-F5344CB8AC3E}">
        <p14:creationId xmlns:p14="http://schemas.microsoft.com/office/powerpoint/2010/main" val="284423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BELONINGSCENTRUM</a:t>
            </a:r>
            <a:br>
              <a:rPr lang="nl-NL" dirty="0"/>
            </a:br>
            <a:endParaRPr lang="nl-NL" dirty="0"/>
          </a:p>
        </p:txBody>
      </p:sp>
      <p:sp>
        <p:nvSpPr>
          <p:cNvPr id="3" name="Tijdelijke aanduiding voor inhoud 2"/>
          <p:cNvSpPr>
            <a:spLocks noGrp="1"/>
          </p:cNvSpPr>
          <p:nvPr>
            <p:ph idx="1"/>
          </p:nvPr>
        </p:nvSpPr>
        <p:spPr/>
        <p:txBody>
          <a:bodyPr/>
          <a:lstStyle/>
          <a:p>
            <a:r>
              <a:rPr lang="nl-NL" dirty="0">
                <a:solidFill>
                  <a:srgbClr val="000000"/>
                </a:solidFill>
              </a:rPr>
              <a:t>Het beloningscentrum zit in de middenhersenen. </a:t>
            </a:r>
          </a:p>
          <a:p>
            <a:r>
              <a:rPr lang="nl-NL" dirty="0">
                <a:solidFill>
                  <a:srgbClr val="000000"/>
                </a:solidFill>
              </a:rPr>
              <a:t>De middenhersenen zijn ook betrokken bij instincten, verlangens, dorst, hongergevoel en emoties als woede en angst.</a:t>
            </a:r>
          </a:p>
          <a:p>
            <a:endParaRPr lang="nl-NL" dirty="0">
              <a:solidFill>
                <a:srgbClr val="000000"/>
              </a:solidFill>
              <a:latin typeface="Helvetica" panose="020B0604020202020204" pitchFamily="34" charset="0"/>
            </a:endParaRPr>
          </a:p>
          <a:p>
            <a:r>
              <a:rPr lang="nl-NL" dirty="0"/>
              <a:t>Alcohol en drugs zijn in staat om het beloningscentrum op een zeer krachtige manier te prikkelen. Om die reden ga je je na gebruik van drugs lekker voelen</a:t>
            </a:r>
          </a:p>
          <a:p>
            <a:endParaRPr lang="nl-NL" dirty="0"/>
          </a:p>
        </p:txBody>
      </p:sp>
    </p:spTree>
    <p:extLst>
      <p:ext uri="{BB962C8B-B14F-4D97-AF65-F5344CB8AC3E}">
        <p14:creationId xmlns:p14="http://schemas.microsoft.com/office/powerpoint/2010/main" val="1036721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Dopamine…</a:t>
            </a:r>
          </a:p>
        </p:txBody>
      </p:sp>
      <p:sp>
        <p:nvSpPr>
          <p:cNvPr id="3" name="Tijdelijke aanduiding voor inhoud 2"/>
          <p:cNvSpPr>
            <a:spLocks noGrp="1"/>
          </p:cNvSpPr>
          <p:nvPr>
            <p:ph idx="1"/>
          </p:nvPr>
        </p:nvSpPr>
        <p:spPr/>
        <p:txBody>
          <a:bodyPr/>
          <a:lstStyle/>
          <a:p>
            <a:r>
              <a:rPr lang="nl-NL" dirty="0"/>
              <a:t>Het beloningscentrum wordt geprikkeld door een bepaald stofje in de hersenen. Dit stofje heet dopamine.</a:t>
            </a:r>
          </a:p>
          <a:p>
            <a:r>
              <a:rPr lang="nl-NL" dirty="0"/>
              <a:t>De meeste drugs zorgen ervoor dat dopamine op een directe of op een indirecte manier afgegeven wordt.</a:t>
            </a:r>
          </a:p>
          <a:p>
            <a:r>
              <a:rPr lang="nl-NL" dirty="0"/>
              <a:t>De afgegeven dopamine wordt opgevangen door zogenaamde dopamine receptoren.</a:t>
            </a:r>
          </a:p>
          <a:p>
            <a:endParaRPr lang="nl-NL" dirty="0"/>
          </a:p>
        </p:txBody>
      </p:sp>
    </p:spTree>
    <p:extLst>
      <p:ext uri="{BB962C8B-B14F-4D97-AF65-F5344CB8AC3E}">
        <p14:creationId xmlns:p14="http://schemas.microsoft.com/office/powerpoint/2010/main" val="231014616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1171</Words>
  <Application>Microsoft Office PowerPoint</Application>
  <PresentationFormat>Breedbeeld</PresentationFormat>
  <Paragraphs>148</Paragraphs>
  <Slides>29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29</vt:i4>
      </vt:variant>
    </vt:vector>
  </HeadingPairs>
  <TitlesOfParts>
    <vt:vector size="34" baseType="lpstr">
      <vt:lpstr>Arial</vt:lpstr>
      <vt:lpstr>Calibri</vt:lpstr>
      <vt:lpstr>Calibri Light</vt:lpstr>
      <vt:lpstr>Helvetica</vt:lpstr>
      <vt:lpstr>Kantoorthema</vt:lpstr>
      <vt:lpstr>Maatschappelijke zorg 2</vt:lpstr>
      <vt:lpstr>Vorige keer… </vt:lpstr>
      <vt:lpstr>Vandaag </vt:lpstr>
      <vt:lpstr>Soorten verslavingen </vt:lpstr>
      <vt:lpstr>Soorten verslavingen </vt:lpstr>
      <vt:lpstr>Waarom is verslaving een hersenziekte?  </vt:lpstr>
      <vt:lpstr>Beloningscentrum, geheugen, nieuwe hersenen</vt:lpstr>
      <vt:lpstr>HET BELONINGSCENTRUM </vt:lpstr>
      <vt:lpstr>Dopamine…</vt:lpstr>
      <vt:lpstr>Genen…</vt:lpstr>
      <vt:lpstr>Afname receptoren door frequent gebruik</vt:lpstr>
      <vt:lpstr>Er zijn dus twee redenen waarom verslaafden minder dopaminereceptoren hebben:</vt:lpstr>
      <vt:lpstr>PowerPoint-presentatie</vt:lpstr>
      <vt:lpstr>HET GEHEUGEN </vt:lpstr>
      <vt:lpstr>DE NIEUWE HERSENEN </vt:lpstr>
      <vt:lpstr>CONCLUSIE </vt:lpstr>
      <vt:lpstr>Medicijnverslaving </vt:lpstr>
      <vt:lpstr>PowerPoint-presentatie</vt:lpstr>
      <vt:lpstr>SOORTEN VOORGESCHREVEN MEDICIJNEN DIE MISBRUIKT WORDEN  </vt:lpstr>
      <vt:lpstr>Medicijnverslaving</vt:lpstr>
      <vt:lpstr>Alcohol 1. Biologische factoren  </vt:lpstr>
      <vt:lpstr>Alcohol 2. Psychische factoren  </vt:lpstr>
      <vt:lpstr>Alcohol 3. Sociale factoren  </vt:lpstr>
      <vt:lpstr>Drugs Hoe werken drugs op de hersenen? </vt:lpstr>
      <vt:lpstr>Drugs Hoe werken drugs op de hersenen? 2 </vt:lpstr>
      <vt:lpstr>Drugs</vt:lpstr>
      <vt:lpstr>Drugs</vt:lpstr>
      <vt:lpstr>Drugs </vt:lpstr>
      <vt:lpstr>De volgende keer…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Maatschappelijke zorg 2</dc:title>
  <dc:creator>Koen Steinhauer</dc:creator>
  <cp:lastModifiedBy>Koen Steinhauer</cp:lastModifiedBy>
  <cp:revision>4</cp:revision>
  <dcterms:created xsi:type="dcterms:W3CDTF">2017-04-04T07:42:41Z</dcterms:created>
  <dcterms:modified xsi:type="dcterms:W3CDTF">2017-04-04T08:03:11Z</dcterms:modified>
</cp:coreProperties>
</file>