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7" r:id="rId3"/>
    <p:sldId id="256" r:id="rId4"/>
    <p:sldId id="259" r:id="rId5"/>
    <p:sldId id="260" r:id="rId6"/>
    <p:sldId id="257" r:id="rId7"/>
    <p:sldId id="258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22" descr="LogoKC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4572000"/>
            <a:ext cx="30003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75354-D4E4-44EB-8B86-306D92F805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FE46B-A436-499C-A2F2-0E02998B9A85}" type="datetimeFigureOut">
              <a:rPr lang="nl-NL" altLang="nl-NL"/>
              <a:pPr>
                <a:defRPr/>
              </a:pPr>
              <a:t>16-12-2016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713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49182"/>
            <a:ext cx="6643734" cy="593736"/>
          </a:xfrm>
        </p:spPr>
        <p:txBody>
          <a:bodyPr anchor="t"/>
          <a:lstStyle>
            <a:lvl1pPr algn="l">
              <a:defRPr sz="3000" b="1" cap="none" baseline="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85918" y="1571612"/>
            <a:ext cx="6772268" cy="22860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134463"/>
            <a:ext cx="6043626" cy="51276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55007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142984"/>
            <a:ext cx="3008313" cy="55007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85918" y="100010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398CD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21" descr="banner(2).jpg"/>
          <p:cNvPicPr>
            <a:picLocks noChangeAspect="1"/>
          </p:cNvPicPr>
          <p:nvPr/>
        </p:nvPicPr>
        <p:blipFill>
          <a:blip r:embed="rId12" cstate="print"/>
          <a:srcRect t="11687"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71500" y="214313"/>
            <a:ext cx="62579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2053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214313" y="1143000"/>
            <a:ext cx="847248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grpSp>
        <p:nvGrpSpPr>
          <p:cNvPr id="2054" name="Groep 6"/>
          <p:cNvGrpSpPr>
            <a:grpSpLocks/>
          </p:cNvGrpSpPr>
          <p:nvPr/>
        </p:nvGrpSpPr>
        <p:grpSpPr bwMode="auto">
          <a:xfrm>
            <a:off x="0" y="923925"/>
            <a:ext cx="9144000" cy="71438"/>
            <a:chOff x="0" y="642918"/>
            <a:chExt cx="9144000" cy="71438"/>
          </a:xfrm>
        </p:grpSpPr>
        <p:sp>
          <p:nvSpPr>
            <p:cNvPr id="9" name="Trapezium 8"/>
            <p:cNvSpPr/>
            <p:nvPr/>
          </p:nvSpPr>
          <p:spPr>
            <a:xfrm>
              <a:off x="4071938" y="642918"/>
              <a:ext cx="2500312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8429625" y="642918"/>
              <a:ext cx="714375" cy="7143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1" name="Trapezium 10"/>
            <p:cNvSpPr/>
            <p:nvPr/>
          </p:nvSpPr>
          <p:spPr>
            <a:xfrm>
              <a:off x="6429375" y="642918"/>
              <a:ext cx="2071688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642918"/>
              <a:ext cx="357188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3" name="Parallellogram 12"/>
            <p:cNvSpPr/>
            <p:nvPr/>
          </p:nvSpPr>
          <p:spPr>
            <a:xfrm>
              <a:off x="285750" y="642918"/>
              <a:ext cx="2071688" cy="71438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4" name="Trapezium 13"/>
            <p:cNvSpPr/>
            <p:nvPr/>
          </p:nvSpPr>
          <p:spPr>
            <a:xfrm>
              <a:off x="2143125" y="642918"/>
              <a:ext cx="2000250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</p:grpSp>
      <p:grpSp>
        <p:nvGrpSpPr>
          <p:cNvPr id="2055" name="Groep 14"/>
          <p:cNvGrpSpPr>
            <a:grpSpLocks/>
          </p:cNvGrpSpPr>
          <p:nvPr/>
        </p:nvGrpSpPr>
        <p:grpSpPr bwMode="auto">
          <a:xfrm>
            <a:off x="7089775" y="206375"/>
            <a:ext cx="1866900" cy="300038"/>
            <a:chOff x="7089672" y="205784"/>
            <a:chExt cx="1866793" cy="300894"/>
          </a:xfrm>
        </p:grpSpPr>
        <p:sp>
          <p:nvSpPr>
            <p:cNvPr id="16" name="Afgeronde rechthoek 15"/>
            <p:cNvSpPr/>
            <p:nvPr/>
          </p:nvSpPr>
          <p:spPr>
            <a:xfrm rot="21024463">
              <a:off x="7143644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dirty="0"/>
            </a:p>
          </p:txBody>
        </p:sp>
        <p:sp>
          <p:nvSpPr>
            <p:cNvPr id="17" name="Afgeronde rechthoek 16"/>
            <p:cNvSpPr/>
            <p:nvPr/>
          </p:nvSpPr>
          <p:spPr>
            <a:xfrm rot="20329155">
              <a:off x="7562720" y="205784"/>
              <a:ext cx="500034" cy="284974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8" name="Afgeronde rechthoek 17"/>
            <p:cNvSpPr/>
            <p:nvPr/>
          </p:nvSpPr>
          <p:spPr>
            <a:xfrm rot="576698">
              <a:off x="80008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9" name="Afgeronde rechthoek 18"/>
            <p:cNvSpPr/>
            <p:nvPr/>
          </p:nvSpPr>
          <p:spPr>
            <a:xfrm rot="20773746">
              <a:off x="84294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089672" y="213745"/>
              <a:ext cx="1866793" cy="292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300" b="1" dirty="0" err="1">
                  <a:solidFill>
                    <a:schemeClr val="bg1"/>
                  </a:solidFill>
                  <a:latin typeface="+mn-lt"/>
                </a:rPr>
                <a:t>www.economielokaal.nl</a:t>
              </a:r>
              <a:endParaRPr lang="nl-NL" sz="13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21" name="Rechte verbindingslijn 20"/>
          <p:cNvCxnSpPr/>
          <p:nvPr/>
        </p:nvCxnSpPr>
        <p:spPr>
          <a:xfrm>
            <a:off x="0" y="1000125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Afbeelding 2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0" y="-25558"/>
            <a:ext cx="9144000" cy="12223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>
    <p:push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8A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smtClean="0"/>
          </a:p>
        </p:txBody>
      </p:sp>
      <p:graphicFrame>
        <p:nvGraphicFramePr>
          <p:cNvPr id="34819" name="Tijdelijke aanduiding voor tabel 3"/>
          <p:cNvGraphicFramePr>
            <a:graphicFrameLocks noGrp="1"/>
          </p:cNvGraphicFramePr>
          <p:nvPr>
            <p:ph type="tbl" idx="1"/>
          </p:nvPr>
        </p:nvGraphicFramePr>
        <p:xfrm>
          <a:off x="406400" y="1930400"/>
          <a:ext cx="8331200" cy="398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8327858" imgH="3987130" progId="Excel.Chart.8">
                  <p:embed/>
                </p:oleObj>
              </mc:Choice>
              <mc:Fallback>
                <p:oleObj r:id="rId3" imgW="8327858" imgH="3987130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930400"/>
                        <a:ext cx="8331200" cy="398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Concurrentiepositie</a:t>
            </a:r>
            <a:endParaRPr lang="nl-NL" dirty="0"/>
          </a:p>
        </p:txBody>
      </p:sp>
      <p:sp>
        <p:nvSpPr>
          <p:cNvPr id="5" name="Afgeronde rechthoek 4"/>
          <p:cNvSpPr/>
          <p:nvPr/>
        </p:nvSpPr>
        <p:spPr>
          <a:xfrm>
            <a:off x="4922669" y="2607884"/>
            <a:ext cx="1800200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/>
              <a:t>CONCURRENTIE-POSITIE</a:t>
            </a:r>
            <a:endParaRPr lang="nl-NL" sz="1600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5148064" y="3140968"/>
            <a:ext cx="1342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verslechterd</a:t>
            </a:r>
            <a:endParaRPr lang="nl-NL" dirty="0"/>
          </a:p>
        </p:txBody>
      </p:sp>
      <p:grpSp>
        <p:nvGrpSpPr>
          <p:cNvPr id="45" name="Groep 44"/>
          <p:cNvGrpSpPr/>
          <p:nvPr/>
        </p:nvGrpSpPr>
        <p:grpSpPr>
          <a:xfrm>
            <a:off x="107504" y="2896478"/>
            <a:ext cx="2520280" cy="1324610"/>
            <a:chOff x="107504" y="2896478"/>
            <a:chExt cx="2520280" cy="1324610"/>
          </a:xfrm>
        </p:grpSpPr>
        <p:sp>
          <p:nvSpPr>
            <p:cNvPr id="3" name="Afgeronde rechthoek 2"/>
            <p:cNvSpPr/>
            <p:nvPr/>
          </p:nvSpPr>
          <p:spPr>
            <a:xfrm>
              <a:off x="107504" y="3284984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ARBEIDS-PRODUCTIVITEIT</a:t>
              </a:r>
              <a:endParaRPr lang="nl-NL" b="1" dirty="0"/>
            </a:p>
          </p:txBody>
        </p:sp>
        <p:cxnSp>
          <p:nvCxnSpPr>
            <p:cNvPr id="6" name="Rechte verbindingslijn met pijl 5"/>
            <p:cNvCxnSpPr>
              <a:stCxn id="3" idx="3"/>
              <a:endCxn id="4" idx="1"/>
            </p:cNvCxnSpPr>
            <p:nvPr/>
          </p:nvCxnSpPr>
          <p:spPr>
            <a:xfrm flipV="1">
              <a:off x="1835696" y="2896478"/>
              <a:ext cx="792088" cy="6765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kstvak 7"/>
            <p:cNvSpPr txBox="1"/>
            <p:nvPr/>
          </p:nvSpPr>
          <p:spPr>
            <a:xfrm>
              <a:off x="531100" y="3851756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daalt</a:t>
              </a:r>
              <a:endParaRPr lang="nl-NL" dirty="0"/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2123728" y="320368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-</a:t>
              </a:r>
              <a:endParaRPr lang="nl-NL" dirty="0"/>
            </a:p>
          </p:txBody>
        </p:sp>
      </p:grpSp>
      <p:grpSp>
        <p:nvGrpSpPr>
          <p:cNvPr id="43" name="Groep 42"/>
          <p:cNvGrpSpPr/>
          <p:nvPr/>
        </p:nvGrpSpPr>
        <p:grpSpPr>
          <a:xfrm>
            <a:off x="2627784" y="2608446"/>
            <a:ext cx="2294885" cy="901854"/>
            <a:chOff x="2627784" y="2608446"/>
            <a:chExt cx="2294885" cy="901854"/>
          </a:xfrm>
        </p:grpSpPr>
        <p:sp>
          <p:nvSpPr>
            <p:cNvPr id="4" name="Afgeronde rechthoek 3"/>
            <p:cNvSpPr/>
            <p:nvPr/>
          </p:nvSpPr>
          <p:spPr>
            <a:xfrm>
              <a:off x="2627784" y="2608446"/>
              <a:ext cx="1728192" cy="57606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LOONKOSTEN</a:t>
              </a:r>
              <a:br>
                <a:rPr lang="nl-NL" sz="1600" b="1" dirty="0" smtClean="0"/>
              </a:br>
              <a:r>
                <a:rPr lang="nl-NL" sz="1600" b="1" dirty="0" smtClean="0"/>
                <a:t>PER PRODUCT</a:t>
              </a:r>
              <a:endParaRPr lang="nl-NL" sz="1600" b="1" dirty="0"/>
            </a:p>
          </p:txBody>
        </p:sp>
        <p:cxnSp>
          <p:nvCxnSpPr>
            <p:cNvPr id="7" name="Rechte verbindingslijn met pijl 6"/>
            <p:cNvCxnSpPr>
              <a:stCxn id="4" idx="3"/>
              <a:endCxn id="5" idx="1"/>
            </p:cNvCxnSpPr>
            <p:nvPr/>
          </p:nvCxnSpPr>
          <p:spPr>
            <a:xfrm flipV="1">
              <a:off x="4355976" y="2895916"/>
              <a:ext cx="566693" cy="56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3103374" y="3140968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4457012" y="2901138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-</a:t>
              </a:r>
              <a:endParaRPr lang="nl-NL" dirty="0"/>
            </a:p>
          </p:txBody>
        </p:sp>
      </p:grpSp>
      <p:sp>
        <p:nvSpPr>
          <p:cNvPr id="17" name="Afgeronde rechthoek 16"/>
          <p:cNvSpPr/>
          <p:nvPr/>
        </p:nvSpPr>
        <p:spPr>
          <a:xfrm>
            <a:off x="7236296" y="2608446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EXPORT</a:t>
            </a:r>
            <a:endParaRPr lang="nl-NL" b="1" dirty="0"/>
          </a:p>
        </p:txBody>
      </p:sp>
      <p:sp>
        <p:nvSpPr>
          <p:cNvPr id="18" name="Afgeronde rechthoek 17"/>
          <p:cNvSpPr/>
          <p:nvPr/>
        </p:nvSpPr>
        <p:spPr>
          <a:xfrm>
            <a:off x="7236296" y="3789040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PRODUCTIE</a:t>
            </a:r>
            <a:endParaRPr lang="nl-NL" b="1" dirty="0"/>
          </a:p>
        </p:txBody>
      </p:sp>
      <p:sp>
        <p:nvSpPr>
          <p:cNvPr id="22" name="Afgeronde rechthoek 21"/>
          <p:cNvSpPr/>
          <p:nvPr/>
        </p:nvSpPr>
        <p:spPr>
          <a:xfrm>
            <a:off x="7236296" y="5013176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 smtClean="0"/>
              <a:t>Q</a:t>
            </a:r>
            <a:r>
              <a:rPr lang="nl-NL" b="1" baseline="-25000" dirty="0" err="1" smtClean="0"/>
              <a:t>v</a:t>
            </a:r>
            <a:r>
              <a:rPr lang="nl-NL" b="1" dirty="0" smtClean="0"/>
              <a:t>  Arbeid</a:t>
            </a:r>
            <a:endParaRPr lang="nl-NL" b="1" dirty="0"/>
          </a:p>
        </p:txBody>
      </p:sp>
      <p:cxnSp>
        <p:nvCxnSpPr>
          <p:cNvPr id="25" name="Rechte verbindingslijn met pijl 24"/>
          <p:cNvCxnSpPr>
            <a:stCxn id="5" idx="3"/>
            <a:endCxn id="17" idx="1"/>
          </p:cNvCxnSpPr>
          <p:nvPr/>
        </p:nvCxnSpPr>
        <p:spPr>
          <a:xfrm>
            <a:off x="6722869" y="2895916"/>
            <a:ext cx="513427" cy="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17" idx="2"/>
            <a:endCxn id="18" idx="0"/>
          </p:cNvCxnSpPr>
          <p:nvPr/>
        </p:nvCxnSpPr>
        <p:spPr>
          <a:xfrm>
            <a:off x="8100392" y="3184510"/>
            <a:ext cx="0" cy="6045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stCxn id="18" idx="2"/>
            <a:endCxn id="22" idx="0"/>
          </p:cNvCxnSpPr>
          <p:nvPr/>
        </p:nvCxnSpPr>
        <p:spPr>
          <a:xfrm>
            <a:off x="8100392" y="43651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4" name="Groep 43"/>
          <p:cNvGrpSpPr/>
          <p:nvPr/>
        </p:nvGrpSpPr>
        <p:grpSpPr>
          <a:xfrm>
            <a:off x="107504" y="1628800"/>
            <a:ext cx="2520280" cy="1267678"/>
            <a:chOff x="107504" y="1628800"/>
            <a:chExt cx="2520280" cy="1267678"/>
          </a:xfrm>
        </p:grpSpPr>
        <p:sp>
          <p:nvSpPr>
            <p:cNvPr id="30" name="Afgeronde rechthoek 29"/>
            <p:cNvSpPr/>
            <p:nvPr/>
          </p:nvSpPr>
          <p:spPr>
            <a:xfrm>
              <a:off x="107504" y="162880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LOONKOSTEN</a:t>
              </a:r>
              <a:endParaRPr lang="nl-NL" b="1" dirty="0"/>
            </a:p>
          </p:txBody>
        </p:sp>
        <p:cxnSp>
          <p:nvCxnSpPr>
            <p:cNvPr id="33" name="Rechte verbindingslijn met pijl 32"/>
            <p:cNvCxnSpPr>
              <a:stCxn id="30" idx="3"/>
              <a:endCxn id="4" idx="1"/>
            </p:cNvCxnSpPr>
            <p:nvPr/>
          </p:nvCxnSpPr>
          <p:spPr>
            <a:xfrm>
              <a:off x="1835696" y="1916832"/>
              <a:ext cx="792088" cy="97964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2195736" y="213285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611560" y="2195572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</p:grpSp>
      <p:sp>
        <p:nvSpPr>
          <p:cNvPr id="37" name="Tekstvak 36"/>
          <p:cNvSpPr txBox="1"/>
          <p:nvPr/>
        </p:nvSpPr>
        <p:spPr>
          <a:xfrm>
            <a:off x="8307964" y="314096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daalt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8316416" y="435581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daalt</a:t>
            </a:r>
            <a:endParaRPr lang="nl-NL" dirty="0"/>
          </a:p>
        </p:txBody>
      </p:sp>
      <p:sp>
        <p:nvSpPr>
          <p:cNvPr id="39" name="Tekstvak 38"/>
          <p:cNvSpPr txBox="1"/>
          <p:nvPr/>
        </p:nvSpPr>
        <p:spPr>
          <a:xfrm>
            <a:off x="8316416" y="557994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daalt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6820664" y="29011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7829338" y="32129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sp>
        <p:nvSpPr>
          <p:cNvPr id="42" name="Tekstvak 41"/>
          <p:cNvSpPr txBox="1"/>
          <p:nvPr/>
        </p:nvSpPr>
        <p:spPr>
          <a:xfrm>
            <a:off x="7826874" y="4456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08018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Investeringen</a:t>
            </a:r>
            <a:endParaRPr lang="nl-NL" dirty="0"/>
          </a:p>
        </p:txBody>
      </p:sp>
      <p:grpSp>
        <p:nvGrpSpPr>
          <p:cNvPr id="71" name="Groep 70"/>
          <p:cNvGrpSpPr/>
          <p:nvPr/>
        </p:nvGrpSpPr>
        <p:grpSpPr>
          <a:xfrm>
            <a:off x="0" y="1268760"/>
            <a:ext cx="8976538" cy="1238650"/>
            <a:chOff x="0" y="1268760"/>
            <a:chExt cx="8976538" cy="1238650"/>
          </a:xfrm>
        </p:grpSpPr>
        <p:sp>
          <p:nvSpPr>
            <p:cNvPr id="4" name="Afgeronde rechthoek 3"/>
            <p:cNvSpPr/>
            <p:nvPr/>
          </p:nvSpPr>
          <p:spPr>
            <a:xfrm>
              <a:off x="2639834" y="1562014"/>
              <a:ext cx="1728192" cy="57606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BESTEDINGEN</a:t>
              </a:r>
              <a:endParaRPr lang="nl-NL" b="1" dirty="0"/>
            </a:p>
          </p:txBody>
        </p:sp>
        <p:sp>
          <p:nvSpPr>
            <p:cNvPr id="5" name="Afgeronde rechthoek 4"/>
            <p:cNvSpPr/>
            <p:nvPr/>
          </p:nvSpPr>
          <p:spPr>
            <a:xfrm>
              <a:off x="5016098" y="1562014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PRODUCTIE</a:t>
              </a:r>
              <a:endParaRPr lang="nl-NL" b="1" dirty="0"/>
            </a:p>
          </p:txBody>
        </p:sp>
        <p:sp>
          <p:nvSpPr>
            <p:cNvPr id="6" name="Afgeronde rechthoek 5"/>
            <p:cNvSpPr/>
            <p:nvPr/>
          </p:nvSpPr>
          <p:spPr>
            <a:xfrm>
              <a:off x="7248346" y="1562014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err="1" smtClean="0"/>
                <a:t>Q</a:t>
              </a:r>
              <a:r>
                <a:rPr lang="nl-NL" b="1" baseline="-25000" dirty="0" err="1" smtClean="0"/>
                <a:t>v</a:t>
              </a:r>
              <a:r>
                <a:rPr lang="nl-NL" b="1" dirty="0" smtClean="0"/>
                <a:t>  Arbeid</a:t>
              </a:r>
              <a:endParaRPr lang="nl-NL" b="1" dirty="0"/>
            </a:p>
          </p:txBody>
        </p:sp>
        <p:cxnSp>
          <p:nvCxnSpPr>
            <p:cNvPr id="7" name="Rechte verbindingslijn met pijl 6"/>
            <p:cNvCxnSpPr>
              <a:stCxn id="4" idx="3"/>
              <a:endCxn id="5" idx="1"/>
            </p:cNvCxnSpPr>
            <p:nvPr/>
          </p:nvCxnSpPr>
          <p:spPr>
            <a:xfrm>
              <a:off x="4368026" y="1850046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met pijl 7"/>
            <p:cNvCxnSpPr>
              <a:stCxn id="5" idx="3"/>
              <a:endCxn id="6" idx="1"/>
            </p:cNvCxnSpPr>
            <p:nvPr/>
          </p:nvCxnSpPr>
          <p:spPr>
            <a:xfrm>
              <a:off x="6744290" y="1850046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3063430" y="2138078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5601533" y="2138078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stijgt</a:t>
              </a:r>
              <a:endParaRPr lang="nl-NL" dirty="0"/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7833781" y="2138078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stijgt</a:t>
              </a:r>
              <a:endParaRPr lang="nl-NL" dirty="0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4499992" y="185004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6804248" y="185004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14" name="Afgeronde rechthoek 13"/>
            <p:cNvSpPr/>
            <p:nvPr/>
          </p:nvSpPr>
          <p:spPr>
            <a:xfrm>
              <a:off x="251520" y="1556792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INVESTERING</a:t>
              </a:r>
              <a:endParaRPr lang="nl-NL" b="1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675116" y="2132856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2123728" y="18593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cxnSp>
          <p:nvCxnSpPr>
            <p:cNvPr id="20" name="Rechte verbindingslijn met pijl 19"/>
            <p:cNvCxnSpPr>
              <a:stCxn id="14" idx="3"/>
              <a:endCxn id="4" idx="1"/>
            </p:cNvCxnSpPr>
            <p:nvPr/>
          </p:nvCxnSpPr>
          <p:spPr>
            <a:xfrm>
              <a:off x="1979712" y="1844824"/>
              <a:ext cx="660122" cy="52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al 20"/>
            <p:cNvSpPr/>
            <p:nvPr/>
          </p:nvSpPr>
          <p:spPr>
            <a:xfrm>
              <a:off x="0" y="1268760"/>
              <a:ext cx="251520" cy="43204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1</a:t>
              </a:r>
              <a:endParaRPr lang="nl-NL" b="1" dirty="0"/>
            </a:p>
          </p:txBody>
        </p:sp>
      </p:grpSp>
      <p:grpSp>
        <p:nvGrpSpPr>
          <p:cNvPr id="73" name="Groep 72"/>
          <p:cNvGrpSpPr/>
          <p:nvPr/>
        </p:nvGrpSpPr>
        <p:grpSpPr>
          <a:xfrm>
            <a:off x="3744416" y="3722254"/>
            <a:ext cx="4850661" cy="1593468"/>
            <a:chOff x="3744416" y="3722254"/>
            <a:chExt cx="4850661" cy="1593468"/>
          </a:xfrm>
        </p:grpSpPr>
        <p:sp>
          <p:nvSpPr>
            <p:cNvPr id="38" name="Afgeronde rechthoek 37"/>
            <p:cNvSpPr/>
            <p:nvPr/>
          </p:nvSpPr>
          <p:spPr>
            <a:xfrm>
              <a:off x="3995936" y="4379618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CONCURRENTIE-POSITIE</a:t>
              </a:r>
              <a:endParaRPr lang="nl-NL" b="1" dirty="0"/>
            </a:p>
          </p:txBody>
        </p:sp>
        <p:sp>
          <p:nvSpPr>
            <p:cNvPr id="39" name="Afgeronde rechthoek 38"/>
            <p:cNvSpPr/>
            <p:nvPr/>
          </p:nvSpPr>
          <p:spPr>
            <a:xfrm>
              <a:off x="6228184" y="4379618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err="1" smtClean="0"/>
                <a:t>Q</a:t>
              </a:r>
              <a:r>
                <a:rPr lang="nl-NL" b="1" baseline="-25000" dirty="0" err="1" smtClean="0"/>
                <a:t>v</a:t>
              </a:r>
              <a:r>
                <a:rPr lang="nl-NL" b="1" dirty="0" smtClean="0"/>
                <a:t>  Arbeid</a:t>
              </a:r>
              <a:endParaRPr lang="nl-NL" b="1" dirty="0"/>
            </a:p>
          </p:txBody>
        </p:sp>
        <p:cxnSp>
          <p:nvCxnSpPr>
            <p:cNvPr id="41" name="Rechte verbindingslijn met pijl 40"/>
            <p:cNvCxnSpPr>
              <a:stCxn id="23" idx="2"/>
              <a:endCxn id="38" idx="0"/>
            </p:cNvCxnSpPr>
            <p:nvPr/>
          </p:nvCxnSpPr>
          <p:spPr>
            <a:xfrm>
              <a:off x="4860032" y="3722254"/>
              <a:ext cx="0" cy="6573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met pijl 42"/>
            <p:cNvCxnSpPr>
              <a:stCxn id="38" idx="3"/>
              <a:endCxn id="39" idx="1"/>
            </p:cNvCxnSpPr>
            <p:nvPr/>
          </p:nvCxnSpPr>
          <p:spPr>
            <a:xfrm>
              <a:off x="5724128" y="4667650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kstvak 43"/>
            <p:cNvSpPr txBox="1"/>
            <p:nvPr/>
          </p:nvSpPr>
          <p:spPr>
            <a:xfrm>
              <a:off x="7956376" y="4482984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stijgt</a:t>
              </a:r>
              <a:endParaRPr lang="nl-NL" dirty="0"/>
            </a:p>
          </p:txBody>
        </p:sp>
        <p:sp>
          <p:nvSpPr>
            <p:cNvPr id="45" name="Tekstvak 44"/>
            <p:cNvSpPr txBox="1"/>
            <p:nvPr/>
          </p:nvSpPr>
          <p:spPr>
            <a:xfrm>
              <a:off x="4860032" y="37942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46" name="Tekstvak 45"/>
            <p:cNvSpPr txBox="1"/>
            <p:nvPr/>
          </p:nvSpPr>
          <p:spPr>
            <a:xfrm>
              <a:off x="4370933" y="4946390"/>
              <a:ext cx="1106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verbeterd</a:t>
              </a:r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5724128" y="46583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48" name="Ovaal 47"/>
            <p:cNvSpPr/>
            <p:nvPr/>
          </p:nvSpPr>
          <p:spPr>
            <a:xfrm>
              <a:off x="3744416" y="4077072"/>
              <a:ext cx="251520" cy="43204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3</a:t>
              </a:r>
              <a:endParaRPr lang="nl-NL" b="1" dirty="0"/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6228184" y="4921423"/>
              <a:ext cx="19719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meer afzet in buitenland</a:t>
              </a:r>
              <a:endParaRPr lang="nl-NL" sz="1400" dirty="0"/>
            </a:p>
          </p:txBody>
        </p:sp>
      </p:grpSp>
      <p:grpSp>
        <p:nvGrpSpPr>
          <p:cNvPr id="72" name="Groep 71"/>
          <p:cNvGrpSpPr/>
          <p:nvPr/>
        </p:nvGrpSpPr>
        <p:grpSpPr>
          <a:xfrm>
            <a:off x="-12050" y="2708920"/>
            <a:ext cx="9120554" cy="1382666"/>
            <a:chOff x="-12050" y="2708920"/>
            <a:chExt cx="9120554" cy="1382666"/>
          </a:xfrm>
        </p:grpSpPr>
        <p:sp>
          <p:nvSpPr>
            <p:cNvPr id="23" name="Afgeronde rechthoek 22"/>
            <p:cNvSpPr/>
            <p:nvPr/>
          </p:nvSpPr>
          <p:spPr>
            <a:xfrm>
              <a:off x="3995936" y="314619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ARBEIDS-PRODUCTIVITEIT</a:t>
              </a:r>
              <a:endParaRPr lang="nl-NL" b="1" dirty="0"/>
            </a:p>
          </p:txBody>
        </p:sp>
        <p:sp>
          <p:nvSpPr>
            <p:cNvPr id="24" name="Afgeronde rechthoek 23"/>
            <p:cNvSpPr/>
            <p:nvPr/>
          </p:nvSpPr>
          <p:spPr>
            <a:xfrm>
              <a:off x="6228184" y="314619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err="1" smtClean="0"/>
                <a:t>Q</a:t>
              </a:r>
              <a:r>
                <a:rPr lang="nl-NL" b="1" baseline="-25000" dirty="0" err="1" smtClean="0"/>
                <a:t>v</a:t>
              </a:r>
              <a:r>
                <a:rPr lang="nl-NL" b="1" dirty="0" smtClean="0"/>
                <a:t>  Arbeid</a:t>
              </a:r>
              <a:endParaRPr lang="nl-NL" b="1" dirty="0"/>
            </a:p>
          </p:txBody>
        </p:sp>
        <p:cxnSp>
          <p:nvCxnSpPr>
            <p:cNvPr id="25" name="Rechte verbindingslijn met pijl 24"/>
            <p:cNvCxnSpPr>
              <a:stCxn id="32" idx="3"/>
              <a:endCxn id="23" idx="1"/>
            </p:cNvCxnSpPr>
            <p:nvPr/>
          </p:nvCxnSpPr>
          <p:spPr>
            <a:xfrm>
              <a:off x="1967662" y="3429000"/>
              <a:ext cx="2028274" cy="52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Rechte verbindingslijn met pijl 25"/>
            <p:cNvCxnSpPr>
              <a:stCxn id="23" idx="3"/>
              <a:endCxn id="24" idx="1"/>
            </p:cNvCxnSpPr>
            <p:nvPr/>
          </p:nvCxnSpPr>
          <p:spPr>
            <a:xfrm>
              <a:off x="5724128" y="3434222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kstvak 27"/>
            <p:cNvSpPr txBox="1"/>
            <p:nvPr/>
          </p:nvSpPr>
          <p:spPr>
            <a:xfrm>
              <a:off x="4077315" y="3722254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stijgt</a:t>
              </a:r>
              <a:endParaRPr lang="nl-NL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956376" y="3250426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daalt</a:t>
              </a:r>
              <a:endParaRPr lang="nl-NL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724128" y="343422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-</a:t>
              </a:r>
              <a:endParaRPr lang="nl-NL" dirty="0"/>
            </a:p>
          </p:txBody>
        </p:sp>
        <p:sp>
          <p:nvSpPr>
            <p:cNvPr id="32" name="Afgeronde rechthoek 31"/>
            <p:cNvSpPr/>
            <p:nvPr/>
          </p:nvSpPr>
          <p:spPr>
            <a:xfrm>
              <a:off x="239470" y="3140968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INVESTERING</a:t>
              </a:r>
              <a:endParaRPr lang="nl-NL" b="1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3066" y="3717032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  <p:sp>
          <p:nvSpPr>
            <p:cNvPr id="36" name="Ovaal 35"/>
            <p:cNvSpPr/>
            <p:nvPr/>
          </p:nvSpPr>
          <p:spPr>
            <a:xfrm>
              <a:off x="-12050" y="2852936"/>
              <a:ext cx="251520" cy="43204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2</a:t>
              </a:r>
              <a:endParaRPr lang="nl-NL" b="1" dirty="0"/>
            </a:p>
          </p:txBody>
        </p:sp>
        <p:sp>
          <p:nvSpPr>
            <p:cNvPr id="22" name="Afgeronde rechthoek 21"/>
            <p:cNvSpPr/>
            <p:nvPr/>
          </p:nvSpPr>
          <p:spPr>
            <a:xfrm>
              <a:off x="2267457" y="2994622"/>
              <a:ext cx="1296431" cy="88094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Kapitaal vervangt Arbeid</a:t>
              </a:r>
              <a:endParaRPr lang="nl-NL" sz="1600" b="1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6186294" y="3697287"/>
              <a:ext cx="29222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m</a:t>
              </a:r>
              <a:r>
                <a:rPr lang="nl-NL" sz="1400" dirty="0" smtClean="0"/>
                <a:t>inder mensen voor zelfde productie</a:t>
              </a:r>
              <a:endParaRPr lang="nl-NL" sz="1400" dirty="0"/>
            </a:p>
          </p:txBody>
        </p:sp>
        <p:cxnSp>
          <p:nvCxnSpPr>
            <p:cNvPr id="69" name="Rechte verbindingslijn 68"/>
            <p:cNvCxnSpPr/>
            <p:nvPr/>
          </p:nvCxnSpPr>
          <p:spPr>
            <a:xfrm>
              <a:off x="-12050" y="2708920"/>
              <a:ext cx="91205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ep 73"/>
          <p:cNvGrpSpPr/>
          <p:nvPr/>
        </p:nvGrpSpPr>
        <p:grpSpPr>
          <a:xfrm>
            <a:off x="-36512" y="5373216"/>
            <a:ext cx="9120554" cy="1368152"/>
            <a:chOff x="-36512" y="5373216"/>
            <a:chExt cx="9120554" cy="1368152"/>
          </a:xfrm>
        </p:grpSpPr>
        <p:sp>
          <p:nvSpPr>
            <p:cNvPr id="52" name="Ovaal 51"/>
            <p:cNvSpPr/>
            <p:nvPr/>
          </p:nvSpPr>
          <p:spPr>
            <a:xfrm>
              <a:off x="35496" y="5445224"/>
              <a:ext cx="251520" cy="43204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4</a:t>
              </a:r>
              <a:endParaRPr lang="nl-NL" b="1" dirty="0"/>
            </a:p>
          </p:txBody>
        </p:sp>
        <p:sp>
          <p:nvSpPr>
            <p:cNvPr id="53" name="Afgeronde rechthoek 52"/>
            <p:cNvSpPr/>
            <p:nvPr/>
          </p:nvSpPr>
          <p:spPr>
            <a:xfrm>
              <a:off x="2639834" y="5795972"/>
              <a:ext cx="1728192" cy="57606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PRODUCTIE-CAPACITEIT</a:t>
              </a:r>
              <a:endParaRPr lang="nl-NL" b="1" dirty="0"/>
            </a:p>
          </p:txBody>
        </p:sp>
        <p:sp>
          <p:nvSpPr>
            <p:cNvPr id="54" name="Afgeronde rechthoek 53"/>
            <p:cNvSpPr/>
            <p:nvPr/>
          </p:nvSpPr>
          <p:spPr>
            <a:xfrm>
              <a:off x="5016098" y="5795972"/>
              <a:ext cx="3960440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voorkomt toekomstig (structureel) tekort aan arbeidsplaatsen</a:t>
              </a:r>
              <a:endParaRPr lang="nl-NL" b="1" dirty="0"/>
            </a:p>
          </p:txBody>
        </p:sp>
        <p:cxnSp>
          <p:nvCxnSpPr>
            <p:cNvPr id="56" name="Rechte verbindingslijn met pijl 55"/>
            <p:cNvCxnSpPr>
              <a:stCxn id="53" idx="3"/>
              <a:endCxn id="54" idx="1"/>
            </p:cNvCxnSpPr>
            <p:nvPr/>
          </p:nvCxnSpPr>
          <p:spPr>
            <a:xfrm>
              <a:off x="4368026" y="6084004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kstvak 57"/>
            <p:cNvSpPr txBox="1"/>
            <p:nvPr/>
          </p:nvSpPr>
          <p:spPr>
            <a:xfrm>
              <a:off x="3063430" y="6372036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stijgt</a:t>
              </a:r>
              <a:endParaRPr lang="nl-NL" dirty="0"/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4499992" y="60840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63" name="Afgeronde rechthoek 62"/>
            <p:cNvSpPr/>
            <p:nvPr/>
          </p:nvSpPr>
          <p:spPr>
            <a:xfrm>
              <a:off x="251520" y="579075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INVESTERING</a:t>
              </a:r>
              <a:endParaRPr lang="nl-NL" b="1" dirty="0"/>
            </a:p>
          </p:txBody>
        </p:sp>
        <p:sp>
          <p:nvSpPr>
            <p:cNvPr id="64" name="Tekstvak 63"/>
            <p:cNvSpPr txBox="1"/>
            <p:nvPr/>
          </p:nvSpPr>
          <p:spPr>
            <a:xfrm>
              <a:off x="675116" y="6366814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  <p:sp>
          <p:nvSpPr>
            <p:cNvPr id="65" name="Tekstvak 64"/>
            <p:cNvSpPr txBox="1"/>
            <p:nvPr/>
          </p:nvSpPr>
          <p:spPr>
            <a:xfrm>
              <a:off x="2123728" y="609329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cxnSp>
          <p:nvCxnSpPr>
            <p:cNvPr id="66" name="Rechte verbindingslijn met pijl 65"/>
            <p:cNvCxnSpPr>
              <a:stCxn id="63" idx="3"/>
              <a:endCxn id="53" idx="1"/>
            </p:cNvCxnSpPr>
            <p:nvPr/>
          </p:nvCxnSpPr>
          <p:spPr>
            <a:xfrm>
              <a:off x="1979712" y="6078782"/>
              <a:ext cx="660122" cy="52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chte verbindingslijn 69"/>
            <p:cNvCxnSpPr/>
            <p:nvPr/>
          </p:nvCxnSpPr>
          <p:spPr>
            <a:xfrm>
              <a:off x="-36512" y="5373216"/>
              <a:ext cx="91205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00032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Via de aanbodkant</a:t>
            </a:r>
            <a:endParaRPr lang="nl-NL" dirty="0"/>
          </a:p>
        </p:txBody>
      </p:sp>
      <p:sp>
        <p:nvSpPr>
          <p:cNvPr id="5" name="Afgeronde rechthoek 4"/>
          <p:cNvSpPr/>
          <p:nvPr/>
        </p:nvSpPr>
        <p:spPr>
          <a:xfrm>
            <a:off x="3059832" y="3212977"/>
            <a:ext cx="1872208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Werken aantrekkelijker</a:t>
            </a:r>
            <a:endParaRPr lang="nl-NL" b="1" dirty="0"/>
          </a:p>
        </p:txBody>
      </p:sp>
      <p:grpSp>
        <p:nvGrpSpPr>
          <p:cNvPr id="39" name="Groep 38"/>
          <p:cNvGrpSpPr/>
          <p:nvPr/>
        </p:nvGrpSpPr>
        <p:grpSpPr>
          <a:xfrm>
            <a:off x="179512" y="2996952"/>
            <a:ext cx="2880320" cy="1152128"/>
            <a:chOff x="179512" y="2996952"/>
            <a:chExt cx="2880320" cy="1152128"/>
          </a:xfrm>
        </p:grpSpPr>
        <p:sp>
          <p:nvSpPr>
            <p:cNvPr id="4" name="Afgeronde rechthoek 3"/>
            <p:cNvSpPr/>
            <p:nvPr/>
          </p:nvSpPr>
          <p:spPr>
            <a:xfrm>
              <a:off x="179512" y="2996952"/>
              <a:ext cx="1872208" cy="11521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KOSTEN KINDEROPVANG verlagen</a:t>
              </a:r>
              <a:endParaRPr lang="nl-NL" sz="2000" b="1" dirty="0"/>
            </a:p>
          </p:txBody>
        </p:sp>
        <p:cxnSp>
          <p:nvCxnSpPr>
            <p:cNvPr id="6" name="Rechte verbindingslijn met pijl 5"/>
            <p:cNvCxnSpPr>
              <a:stCxn id="4" idx="3"/>
              <a:endCxn id="5" idx="1"/>
            </p:cNvCxnSpPr>
            <p:nvPr/>
          </p:nvCxnSpPr>
          <p:spPr>
            <a:xfrm>
              <a:off x="2051720" y="3573016"/>
              <a:ext cx="1008112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ep 37"/>
          <p:cNvGrpSpPr/>
          <p:nvPr/>
        </p:nvGrpSpPr>
        <p:grpSpPr>
          <a:xfrm>
            <a:off x="179512" y="1484784"/>
            <a:ext cx="2808312" cy="1944216"/>
            <a:chOff x="179512" y="1484784"/>
            <a:chExt cx="2808312" cy="1944216"/>
          </a:xfrm>
        </p:grpSpPr>
        <p:sp>
          <p:nvSpPr>
            <p:cNvPr id="11" name="Afgeronde rechthoek 10"/>
            <p:cNvSpPr/>
            <p:nvPr/>
          </p:nvSpPr>
          <p:spPr>
            <a:xfrm>
              <a:off x="179512" y="1484784"/>
              <a:ext cx="1872208" cy="108012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UITKERING </a:t>
              </a:r>
              <a:r>
                <a:rPr lang="nl-NL" b="1" dirty="0" smtClean="0"/>
                <a:t>verlagen t.o.v</a:t>
              </a:r>
              <a:r>
                <a:rPr lang="nl-NL" b="1" dirty="0"/>
                <a:t>.</a:t>
              </a:r>
              <a:br>
                <a:rPr lang="nl-NL" b="1" dirty="0"/>
              </a:br>
              <a:r>
                <a:rPr lang="nl-NL" b="1" dirty="0"/>
                <a:t>LOON</a:t>
              </a:r>
            </a:p>
          </p:txBody>
        </p:sp>
        <p:cxnSp>
          <p:nvCxnSpPr>
            <p:cNvPr id="12" name="Rechte verbindingslijn met pijl 11"/>
            <p:cNvCxnSpPr>
              <a:stCxn id="11" idx="3"/>
            </p:cNvCxnSpPr>
            <p:nvPr/>
          </p:nvCxnSpPr>
          <p:spPr>
            <a:xfrm>
              <a:off x="2051720" y="2024844"/>
              <a:ext cx="936104" cy="14041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fgeronde rechthoek 25"/>
          <p:cNvSpPr/>
          <p:nvPr/>
        </p:nvSpPr>
        <p:spPr>
          <a:xfrm>
            <a:off x="7236296" y="3212976"/>
            <a:ext cx="1728192" cy="7332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 smtClean="0"/>
              <a:t>Q</a:t>
            </a:r>
            <a:r>
              <a:rPr lang="nl-NL" b="1" baseline="-25000" dirty="0" err="1" smtClean="0"/>
              <a:t>a</a:t>
            </a:r>
            <a:r>
              <a:rPr lang="nl-NL" b="1" dirty="0" smtClean="0"/>
              <a:t>  Arbeid stijgt</a:t>
            </a:r>
            <a:endParaRPr lang="nl-NL" b="1" dirty="0"/>
          </a:p>
        </p:txBody>
      </p:sp>
      <p:cxnSp>
        <p:nvCxnSpPr>
          <p:cNvPr id="27" name="Rechte verbindingslijn met pijl 26"/>
          <p:cNvCxnSpPr>
            <a:stCxn id="5" idx="3"/>
            <a:endCxn id="26" idx="1"/>
          </p:cNvCxnSpPr>
          <p:nvPr/>
        </p:nvCxnSpPr>
        <p:spPr>
          <a:xfrm>
            <a:off x="4932040" y="3573017"/>
            <a:ext cx="2304256" cy="6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0" name="Groep 39"/>
          <p:cNvGrpSpPr/>
          <p:nvPr/>
        </p:nvGrpSpPr>
        <p:grpSpPr>
          <a:xfrm>
            <a:off x="179512" y="3717032"/>
            <a:ext cx="2808312" cy="2088232"/>
            <a:chOff x="179512" y="3717032"/>
            <a:chExt cx="2808312" cy="2088232"/>
          </a:xfrm>
        </p:grpSpPr>
        <p:sp>
          <p:nvSpPr>
            <p:cNvPr id="31" name="Afgeronde rechthoek 30"/>
            <p:cNvSpPr/>
            <p:nvPr/>
          </p:nvSpPr>
          <p:spPr>
            <a:xfrm>
              <a:off x="179512" y="4653136"/>
              <a:ext cx="1872208" cy="11521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Arbeidskorting (</a:t>
              </a:r>
              <a:r>
                <a:rPr lang="nl-NL" b="1" dirty="0" err="1" smtClean="0"/>
                <a:t>ink</a:t>
              </a:r>
              <a:r>
                <a:rPr lang="nl-NL" b="1" dirty="0" smtClean="0"/>
                <a:t>.)belasting verhogen</a:t>
              </a:r>
            </a:p>
          </p:txBody>
        </p:sp>
        <p:cxnSp>
          <p:nvCxnSpPr>
            <p:cNvPr id="33" name="Rechte verbindingslijn met pijl 32"/>
            <p:cNvCxnSpPr>
              <a:stCxn id="31" idx="3"/>
            </p:cNvCxnSpPr>
            <p:nvPr/>
          </p:nvCxnSpPr>
          <p:spPr>
            <a:xfrm flipV="1">
              <a:off x="2051720" y="3717032"/>
              <a:ext cx="936104" cy="15121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Afgeronde rechthoek 36"/>
          <p:cNvSpPr/>
          <p:nvPr/>
        </p:nvSpPr>
        <p:spPr>
          <a:xfrm>
            <a:off x="5119036" y="3271032"/>
            <a:ext cx="1756658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/>
              <a:t>Participatiegraad </a:t>
            </a:r>
            <a:r>
              <a:rPr lang="nl-NL" sz="1600" dirty="0" smtClean="0"/>
              <a:t>stijgt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74216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05088" y="648619"/>
            <a:ext cx="7981712" cy="110883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l-NL" sz="4400" dirty="0" smtClean="0"/>
              <a:t>Voorbeeld</a:t>
            </a:r>
            <a:endParaRPr lang="nl-NL" sz="4400" dirty="0"/>
          </a:p>
        </p:txBody>
      </p:sp>
      <p:graphicFrame>
        <p:nvGraphicFramePr>
          <p:cNvPr id="64570" name="Group 58"/>
          <p:cNvGraphicFramePr>
            <a:graphicFrameLocks noGrp="1"/>
          </p:cNvGraphicFramePr>
          <p:nvPr>
            <p:ph idx="1"/>
          </p:nvPr>
        </p:nvGraphicFramePr>
        <p:xfrm>
          <a:off x="179388" y="1916113"/>
          <a:ext cx="7416800" cy="3565620"/>
        </p:xfrm>
        <a:graphic>
          <a:graphicData uri="http://schemas.openxmlformats.org/drawingml/2006/table">
            <a:tbl>
              <a:tblPr/>
              <a:tblGrid>
                <a:gridCol w="1854200"/>
                <a:gridCol w="1854200"/>
                <a:gridCol w="1854200"/>
                <a:gridCol w="1854200"/>
              </a:tblGrid>
              <a:tr h="640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Weging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Indexcijfers 2011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Weging x indexcijfer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6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Voeding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106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</a:tr>
              <a:tr h="3656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Woning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25,3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</a:tr>
              <a:tr h="3656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Kleding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9,8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</a:tr>
              <a:tr h="3656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Hygiëne 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14,5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????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</a:tr>
              <a:tr h="3656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Ontwikkeling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</a:tr>
              <a:tr h="3656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Verzekering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1,4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</a:tr>
              <a:tr h="3656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CPI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104,3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FD1"/>
                    </a:solidFill>
                  </a:tcPr>
                </a:tc>
              </a:tr>
              <a:tr h="365691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9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1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Arbeidsmarkt</a:t>
            </a:r>
            <a:endParaRPr lang="nl-NL" dirty="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4557486" y="1821304"/>
            <a:ext cx="14514" cy="10551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0" y="1548081"/>
            <a:ext cx="4557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Vraag</a:t>
            </a:r>
            <a:endParaRPr lang="nl-NL" b="1" dirty="0"/>
          </a:p>
        </p:txBody>
      </p:sp>
      <p:sp>
        <p:nvSpPr>
          <p:cNvPr id="29" name="Tekstvak 28"/>
          <p:cNvSpPr txBox="1"/>
          <p:nvPr/>
        </p:nvSpPr>
        <p:spPr>
          <a:xfrm>
            <a:off x="4557486" y="1556792"/>
            <a:ext cx="4557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Aanbod</a:t>
            </a:r>
            <a:endParaRPr lang="nl-NL" b="1" dirty="0"/>
          </a:p>
        </p:txBody>
      </p:sp>
      <p:sp>
        <p:nvSpPr>
          <p:cNvPr id="16" name="Afgeronde rechthoek 15"/>
          <p:cNvSpPr/>
          <p:nvPr/>
        </p:nvSpPr>
        <p:spPr>
          <a:xfrm>
            <a:off x="3132110" y="1340768"/>
            <a:ext cx="2880320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smtClean="0"/>
              <a:t>Productiefactor Arbeid</a:t>
            </a:r>
            <a:endParaRPr lang="nl-NL" sz="2000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0" y="2060848"/>
            <a:ext cx="455748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Bedrijven vragen arbeid</a:t>
            </a:r>
          </a:p>
          <a:p>
            <a:pPr algn="ctr"/>
            <a:endParaRPr lang="nl-NL" sz="1000" dirty="0"/>
          </a:p>
          <a:p>
            <a:pPr algn="ctr"/>
            <a:r>
              <a:rPr lang="nl-NL" b="1" dirty="0" smtClean="0"/>
              <a:t>WERKGELEGENHEID</a:t>
            </a:r>
            <a:endParaRPr lang="nl-NL" b="1" dirty="0"/>
          </a:p>
        </p:txBody>
      </p:sp>
      <p:sp>
        <p:nvSpPr>
          <p:cNvPr id="37" name="Tekstvak 36"/>
          <p:cNvSpPr txBox="1"/>
          <p:nvPr/>
        </p:nvSpPr>
        <p:spPr>
          <a:xfrm>
            <a:off x="4572000" y="2069558"/>
            <a:ext cx="455748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Personen bieden hun arbeid aan</a:t>
            </a:r>
          </a:p>
          <a:p>
            <a:pPr algn="ctr"/>
            <a:endParaRPr lang="nl-NL" sz="1000" dirty="0"/>
          </a:p>
          <a:p>
            <a:pPr algn="ctr"/>
            <a:r>
              <a:rPr lang="nl-NL" b="1" dirty="0" smtClean="0"/>
              <a:t>BEROEPSBEVOLKING</a:t>
            </a:r>
            <a:endParaRPr lang="nl-NL" b="1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0" y="2060848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5" name="Groep 94"/>
          <p:cNvGrpSpPr/>
          <p:nvPr/>
        </p:nvGrpSpPr>
        <p:grpSpPr>
          <a:xfrm>
            <a:off x="3131840" y="3835787"/>
            <a:ext cx="2304256" cy="2185501"/>
            <a:chOff x="3131840" y="3835787"/>
            <a:chExt cx="2304256" cy="2185501"/>
          </a:xfrm>
        </p:grpSpPr>
        <p:cxnSp>
          <p:nvCxnSpPr>
            <p:cNvPr id="69" name="Rechte verbindingslijn 68"/>
            <p:cNvCxnSpPr/>
            <p:nvPr/>
          </p:nvCxnSpPr>
          <p:spPr>
            <a:xfrm>
              <a:off x="3131840" y="4005064"/>
              <a:ext cx="2304256" cy="201622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kstvak 71"/>
            <p:cNvSpPr txBox="1"/>
            <p:nvPr/>
          </p:nvSpPr>
          <p:spPr>
            <a:xfrm>
              <a:off x="3131840" y="3835787"/>
              <a:ext cx="385042" cy="338554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1600" dirty="0" err="1" smtClean="0"/>
                <a:t>Q</a:t>
              </a:r>
              <a:r>
                <a:rPr lang="nl-NL" sz="1600" baseline="-25000" dirty="0" err="1" smtClean="0"/>
                <a:t>v</a:t>
              </a:r>
              <a:endParaRPr lang="nl-NL" baseline="-25000" dirty="0"/>
            </a:p>
          </p:txBody>
        </p:sp>
      </p:grpSp>
      <p:grpSp>
        <p:nvGrpSpPr>
          <p:cNvPr id="97" name="Groep 96"/>
          <p:cNvGrpSpPr/>
          <p:nvPr/>
        </p:nvGrpSpPr>
        <p:grpSpPr>
          <a:xfrm>
            <a:off x="3131840" y="4318605"/>
            <a:ext cx="2520280" cy="1486659"/>
            <a:chOff x="3131840" y="4318605"/>
            <a:chExt cx="2520280" cy="1486659"/>
          </a:xfrm>
        </p:grpSpPr>
        <p:cxnSp>
          <p:nvCxnSpPr>
            <p:cNvPr id="71" name="Rechte verbindingslijn 70"/>
            <p:cNvCxnSpPr/>
            <p:nvPr/>
          </p:nvCxnSpPr>
          <p:spPr>
            <a:xfrm flipV="1">
              <a:off x="3131840" y="4581128"/>
              <a:ext cx="2520280" cy="1224136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kstvak 72"/>
            <p:cNvSpPr txBox="1"/>
            <p:nvPr/>
          </p:nvSpPr>
          <p:spPr>
            <a:xfrm>
              <a:off x="5235217" y="4318605"/>
              <a:ext cx="385042" cy="338554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1600" dirty="0" err="1" smtClean="0"/>
                <a:t>Q</a:t>
              </a:r>
              <a:r>
                <a:rPr lang="nl-NL" sz="1600" baseline="-25000" dirty="0" err="1" smtClean="0"/>
                <a:t>a</a:t>
              </a:r>
              <a:endParaRPr lang="nl-NL" baseline="-25000" dirty="0"/>
            </a:p>
          </p:txBody>
        </p:sp>
      </p:grpSp>
      <p:grpSp>
        <p:nvGrpSpPr>
          <p:cNvPr id="94" name="Groep 93"/>
          <p:cNvGrpSpPr/>
          <p:nvPr/>
        </p:nvGrpSpPr>
        <p:grpSpPr>
          <a:xfrm>
            <a:off x="2345535" y="3861048"/>
            <a:ext cx="3574260" cy="2889612"/>
            <a:chOff x="2345535" y="3861048"/>
            <a:chExt cx="3574260" cy="2889612"/>
          </a:xfrm>
        </p:grpSpPr>
        <p:cxnSp>
          <p:nvCxnSpPr>
            <p:cNvPr id="67" name="Rechte verbindingslijn 66"/>
            <p:cNvCxnSpPr/>
            <p:nvPr/>
          </p:nvCxnSpPr>
          <p:spPr>
            <a:xfrm>
              <a:off x="2771800" y="6309320"/>
              <a:ext cx="3096344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Rechte verbindingslijn met pijl 85"/>
            <p:cNvCxnSpPr/>
            <p:nvPr/>
          </p:nvCxnSpPr>
          <p:spPr>
            <a:xfrm>
              <a:off x="3851920" y="6381328"/>
              <a:ext cx="20162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Rechte verbindingslijn 64"/>
            <p:cNvCxnSpPr/>
            <p:nvPr/>
          </p:nvCxnSpPr>
          <p:spPr>
            <a:xfrm>
              <a:off x="2771800" y="3861048"/>
              <a:ext cx="0" cy="244827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Tekstvak 73"/>
            <p:cNvSpPr txBox="1"/>
            <p:nvPr/>
          </p:nvSpPr>
          <p:spPr>
            <a:xfrm rot="16200000">
              <a:off x="2206165" y="417923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loon</a:t>
              </a:r>
              <a:endParaRPr lang="nl-NL" dirty="0"/>
            </a:p>
          </p:txBody>
        </p:sp>
        <p:cxnSp>
          <p:nvCxnSpPr>
            <p:cNvPr id="84" name="Rechte verbindingslijn met pijl 83"/>
            <p:cNvCxnSpPr/>
            <p:nvPr/>
          </p:nvCxnSpPr>
          <p:spPr>
            <a:xfrm flipV="1">
              <a:off x="2657936" y="3951899"/>
              <a:ext cx="0" cy="8213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kstvak 86"/>
            <p:cNvSpPr txBox="1"/>
            <p:nvPr/>
          </p:nvSpPr>
          <p:spPr>
            <a:xfrm>
              <a:off x="3923928" y="6381328"/>
              <a:ext cx="199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hoeveelheid arbeid</a:t>
              </a:r>
              <a:endParaRPr lang="nl-NL" dirty="0"/>
            </a:p>
          </p:txBody>
        </p:sp>
      </p:grpSp>
      <p:grpSp>
        <p:nvGrpSpPr>
          <p:cNvPr id="99" name="Groep 98"/>
          <p:cNvGrpSpPr/>
          <p:nvPr/>
        </p:nvGrpSpPr>
        <p:grpSpPr>
          <a:xfrm>
            <a:off x="2411405" y="4968045"/>
            <a:ext cx="2092787" cy="369332"/>
            <a:chOff x="2411405" y="4968045"/>
            <a:chExt cx="2092787" cy="369332"/>
          </a:xfrm>
        </p:grpSpPr>
        <p:sp>
          <p:nvSpPr>
            <p:cNvPr id="89" name="Ovaal 88"/>
            <p:cNvSpPr/>
            <p:nvPr/>
          </p:nvSpPr>
          <p:spPr>
            <a:xfrm>
              <a:off x="4408369" y="5114325"/>
              <a:ext cx="95823" cy="95823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91" name="Rechte verbindingslijn 90"/>
            <p:cNvCxnSpPr/>
            <p:nvPr/>
          </p:nvCxnSpPr>
          <p:spPr>
            <a:xfrm flipH="1" flipV="1">
              <a:off x="2771800" y="5152710"/>
              <a:ext cx="1636569" cy="1"/>
            </a:xfrm>
            <a:prstGeom prst="line">
              <a:avLst/>
            </a:prstGeom>
            <a:ln w="635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Tekstvak 91"/>
            <p:cNvSpPr txBox="1"/>
            <p:nvPr/>
          </p:nvSpPr>
          <p:spPr>
            <a:xfrm>
              <a:off x="2411405" y="4968045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L*</a:t>
              </a:r>
              <a:endParaRPr lang="nl-NL" dirty="0"/>
            </a:p>
          </p:txBody>
        </p:sp>
      </p:grpSp>
      <p:sp>
        <p:nvSpPr>
          <p:cNvPr id="96" name="Tekstvak 95"/>
          <p:cNvSpPr txBox="1"/>
          <p:nvPr/>
        </p:nvSpPr>
        <p:spPr>
          <a:xfrm>
            <a:off x="6228184" y="4255928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Vraaglijn daalt:</a:t>
            </a:r>
            <a:endParaRPr lang="nl-NL" dirty="0" smtClean="0"/>
          </a:p>
          <a:p>
            <a:r>
              <a:rPr lang="nl-NL" dirty="0"/>
              <a:t>h</a:t>
            </a:r>
            <a:r>
              <a:rPr lang="nl-NL" dirty="0" smtClean="0"/>
              <a:t>oe lager het loon, hoe aantrekkelijker arbeid voor bedrijven wordt, hoe hoger de vraag naar arbeid</a:t>
            </a:r>
            <a:endParaRPr lang="nl-NL" dirty="0"/>
          </a:p>
        </p:txBody>
      </p:sp>
      <p:sp>
        <p:nvSpPr>
          <p:cNvPr id="98" name="Tekstvak 97"/>
          <p:cNvSpPr txBox="1"/>
          <p:nvPr/>
        </p:nvSpPr>
        <p:spPr>
          <a:xfrm>
            <a:off x="6228184" y="4255928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Aanbodlijn stijgt:</a:t>
            </a:r>
            <a:endParaRPr lang="nl-NL" dirty="0" smtClean="0"/>
          </a:p>
          <a:p>
            <a:r>
              <a:rPr lang="nl-NL" dirty="0" smtClean="0"/>
              <a:t>hoe  hoger het loon, des te aantrekkelijker het is om je aan te bieden als arbeidskracht</a:t>
            </a:r>
            <a:endParaRPr lang="nl-NL" dirty="0"/>
          </a:p>
        </p:txBody>
      </p:sp>
      <p:cxnSp>
        <p:nvCxnSpPr>
          <p:cNvPr id="100" name="Rechte verbindingslijn 99"/>
          <p:cNvCxnSpPr/>
          <p:nvPr/>
        </p:nvCxnSpPr>
        <p:spPr>
          <a:xfrm>
            <a:off x="-35496" y="2861942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915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7" grpId="0"/>
      <p:bldP spid="96" grpId="0"/>
      <p:bldP spid="96" grpId="1"/>
      <p:bldP spid="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vs</a:t>
            </a:r>
            <a:r>
              <a:rPr lang="nl-NL" dirty="0" smtClean="0"/>
              <a:t> Werkelijkheid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Model gaat uit van:</a:t>
            </a:r>
          </a:p>
          <a:p>
            <a:pPr lvl="1"/>
            <a:r>
              <a:rPr lang="nl-NL" dirty="0" smtClean="0"/>
              <a:t> homogeen product, </a:t>
            </a:r>
          </a:p>
          <a:p>
            <a:pPr lvl="1"/>
            <a:r>
              <a:rPr lang="nl-NL" dirty="0" smtClean="0"/>
              <a:t>volledige informatie en</a:t>
            </a:r>
          </a:p>
          <a:p>
            <a:pPr lvl="1"/>
            <a:r>
              <a:rPr lang="nl-NL" dirty="0" smtClean="0"/>
              <a:t>een onzichtbaar prijsmechanisme: vraag en aanbod leiden tot een evenwichtsprijs, het loon</a:t>
            </a:r>
            <a:endParaRPr lang="nl-NL" dirty="0"/>
          </a:p>
          <a:p>
            <a:r>
              <a:rPr lang="nl-NL" sz="2800" dirty="0" smtClean="0"/>
              <a:t>In werkelijkheid:</a:t>
            </a:r>
          </a:p>
          <a:p>
            <a:pPr lvl="1"/>
            <a:r>
              <a:rPr lang="nl-NL" dirty="0" smtClean="0"/>
              <a:t>is arbeid een heterogeen product</a:t>
            </a:r>
          </a:p>
          <a:p>
            <a:pPr lvl="1"/>
            <a:r>
              <a:rPr lang="nl-NL" dirty="0" smtClean="0"/>
              <a:t>is er informatie-ongelijkheid</a:t>
            </a:r>
          </a:p>
          <a:p>
            <a:pPr lvl="1"/>
            <a:r>
              <a:rPr lang="nl-NL" dirty="0" smtClean="0"/>
              <a:t>komt loon tot stand via onderhandeling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3766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nl-NL" sz="3000" dirty="0" smtClean="0"/>
              <a:t>Lonen komen tot stand via onderhandeling</a:t>
            </a:r>
          </a:p>
          <a:p>
            <a:pPr lvl="1"/>
            <a:r>
              <a:rPr lang="nl-NL" sz="2600" dirty="0" smtClean="0"/>
              <a:t>individueel; tussen werkgever en werknemers</a:t>
            </a:r>
          </a:p>
          <a:p>
            <a:pPr lvl="1"/>
            <a:r>
              <a:rPr lang="nl-NL" sz="2600" dirty="0" smtClean="0"/>
              <a:t>collectief (CAO); tussen werkgevers(organisaties) en vakbonden</a:t>
            </a:r>
          </a:p>
          <a:p>
            <a:r>
              <a:rPr lang="nl-NL" sz="3000" dirty="0" smtClean="0"/>
              <a:t>Uitkomst onderhandeling is afhankelijk van sterkte onderhandelingspositie:</a:t>
            </a:r>
          </a:p>
          <a:p>
            <a:pPr lvl="1"/>
            <a:r>
              <a:rPr lang="nl-NL" sz="2600" dirty="0"/>
              <a:t>a</a:t>
            </a:r>
            <a:r>
              <a:rPr lang="nl-NL" sz="2600" dirty="0" smtClean="0"/>
              <a:t>ls werkgevers moeite hebben om geschikt personeel te vinden, gaan de lonen flink omhoog </a:t>
            </a:r>
            <a:br>
              <a:rPr lang="nl-NL" sz="2600" dirty="0" smtClean="0"/>
            </a:br>
            <a:r>
              <a:rPr lang="nl-NL" sz="2600" dirty="0" smtClean="0"/>
              <a:t>(werknemers sterke onderhandelingspositie)</a:t>
            </a:r>
          </a:p>
          <a:p>
            <a:pPr lvl="1"/>
            <a:r>
              <a:rPr lang="nl-NL" sz="2600" dirty="0"/>
              <a:t>a</a:t>
            </a:r>
            <a:r>
              <a:rPr lang="nl-NL" sz="2600" dirty="0" smtClean="0"/>
              <a:t>ls de werkloosheid fors omhoog gaat, gaan de lonen niet/nauwelijks omhoog</a:t>
            </a:r>
            <a:br>
              <a:rPr lang="nl-NL" sz="2600" dirty="0" smtClean="0"/>
            </a:br>
            <a:r>
              <a:rPr lang="nl-NL" sz="2600" dirty="0" smtClean="0"/>
              <a:t>(werkgevers sterke onderhandelingspositie)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9738475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Ruime arbeidsmarkt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63072" cy="5257800"/>
          </a:xfrm>
        </p:spPr>
        <p:txBody>
          <a:bodyPr>
            <a:normAutofit/>
          </a:bodyPr>
          <a:lstStyle/>
          <a:p>
            <a:r>
              <a:rPr lang="nl-NL" dirty="0" smtClean="0"/>
              <a:t>Relatief veel aanbod van arbeid</a:t>
            </a:r>
          </a:p>
          <a:p>
            <a:r>
              <a:rPr lang="nl-NL" dirty="0" smtClean="0"/>
              <a:t>Dus een hoge(re) werkloosheid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Onderhandelingspositie</a:t>
            </a:r>
            <a:br>
              <a:rPr lang="nl-NL" dirty="0" smtClean="0"/>
            </a:br>
            <a:r>
              <a:rPr lang="nl-NL" dirty="0" smtClean="0"/>
              <a:t>werknemers zwak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Relatief lage loonstijgingen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8"/>
          <a:stretch/>
        </p:blipFill>
        <p:spPr>
          <a:xfrm>
            <a:off x="6734626" y="2719380"/>
            <a:ext cx="1718417" cy="2124079"/>
          </a:xfrm>
        </p:spPr>
      </p:pic>
      <p:pic>
        <p:nvPicPr>
          <p:cNvPr id="6" name="Tijdelijke aanduiding voor inhoud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20"/>
          <a:stretch/>
        </p:blipFill>
        <p:spPr>
          <a:xfrm>
            <a:off x="5292080" y="2692596"/>
            <a:ext cx="1309974" cy="215311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292080" y="4869160"/>
            <a:ext cx="17851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aanbod</a:t>
            </a:r>
          </a:p>
          <a:p>
            <a:r>
              <a:rPr lang="nl-NL" sz="1600" dirty="0" smtClean="0"/>
              <a:t>(beroepsbevolking)</a:t>
            </a:r>
            <a:endParaRPr lang="nl-NL" sz="1600" dirty="0"/>
          </a:p>
        </p:txBody>
      </p:sp>
      <p:sp>
        <p:nvSpPr>
          <p:cNvPr id="8" name="Tekstvak 7"/>
          <p:cNvSpPr txBox="1"/>
          <p:nvPr/>
        </p:nvSpPr>
        <p:spPr>
          <a:xfrm>
            <a:off x="7452320" y="4862252"/>
            <a:ext cx="11848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vraag</a:t>
            </a:r>
            <a:br>
              <a:rPr lang="nl-NL" sz="2800" b="1" dirty="0" smtClean="0"/>
            </a:br>
            <a:r>
              <a:rPr lang="nl-NL" sz="1600" dirty="0" smtClean="0"/>
              <a:t>(werkgever)</a:t>
            </a:r>
            <a:endParaRPr lang="nl-NL" sz="160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709786"/>
            <a:ext cx="1318523" cy="1148214"/>
          </a:xfrm>
          <a:prstGeom prst="rect">
            <a:avLst/>
          </a:prstGeom>
        </p:spPr>
      </p:pic>
      <p:grpSp>
        <p:nvGrpSpPr>
          <p:cNvPr id="13" name="Groep 12"/>
          <p:cNvGrpSpPr/>
          <p:nvPr/>
        </p:nvGrpSpPr>
        <p:grpSpPr>
          <a:xfrm>
            <a:off x="6813775" y="5778795"/>
            <a:ext cx="1275623" cy="918328"/>
            <a:chOff x="6813775" y="5778795"/>
            <a:chExt cx="1275623" cy="918328"/>
          </a:xfrm>
        </p:grpSpPr>
        <p:sp>
          <p:nvSpPr>
            <p:cNvPr id="10" name="Tekstvak 9"/>
            <p:cNvSpPr txBox="1"/>
            <p:nvPr/>
          </p:nvSpPr>
          <p:spPr>
            <a:xfrm>
              <a:off x="6813775" y="609329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dirty="0"/>
                <a:t>+</a:t>
              </a:r>
              <a:endParaRPr lang="nl-NL" dirty="0"/>
            </a:p>
          </p:txBody>
        </p:sp>
        <p:pic>
          <p:nvPicPr>
            <p:cNvPr id="11" name="Afbeelding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10" b="19973"/>
            <a:stretch/>
          </p:blipFill>
          <p:spPr>
            <a:xfrm rot="3010180">
              <a:off x="7095560" y="5957836"/>
              <a:ext cx="902368" cy="544286"/>
            </a:xfrm>
            <a:prstGeom prst="rect">
              <a:avLst/>
            </a:prstGeom>
          </p:spPr>
        </p:pic>
        <p:pic>
          <p:nvPicPr>
            <p:cNvPr id="12" name="Afbeelding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10" b="19973"/>
            <a:stretch/>
          </p:blipFill>
          <p:spPr>
            <a:xfrm rot="4891773">
              <a:off x="7366071" y="5973796"/>
              <a:ext cx="902368" cy="544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91761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42" presetClass="pat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7778E-6 -1.7341E-6 L -0.0007 0.07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Krappe arbeidsmarkt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63072" cy="5257800"/>
          </a:xfrm>
        </p:spPr>
        <p:txBody>
          <a:bodyPr>
            <a:normAutofit/>
          </a:bodyPr>
          <a:lstStyle/>
          <a:p>
            <a:r>
              <a:rPr lang="nl-NL" dirty="0" smtClean="0"/>
              <a:t>Relatief veel vraag naar arbeid</a:t>
            </a:r>
          </a:p>
          <a:p>
            <a:r>
              <a:rPr lang="nl-NL" dirty="0" smtClean="0"/>
              <a:t>Dus (relatief) veel </a:t>
            </a:r>
            <a:br>
              <a:rPr lang="nl-NL" dirty="0" smtClean="0"/>
            </a:br>
            <a:r>
              <a:rPr lang="nl-NL" dirty="0" smtClean="0"/>
              <a:t>openstaande vacatures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Onderhandelingspositie</a:t>
            </a:r>
            <a:br>
              <a:rPr lang="nl-NL" dirty="0" smtClean="0"/>
            </a:br>
            <a:r>
              <a:rPr lang="nl-NL" dirty="0" smtClean="0"/>
              <a:t>werknemers sterk</a:t>
            </a: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Relatief hoge loonstijgingen</a:t>
            </a:r>
            <a:endParaRPr lang="nl-NL" dirty="0"/>
          </a:p>
        </p:txBody>
      </p:sp>
      <p:pic>
        <p:nvPicPr>
          <p:cNvPr id="7" name="Tijdelijke aanduiding voor inhoud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8"/>
          <a:stretch/>
        </p:blipFill>
        <p:spPr>
          <a:xfrm>
            <a:off x="6958039" y="2719380"/>
            <a:ext cx="1718417" cy="2124079"/>
          </a:xfrm>
        </p:spPr>
      </p:pic>
      <p:pic>
        <p:nvPicPr>
          <p:cNvPr id="8" name="Tijdelijke aanduiding voor inhoud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20"/>
          <a:stretch/>
        </p:blipFill>
        <p:spPr>
          <a:xfrm>
            <a:off x="5355865" y="2716048"/>
            <a:ext cx="1309974" cy="215311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5292080" y="4869160"/>
            <a:ext cx="17851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aanbod</a:t>
            </a:r>
          </a:p>
          <a:p>
            <a:r>
              <a:rPr lang="nl-NL" sz="1600" dirty="0" smtClean="0"/>
              <a:t>(beroepsbevolking)</a:t>
            </a:r>
            <a:endParaRPr lang="nl-NL" sz="1600" dirty="0"/>
          </a:p>
        </p:txBody>
      </p:sp>
      <p:sp>
        <p:nvSpPr>
          <p:cNvPr id="12" name="Tekstvak 11"/>
          <p:cNvSpPr txBox="1"/>
          <p:nvPr/>
        </p:nvSpPr>
        <p:spPr>
          <a:xfrm>
            <a:off x="7452320" y="4862252"/>
            <a:ext cx="11848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vraag</a:t>
            </a:r>
            <a:br>
              <a:rPr lang="nl-NL" sz="2800" b="1" dirty="0" smtClean="0"/>
            </a:br>
            <a:r>
              <a:rPr lang="nl-NL" sz="1600" dirty="0" smtClean="0"/>
              <a:t>(werkgever)</a:t>
            </a:r>
            <a:endParaRPr lang="nl-NL" sz="1600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709786"/>
            <a:ext cx="1318523" cy="1148214"/>
          </a:xfrm>
          <a:prstGeom prst="rect">
            <a:avLst/>
          </a:prstGeom>
        </p:spPr>
      </p:pic>
      <p:grpSp>
        <p:nvGrpSpPr>
          <p:cNvPr id="19" name="Groep 18"/>
          <p:cNvGrpSpPr/>
          <p:nvPr/>
        </p:nvGrpSpPr>
        <p:grpSpPr>
          <a:xfrm>
            <a:off x="6813775" y="5709786"/>
            <a:ext cx="1729417" cy="1070812"/>
            <a:chOff x="6813775" y="5709786"/>
            <a:chExt cx="1729417" cy="1070812"/>
          </a:xfrm>
        </p:grpSpPr>
        <p:sp>
          <p:nvSpPr>
            <p:cNvPr id="15" name="Tekstvak 14"/>
            <p:cNvSpPr txBox="1"/>
            <p:nvPr/>
          </p:nvSpPr>
          <p:spPr>
            <a:xfrm>
              <a:off x="6813775" y="609329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dirty="0"/>
                <a:t>+</a:t>
              </a:r>
              <a:endParaRPr lang="nl-NL" dirty="0"/>
            </a:p>
          </p:txBody>
        </p:sp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7968" y="5709786"/>
              <a:ext cx="1435224" cy="1070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95635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1156 L -0.00017 -0.0529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Ruimte op de arbeidsmarkt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Enkele belangrijke factoren die de ruimte op de arbeidsmarkt beïnvloeden:</a:t>
            </a:r>
          </a:p>
          <a:p>
            <a:pPr lvl="1"/>
            <a:r>
              <a:rPr lang="nl-NL" sz="2400" dirty="0" smtClean="0"/>
              <a:t>aan de vraagkant</a:t>
            </a:r>
          </a:p>
          <a:p>
            <a:pPr lvl="2"/>
            <a:r>
              <a:rPr lang="nl-NL" sz="2000" dirty="0" smtClean="0"/>
              <a:t>Economische groei / Bestedingen</a:t>
            </a:r>
          </a:p>
          <a:p>
            <a:pPr lvl="2"/>
            <a:r>
              <a:rPr lang="nl-NL" sz="2000" dirty="0" smtClean="0"/>
              <a:t>Concurrentiepositie (loonkosten per product)</a:t>
            </a:r>
          </a:p>
          <a:p>
            <a:pPr lvl="2"/>
            <a:r>
              <a:rPr lang="nl-NL" sz="2000" dirty="0" smtClean="0"/>
              <a:t>(diepte) investeringen</a:t>
            </a:r>
          </a:p>
          <a:p>
            <a:pPr lvl="1"/>
            <a:r>
              <a:rPr lang="nl-NL" sz="2400" dirty="0"/>
              <a:t>a</a:t>
            </a:r>
            <a:r>
              <a:rPr lang="nl-NL" sz="2400" dirty="0" smtClean="0"/>
              <a:t>an de aanbodkant</a:t>
            </a:r>
          </a:p>
          <a:p>
            <a:pPr lvl="2"/>
            <a:r>
              <a:rPr lang="nl-NL" sz="2000" dirty="0" smtClean="0"/>
              <a:t>Verschil nettoloon / uitkering</a:t>
            </a:r>
          </a:p>
          <a:p>
            <a:pPr lvl="2"/>
            <a:r>
              <a:rPr lang="nl-NL" sz="2000" dirty="0" smtClean="0"/>
              <a:t>Kosten kinderopvang &amp; maatschappelijke opvatting over tweeverdieners</a:t>
            </a:r>
          </a:p>
          <a:p>
            <a:pPr lvl="2"/>
            <a:endParaRPr lang="nl-NL" sz="2000" dirty="0" smtClean="0"/>
          </a:p>
          <a:p>
            <a:pPr lvl="1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574369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7528892" cy="511175"/>
          </a:xfrm>
        </p:spPr>
        <p:txBody>
          <a:bodyPr/>
          <a:lstStyle/>
          <a:p>
            <a:r>
              <a:rPr lang="nl-NL" dirty="0" smtClean="0"/>
              <a:t>Economische groei / Bestedingen</a:t>
            </a: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2267744" y="3140968"/>
            <a:ext cx="1728192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BESTEDINGEN</a:t>
            </a:r>
            <a:endParaRPr lang="nl-NL" b="1" dirty="0"/>
          </a:p>
        </p:txBody>
      </p:sp>
      <p:sp>
        <p:nvSpPr>
          <p:cNvPr id="5" name="Afgeronde rechthoek 4"/>
          <p:cNvSpPr/>
          <p:nvPr/>
        </p:nvSpPr>
        <p:spPr>
          <a:xfrm>
            <a:off x="4716016" y="3140968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PRODUCTIE</a:t>
            </a:r>
            <a:endParaRPr lang="nl-NL" b="1" dirty="0"/>
          </a:p>
        </p:txBody>
      </p:sp>
      <p:sp>
        <p:nvSpPr>
          <p:cNvPr id="6" name="Afgeronde rechthoek 5"/>
          <p:cNvSpPr/>
          <p:nvPr/>
        </p:nvSpPr>
        <p:spPr>
          <a:xfrm>
            <a:off x="7092280" y="3140968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 smtClean="0"/>
              <a:t>Q</a:t>
            </a:r>
            <a:r>
              <a:rPr lang="nl-NL" b="1" baseline="-25000" dirty="0" err="1" smtClean="0"/>
              <a:t>v</a:t>
            </a:r>
            <a:r>
              <a:rPr lang="nl-NL" b="1" dirty="0" smtClean="0"/>
              <a:t>  Arbeid</a:t>
            </a:r>
            <a:endParaRPr lang="nl-NL" b="1" dirty="0"/>
          </a:p>
        </p:txBody>
      </p:sp>
      <p:cxnSp>
        <p:nvCxnSpPr>
          <p:cNvPr id="8" name="Rechte verbindingslijn met pijl 7"/>
          <p:cNvCxnSpPr>
            <a:stCxn id="4" idx="3"/>
            <a:endCxn id="5" idx="1"/>
          </p:cNvCxnSpPr>
          <p:nvPr/>
        </p:nvCxnSpPr>
        <p:spPr>
          <a:xfrm>
            <a:off x="3995936" y="342900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>
            <a:stCxn id="5" idx="3"/>
            <a:endCxn id="6" idx="1"/>
          </p:cNvCxnSpPr>
          <p:nvPr/>
        </p:nvCxnSpPr>
        <p:spPr>
          <a:xfrm>
            <a:off x="6444208" y="342900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2691340" y="3717032"/>
            <a:ext cx="80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stijgen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301451" y="3717032"/>
            <a:ext cx="638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stijgt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7677715" y="3717032"/>
            <a:ext cx="638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stijgt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4139952" y="3429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6588224" y="3429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sp>
        <p:nvSpPr>
          <p:cNvPr id="17" name="Afgeronde rechthoek 16"/>
          <p:cNvSpPr/>
          <p:nvPr/>
        </p:nvSpPr>
        <p:spPr>
          <a:xfrm>
            <a:off x="35226" y="2204864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consumenten</a:t>
            </a:r>
          </a:p>
          <a:p>
            <a:pPr algn="ctr"/>
            <a:r>
              <a:rPr lang="nl-NL" b="1" dirty="0" smtClean="0"/>
              <a:t>vertrouwen</a:t>
            </a:r>
            <a:endParaRPr lang="nl-NL" b="1" dirty="0"/>
          </a:p>
        </p:txBody>
      </p:sp>
      <p:sp>
        <p:nvSpPr>
          <p:cNvPr id="18" name="Afgeronde rechthoek 17"/>
          <p:cNvSpPr/>
          <p:nvPr/>
        </p:nvSpPr>
        <p:spPr>
          <a:xfrm>
            <a:off x="35496" y="3140968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r</a:t>
            </a:r>
            <a:r>
              <a:rPr lang="nl-NL" b="1" dirty="0" smtClean="0"/>
              <a:t>ente </a:t>
            </a:r>
            <a:br>
              <a:rPr lang="nl-NL" b="1" dirty="0" smtClean="0"/>
            </a:br>
            <a:r>
              <a:rPr lang="nl-NL" b="1" dirty="0" smtClean="0"/>
              <a:t>(op leningen)</a:t>
            </a:r>
            <a:endParaRPr lang="nl-NL" b="1" dirty="0"/>
          </a:p>
        </p:txBody>
      </p:sp>
      <p:sp>
        <p:nvSpPr>
          <p:cNvPr id="19" name="Afgeronde rechthoek 18"/>
          <p:cNvSpPr/>
          <p:nvPr/>
        </p:nvSpPr>
        <p:spPr>
          <a:xfrm>
            <a:off x="35496" y="4005064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lagere belastingen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0411579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economielokaa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</Template>
  <TotalTime>74</TotalTime>
  <Words>386</Words>
  <Application>Microsoft Office PowerPoint</Application>
  <PresentationFormat>Diavoorstelling (4:3)</PresentationFormat>
  <Paragraphs>176</Paragraphs>
  <Slides>12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economielokaal</vt:lpstr>
      <vt:lpstr>Microsoft Excel-grafiek</vt:lpstr>
      <vt:lpstr>PowerPoint-presentatie</vt:lpstr>
      <vt:lpstr>PowerPoint-presentatie</vt:lpstr>
      <vt:lpstr>Arbeidsmarkt</vt:lpstr>
      <vt:lpstr>Model vs Werkelijkheid</vt:lpstr>
      <vt:lpstr>Onderhandeling</vt:lpstr>
      <vt:lpstr>Ruime arbeidsmarkt</vt:lpstr>
      <vt:lpstr>Krappe arbeidsmarkt</vt:lpstr>
      <vt:lpstr>Ruimte op de arbeidsmarkt</vt:lpstr>
      <vt:lpstr>Economische groei / Bestedingen</vt:lpstr>
      <vt:lpstr>Concurrentiepositie</vt:lpstr>
      <vt:lpstr>Investeringen</vt:lpstr>
      <vt:lpstr>Via de aanbodkant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Alberts, R.J.</cp:lastModifiedBy>
  <cp:revision>52</cp:revision>
  <dcterms:created xsi:type="dcterms:W3CDTF">2011-03-04T12:30:40Z</dcterms:created>
  <dcterms:modified xsi:type="dcterms:W3CDTF">2016-12-16T11:34:28Z</dcterms:modified>
</cp:coreProperties>
</file>