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65" r:id="rId4"/>
    <p:sldId id="266" r:id="rId5"/>
    <p:sldId id="275" r:id="rId6"/>
    <p:sldId id="271" r:id="rId7"/>
    <p:sldId id="257" r:id="rId8"/>
    <p:sldId id="258" r:id="rId9"/>
    <p:sldId id="270" r:id="rId10"/>
    <p:sldId id="267" r:id="rId11"/>
    <p:sldId id="281" r:id="rId12"/>
    <p:sldId id="260" r:id="rId13"/>
    <p:sldId id="272" r:id="rId14"/>
    <p:sldId id="282" r:id="rId15"/>
    <p:sldId id="276" r:id="rId16"/>
    <p:sldId id="278" r:id="rId17"/>
    <p:sldId id="277" r:id="rId18"/>
    <p:sldId id="274" r:id="rId19"/>
    <p:sldId id="280" r:id="rId20"/>
    <p:sldId id="262" r:id="rId21"/>
    <p:sldId id="263" r:id="rId22"/>
    <p:sldId id="264" r:id="rId23"/>
    <p:sldId id="268" r:id="rId24"/>
    <p:sldId id="269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8D456-D497-41BB-9738-8A428FDE679A}" type="datetimeFigureOut">
              <a:rPr lang="nl-NL" smtClean="0"/>
              <a:pPr/>
              <a:t>5-1-2017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8B138-BA9E-48C0-8DB9-C2293ACE312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9872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8B138-BA9E-48C0-8DB9-C2293ACE3124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8B138-BA9E-48C0-8DB9-C2293ACE3124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8B138-BA9E-48C0-8DB9-C2293ACE3124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64F2-03A4-499A-B511-162E611D48EC}" type="datetimeFigureOut">
              <a:rPr lang="nl-NL" smtClean="0"/>
              <a:pPr/>
              <a:t>5-1-2017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8B2-CCC1-471F-8FD2-1834CB95B8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64F2-03A4-499A-B511-162E611D48EC}" type="datetimeFigureOut">
              <a:rPr lang="nl-NL" smtClean="0"/>
              <a:pPr/>
              <a:t>5-1-2017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8B2-CCC1-471F-8FD2-1834CB95B8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64F2-03A4-499A-B511-162E611D48EC}" type="datetimeFigureOut">
              <a:rPr lang="nl-NL" smtClean="0"/>
              <a:pPr/>
              <a:t>5-1-2017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8B2-CCC1-471F-8FD2-1834CB95B8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64F2-03A4-499A-B511-162E611D48EC}" type="datetimeFigureOut">
              <a:rPr lang="nl-NL" smtClean="0"/>
              <a:pPr/>
              <a:t>5-1-2017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8B2-CCC1-471F-8FD2-1834CB95B8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64F2-03A4-499A-B511-162E611D48EC}" type="datetimeFigureOut">
              <a:rPr lang="nl-NL" smtClean="0"/>
              <a:pPr/>
              <a:t>5-1-2017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8B2-CCC1-471F-8FD2-1834CB95B8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64F2-03A4-499A-B511-162E611D48EC}" type="datetimeFigureOut">
              <a:rPr lang="nl-NL" smtClean="0"/>
              <a:pPr/>
              <a:t>5-1-2017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8B2-CCC1-471F-8FD2-1834CB95B8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64F2-03A4-499A-B511-162E611D48EC}" type="datetimeFigureOut">
              <a:rPr lang="nl-NL" smtClean="0"/>
              <a:pPr/>
              <a:t>5-1-2017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8B2-CCC1-471F-8FD2-1834CB95B8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64F2-03A4-499A-B511-162E611D48EC}" type="datetimeFigureOut">
              <a:rPr lang="nl-NL" smtClean="0"/>
              <a:pPr/>
              <a:t>5-1-2017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8B2-CCC1-471F-8FD2-1834CB95B8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64F2-03A4-499A-B511-162E611D48EC}" type="datetimeFigureOut">
              <a:rPr lang="nl-NL" smtClean="0"/>
              <a:pPr/>
              <a:t>5-1-2017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8B2-CCC1-471F-8FD2-1834CB95B8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64F2-03A4-499A-B511-162E611D48EC}" type="datetimeFigureOut">
              <a:rPr lang="nl-NL" smtClean="0"/>
              <a:pPr/>
              <a:t>5-1-2017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8B2-CCC1-471F-8FD2-1834CB95B8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64F2-03A4-499A-B511-162E611D48EC}" type="datetimeFigureOut">
              <a:rPr lang="nl-NL" smtClean="0"/>
              <a:pPr/>
              <a:t>5-1-2017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8B2-CCC1-471F-8FD2-1834CB95B8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664F2-03A4-499A-B511-162E611D48EC}" type="datetimeFigureOut">
              <a:rPr lang="nl-NL" smtClean="0"/>
              <a:pPr/>
              <a:t>5-1-2017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D58B2-CCC1-471F-8FD2-1834CB95B8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724400"/>
            <a:ext cx="14954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895600" y="685800"/>
            <a:ext cx="379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Les 4: SAMENGESTELDE GROOTHEDEN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286000" y="1295400"/>
            <a:ext cx="548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Aan het einde van deze les kun je </a:t>
            </a:r>
          </a:p>
          <a:p>
            <a:r>
              <a:rPr lang="nl-NL" dirty="0" smtClean="0"/>
              <a:t>Met samengestelde grootheden rekenen</a:t>
            </a:r>
          </a:p>
          <a:p>
            <a:endParaRPr lang="nl-NL" dirty="0" smtClean="0"/>
          </a:p>
          <a:p>
            <a:r>
              <a:rPr lang="nl-NL" dirty="0" smtClean="0"/>
              <a:t>Omrekenen</a:t>
            </a:r>
          </a:p>
          <a:p>
            <a:r>
              <a:rPr lang="nl-NL" dirty="0" smtClean="0"/>
              <a:t>- Van km/u naar m/s</a:t>
            </a:r>
          </a:p>
          <a:p>
            <a:pPr>
              <a:buFontTx/>
              <a:buChar char="-"/>
            </a:pPr>
            <a:r>
              <a:rPr lang="nl-NL" dirty="0"/>
              <a:t> </a:t>
            </a:r>
            <a:r>
              <a:rPr lang="nl-NL" dirty="0" smtClean="0"/>
              <a:t>van km/u naar </a:t>
            </a:r>
            <a:r>
              <a:rPr lang="nl-NL" dirty="0" err="1" smtClean="0"/>
              <a:t>mph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/>
              <a:t> </a:t>
            </a:r>
            <a:r>
              <a:rPr lang="nl-NL" dirty="0" smtClean="0"/>
              <a:t>Hoe lang iemand er nog over moet doen als iemand 	anders al op de plek van aankomst is </a:t>
            </a:r>
          </a:p>
          <a:p>
            <a:pPr>
              <a:buFontTx/>
              <a:buChar char="-"/>
            </a:pPr>
            <a:r>
              <a:rPr lang="nl-NL" dirty="0" smtClean="0"/>
              <a:t> Wat de bevolkingsdichtheid is in een gebied</a:t>
            </a:r>
          </a:p>
        </p:txBody>
      </p:sp>
      <p:pic>
        <p:nvPicPr>
          <p:cNvPr id="1028" name="Picture 4" descr="https://d1w0405vbq8usz.cloudfront.net/assets/p3mbo-yPub-l_rekenblokken_meten_en_meetkunde-rb_3F_MM_04_08_i01_v3.jpg?Policy=eyJTdGF0ZW1lbnQiOlt7IlJlc291cmNlIjoiKi9hc3NldHMvKioiLCJDb25kaXRpb24iOnsiRGF0ZUxlc3NUaGFuIjp7IkFXUzpFcG9jaFRpbWUiOjE0NTY2NTM1MDN9fX1dfQ__&amp;Signature=NDWteVgzsUtDtZyXDLsca%7EpgJoz4jwmC-e1PFdmHtmxmqHSh9QUBBnHmimQp-MqVjviVlSPFYGc8EZfO4q10jsJDWqTogg1RJlcn3ISATbRmGV6ZQ4wuVA8YKi6eKVVne5tTvS4S4mlLavRfGqAl6eb4NFjm6HCakRydeb1HxvVecdp2Q0eEGBSlXsTrfTT4TJ16c7NFH1obdzt3OwXb%7E4zhuett-EPoSrpExzooTICbQ3-1VjG26brdAIEhwSuWaKiF%7EorrRSbV5hMvr3x%7EsCFmG5C0A4opXxGtMnEdtq7OtG2CeRetHdqv7y1tbwcsMPskxLaMDj8M0yNOkn4%7EHg__&amp;Key-Pair-Id=APKAIM52XFHGALZ6CW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724400"/>
            <a:ext cx="2286000" cy="1527048"/>
          </a:xfrm>
          <a:prstGeom prst="rect">
            <a:avLst/>
          </a:prstGeom>
          <a:noFill/>
        </p:spPr>
      </p:pic>
      <p:pic>
        <p:nvPicPr>
          <p:cNvPr id="1030" name="Picture 6" descr="https://d1w0405vbq8usz.cloudfront.net/assets/p3mbo-yPub-l_rekenblokken_meten_en_meetkunde-rb_3F_MM_04_12_i01_v3.jpg?Policy=eyJTdGF0ZW1lbnQiOlt7IlJlc291cmNlIjoiKi9hc3NldHMvKioiLCJDb25kaXRpb24iOnsiRGF0ZUxlc3NUaGFuIjp7IkFXUzpFcG9jaFRpbWUiOjE0NTY2NTM1MDN9fX1dfQ__&amp;Signature=NDWteVgzsUtDtZyXDLsca%7EpgJoz4jwmC-e1PFdmHtmxmqHSh9QUBBnHmimQp-MqVjviVlSPFYGc8EZfO4q10jsJDWqTogg1RJlcn3ISATbRmGV6ZQ4wuVA8YKi6eKVVne5tTvS4S4mlLavRfGqAl6eb4NFjm6HCakRydeb1HxvVecdp2Q0eEGBSlXsTrfTT4TJ16c7NFH1obdzt3OwXb%7E4zhuett-EPoSrpExzooTICbQ3-1VjG26brdAIEhwSuWaKiF%7EorrRSbV5hMvr3x%7EsCFmG5C0A4opXxGtMnEdtq7OtG2CeRetHdqv7y1tbwcsMPskxLaMDj8M0yNOkn4%7EHg__&amp;Key-Pair-Id=APKAIM52XFHGALZ6CW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724400"/>
            <a:ext cx="1905000" cy="126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1w0405vbq8usz.cloudfront.net/assets/p3mbo-yPub-l_rekenblokken_meten_en_meetkunde-RB_3FMM_les4_LBP.png?Policy=eyJTdGF0ZW1lbnQiOlt7IlJlc291cmNlIjoiKi9hc3NldHMvKioiLCJDb25kaXRpb24iOnsiRGF0ZUxlc3NUaGFuIjp7IkFXUzpFcG9jaFRpbWUiOjE0NTY3NTMzNjN9fX1dfQ__&amp;Signature=oz6X0XZCzOEqr8W%7ESeuJh7KFVB5EGUapR1bi6MGaykeoAA0KQ5slBsGCnFLRDxdwPQ5n7XVRV90bBlVAhl9fc-san9JifgbxMRM3O0akvC-1RC9r2TxkoiIe4qs0y2%7EhNx5-lNx7dtVWibh2uthKFw3UHbfrONLjdO96ByVUj-miRFuXhVq34l55d6abHMRJcqJcHEGH9UV-rxsKCy3TCGJn5%7EynzxMdpnUvHbZ2qcjEyXp2FunmM7Ae7JBI7jIje2Cju4jzRJuQOeYPWutOhLoQJgaaWGtX3Tjq1HFrHRN62V8MRxRDdbNRIi073UPFKtvdLJYTcVF%7EVZKTmq4lxA__&amp;Key-Pair-Id=APKAIM52XFHGALZ6CW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2590800" cy="1905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3124200" y="762000"/>
            <a:ext cx="5867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Bolt loopt de 100 m sprint in 9,58 sec</a:t>
            </a:r>
          </a:p>
          <a:p>
            <a:r>
              <a:rPr lang="nl-NL" dirty="0" smtClean="0"/>
              <a:t>Nummer 2 finisht met een tijd van 9,99 sec</a:t>
            </a:r>
          </a:p>
          <a:p>
            <a:r>
              <a:rPr lang="nl-NL" dirty="0" smtClean="0"/>
              <a:t>Hoeveel meter moet nummer 2 nog lopen als Bolt al is gefinisht? </a:t>
            </a:r>
          </a:p>
          <a:p>
            <a:endParaRPr lang="nl-NL" dirty="0" smtClean="0">
              <a:solidFill>
                <a:srgbClr val="FFFF00"/>
              </a:solidFill>
            </a:endParaRPr>
          </a:p>
          <a:p>
            <a:r>
              <a:rPr lang="nl-NL" dirty="0" smtClean="0">
                <a:solidFill>
                  <a:srgbClr val="FFFF00"/>
                </a:solidFill>
              </a:rPr>
              <a:t>Welke Feiten weet je al?</a:t>
            </a:r>
            <a:endParaRPr lang="nl-NL" dirty="0" smtClean="0">
              <a:solidFill>
                <a:srgbClr val="FFFF00"/>
              </a:solidFill>
            </a:endParaRPr>
          </a:p>
          <a:p>
            <a:r>
              <a:rPr lang="nl-NL" dirty="0" smtClean="0"/>
              <a:t>De eindtijd van Bolt en de nummer 2 </a:t>
            </a:r>
          </a:p>
          <a:p>
            <a:r>
              <a:rPr lang="nl-NL" dirty="0" smtClean="0">
                <a:solidFill>
                  <a:srgbClr val="FFFF00"/>
                </a:solidFill>
              </a:rPr>
              <a:t>Welk antwoord moet je weten? (en in welke eenheid?)</a:t>
            </a:r>
            <a:endParaRPr lang="nl-NL" dirty="0" smtClean="0">
              <a:solidFill>
                <a:srgbClr val="FFFF00"/>
              </a:solidFill>
            </a:endParaRPr>
          </a:p>
          <a:p>
            <a:r>
              <a:rPr lang="nl-NL" dirty="0" smtClean="0"/>
              <a:t>Hoeveel meter nummer 2 nog moet lopen als Bolt er al is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r>
              <a:rPr lang="nl-NL" dirty="0" smtClean="0"/>
              <a:t>Teken het voor je zelf op papier (zie bord) </a:t>
            </a:r>
          </a:p>
          <a:p>
            <a:r>
              <a:rPr lang="nl-NL" dirty="0" smtClean="0"/>
              <a:t> </a:t>
            </a:r>
            <a:endParaRPr lang="nl-NL" dirty="0" smtClean="0"/>
          </a:p>
          <a:p>
            <a:r>
              <a:rPr lang="nl-NL" dirty="0" smtClean="0">
                <a:solidFill>
                  <a:srgbClr val="FFFF00"/>
                </a:solidFill>
              </a:rPr>
              <a:t>Welke berekening hoort er bij? </a:t>
            </a:r>
          </a:p>
          <a:p>
            <a:r>
              <a:rPr lang="nl-NL" dirty="0" smtClean="0"/>
              <a:t>De tijd die hij nog moet lopen…. die kun je uitrekenen</a:t>
            </a:r>
          </a:p>
          <a:p>
            <a:r>
              <a:rPr lang="nl-NL" dirty="0" smtClean="0"/>
              <a:t>	9,99-9,58 = 0,41 seconden</a:t>
            </a:r>
          </a:p>
          <a:p>
            <a:r>
              <a:rPr lang="nl-NL" dirty="0" smtClean="0"/>
              <a:t>2: in hoeveel seconden loopt nummer 2 de 100 meter ?</a:t>
            </a:r>
          </a:p>
          <a:p>
            <a:r>
              <a:rPr lang="nl-NL" dirty="0"/>
              <a:t>3</a:t>
            </a:r>
            <a:r>
              <a:rPr lang="nl-NL" dirty="0" smtClean="0"/>
              <a:t>: hoeveel meter loopt hij dan in 1 seconde</a:t>
            </a:r>
            <a:r>
              <a:rPr lang="nl-NL" dirty="0" smtClean="0"/>
              <a:t>?</a:t>
            </a:r>
          </a:p>
          <a:p>
            <a:r>
              <a:rPr lang="nl-NL" dirty="0" smtClean="0">
                <a:solidFill>
                  <a:srgbClr val="FFFF00"/>
                </a:solidFill>
              </a:rPr>
              <a:t>In welke eenheid moet je antwoorden?</a:t>
            </a:r>
            <a:endParaRPr lang="nl-NL" dirty="0" smtClean="0">
              <a:solidFill>
                <a:srgbClr val="FFFF00"/>
              </a:solidFill>
            </a:endParaRPr>
          </a:p>
          <a:p>
            <a:r>
              <a:rPr lang="nl-NL" dirty="0" smtClean="0"/>
              <a:t>4: hoe veel meter loopt hij dan in 0,41 seconden</a:t>
            </a:r>
            <a:r>
              <a:rPr lang="nl-NL" dirty="0" smtClean="0"/>
              <a:t>?</a:t>
            </a:r>
          </a:p>
          <a:p>
            <a:r>
              <a:rPr lang="nl-NL" dirty="0" smtClean="0">
                <a:solidFill>
                  <a:srgbClr val="FFFF00"/>
                </a:solidFill>
              </a:rPr>
              <a:t>Check je antwoord.  kan het?</a:t>
            </a:r>
            <a:endParaRPr lang="nl-NL" dirty="0" smtClean="0">
              <a:solidFill>
                <a:srgbClr val="FFFF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143000" y="228600"/>
            <a:ext cx="477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TOETS VRAAG en vaak gevraagd op het EXAMEN!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66800" y="609600"/>
            <a:ext cx="6489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			</a:t>
            </a:r>
            <a:r>
              <a:rPr lang="nl-NL" dirty="0" smtClean="0"/>
              <a:t>:</a:t>
            </a:r>
            <a:r>
              <a:rPr lang="nl-NL" dirty="0" smtClean="0"/>
              <a:t>9,99</a:t>
            </a:r>
          </a:p>
          <a:p>
            <a:r>
              <a:rPr lang="nl-NL" dirty="0" smtClean="0"/>
              <a:t>Afstand in meters	100 meter	</a:t>
            </a:r>
          </a:p>
          <a:p>
            <a:r>
              <a:rPr lang="nl-NL" dirty="0" smtClean="0"/>
              <a:t>Tijd in seconden	9,99 sec		1 sec		0,41 sec</a:t>
            </a:r>
          </a:p>
          <a:p>
            <a:r>
              <a:rPr lang="nl-NL" dirty="0"/>
              <a:t>	</a:t>
            </a:r>
            <a:r>
              <a:rPr lang="nl-NL" dirty="0" smtClean="0"/>
              <a:t>		: 9,99		x 0,41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1219200" y="1219200"/>
            <a:ext cx="617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4191000" y="990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5943600" y="9144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90600" y="2819400"/>
            <a:ext cx="723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Kijk naar het bord 			1 mijl = 1,6 kilometer</a:t>
            </a:r>
          </a:p>
          <a:p>
            <a:r>
              <a:rPr lang="nl-NL" dirty="0" smtClean="0"/>
              <a:t>				2 mijl =</a:t>
            </a:r>
          </a:p>
          <a:p>
            <a:r>
              <a:rPr lang="nl-NL" dirty="0" smtClean="0"/>
              <a:t>				9 mijl = </a:t>
            </a:r>
          </a:p>
          <a:p>
            <a:endParaRPr lang="nl-NL" dirty="0" smtClean="0"/>
          </a:p>
          <a:p>
            <a:r>
              <a:rPr lang="nl-NL" dirty="0" smtClean="0"/>
              <a:t>Dus Van mijl naar kilometer is 	x 1,6</a:t>
            </a:r>
          </a:p>
          <a:p>
            <a:r>
              <a:rPr lang="nl-NL" dirty="0" smtClean="0"/>
              <a:t>En andersom: </a:t>
            </a:r>
          </a:p>
          <a:p>
            <a:r>
              <a:rPr lang="nl-NL" dirty="0" smtClean="0"/>
              <a:t>Van kilometers naar mijl is 		: 1,6 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LET OP je hoeft NIET te weten hoeveel een mijl is of een gallon. Die gegevens krijg je. Je moet er WEL mee kunnen rekenen!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590800" y="152400"/>
            <a:ext cx="437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Samengestelde grootheden: </a:t>
            </a:r>
            <a:r>
              <a:rPr lang="nl-NL" dirty="0" err="1" smtClean="0"/>
              <a:t>miles</a:t>
            </a:r>
            <a:r>
              <a:rPr lang="nl-NL" dirty="0" smtClean="0"/>
              <a:t> en gallons</a:t>
            </a:r>
            <a:endParaRPr lang="nl-NL" dirty="0"/>
          </a:p>
        </p:txBody>
      </p:sp>
      <p:pic>
        <p:nvPicPr>
          <p:cNvPr id="5124" name="Picture 4" descr="Afbeeldingsresultaat voor mile signs high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85800"/>
            <a:ext cx="3810000" cy="170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05200" y="228600"/>
            <a:ext cx="1737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Gallons en liters </a:t>
            </a:r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371600" y="838200"/>
            <a:ext cx="6265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 gallon = 3,7854 liter  	dus  van gallon naar liter = x 3,7854</a:t>
            </a:r>
          </a:p>
          <a:p>
            <a:r>
              <a:rPr lang="nl-NL" dirty="0" smtClean="0"/>
              <a:t>			dus van liter naar gallon = : 3,7854</a:t>
            </a:r>
          </a:p>
        </p:txBody>
      </p:sp>
      <p:pic>
        <p:nvPicPr>
          <p:cNvPr id="31746" name="Picture 2" descr="Afbeeldingsresultaat voor gallon gaso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1690444" cy="198120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2514600" y="2590800"/>
            <a:ext cx="37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 deze jerrycan kan 5 gallon benzine. </a:t>
            </a:r>
          </a:p>
          <a:p>
            <a:r>
              <a:rPr lang="nl-NL" dirty="0" smtClean="0"/>
              <a:t>Hoeveel liter past er dan in? </a:t>
            </a:r>
            <a:endParaRPr lang="nl-NL" dirty="0"/>
          </a:p>
        </p:txBody>
      </p:sp>
      <p:pic>
        <p:nvPicPr>
          <p:cNvPr id="31748" name="Picture 4" descr="Afbeeldingsresultaat voor jerrycan benzine 2 li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3886200"/>
            <a:ext cx="2057400" cy="1665515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2895600" y="4876800"/>
            <a:ext cx="37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 deze jerrycan kan 2 liter benzine. </a:t>
            </a:r>
          </a:p>
          <a:p>
            <a:r>
              <a:rPr lang="nl-NL" dirty="0" smtClean="0"/>
              <a:t>Hoeveel gallon  past er dan in? 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810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Mijn auto rijdt 1 op 13. Hoeveel kilometer kan ik met 1 jerrycan </a:t>
            </a:r>
            <a:r>
              <a:rPr lang="nl-NL" dirty="0" smtClean="0"/>
              <a:t>van 2 liter doen?</a:t>
            </a:r>
          </a:p>
          <a:p>
            <a:r>
              <a:rPr lang="nl-NL" dirty="0" smtClean="0"/>
              <a:t>En hoelang kan ik met een jerrycan van </a:t>
            </a:r>
            <a:r>
              <a:rPr lang="nl-NL" dirty="0" smtClean="0"/>
              <a:t>5 gallon doen</a:t>
            </a:r>
            <a:r>
              <a:rPr lang="nl-NL" dirty="0" smtClean="0"/>
              <a:t>?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667000" y="533400"/>
            <a:ext cx="4750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Voorbeeld examenvraag </a:t>
            </a:r>
          </a:p>
          <a:p>
            <a:r>
              <a:rPr lang="nl-NL" dirty="0" smtClean="0"/>
              <a:t>Combinatie van gallons liters </a:t>
            </a:r>
            <a:r>
              <a:rPr lang="nl-NL" dirty="0" err="1" smtClean="0"/>
              <a:t>miles</a:t>
            </a:r>
            <a:r>
              <a:rPr lang="nl-NL" dirty="0" smtClean="0"/>
              <a:t> en kilometers</a:t>
            </a:r>
            <a:endParaRPr lang="nl-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743200" y="228600"/>
            <a:ext cx="40884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Les 6 meten en meetkunde in het verkeer</a:t>
            </a:r>
          </a:p>
          <a:p>
            <a:endParaRPr lang="nl-NL" dirty="0" smtClean="0"/>
          </a:p>
          <a:p>
            <a:r>
              <a:rPr lang="nl-NL" dirty="0" smtClean="0"/>
              <a:t>Eigenlijk een vervolg op les 4 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514600" y="228600"/>
            <a:ext cx="624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Jack bezorgt pakketten. </a:t>
            </a:r>
          </a:p>
          <a:p>
            <a:r>
              <a:rPr lang="nl-NL" dirty="0" smtClean="0"/>
              <a:t>Hij mag over een rit van </a:t>
            </a:r>
            <a:r>
              <a:rPr lang="nl-NL" dirty="0" smtClean="0">
                <a:solidFill>
                  <a:srgbClr val="92D050"/>
                </a:solidFill>
              </a:rPr>
              <a:t>79,5 km </a:t>
            </a:r>
            <a:r>
              <a:rPr lang="nl-NL" dirty="0" smtClean="0">
                <a:solidFill>
                  <a:srgbClr val="00B050"/>
                </a:solidFill>
              </a:rPr>
              <a:t>anderhalf uur </a:t>
            </a:r>
            <a:r>
              <a:rPr lang="nl-NL" dirty="0" smtClean="0"/>
              <a:t>doen. </a:t>
            </a:r>
          </a:p>
          <a:p>
            <a:r>
              <a:rPr lang="nl-NL" dirty="0" smtClean="0"/>
              <a:t>Als het lukt om </a:t>
            </a:r>
            <a:r>
              <a:rPr lang="nl-NL" dirty="0" smtClean="0">
                <a:solidFill>
                  <a:srgbClr val="00B050"/>
                </a:solidFill>
              </a:rPr>
              <a:t>15 procent tijd</a:t>
            </a:r>
            <a:r>
              <a:rPr lang="nl-NL" dirty="0" smtClean="0"/>
              <a:t> te winnen, krijgt hij een bonus. </a:t>
            </a:r>
          </a:p>
          <a:p>
            <a:r>
              <a:rPr lang="nl-NL" dirty="0" smtClean="0"/>
              <a:t>Hij heeft al </a:t>
            </a:r>
            <a:r>
              <a:rPr lang="nl-NL" dirty="0" smtClean="0">
                <a:solidFill>
                  <a:srgbClr val="00B050"/>
                </a:solidFill>
              </a:rPr>
              <a:t>12 minuten</a:t>
            </a:r>
            <a:r>
              <a:rPr lang="nl-NL" dirty="0" smtClean="0"/>
              <a:t> over </a:t>
            </a:r>
            <a:r>
              <a:rPr lang="nl-NL" dirty="0" smtClean="0">
                <a:solidFill>
                  <a:srgbClr val="92D050"/>
                </a:solidFill>
              </a:rPr>
              <a:t>4,5 km </a:t>
            </a:r>
            <a:r>
              <a:rPr lang="nl-NL" dirty="0" smtClean="0"/>
              <a:t>gedaan. 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Hoe snel moet hij rijden om de bonus nog te halen? 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09600" y="1779687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C000"/>
                </a:solidFill>
              </a:rPr>
              <a:t>Welke gegevens weet je al?</a:t>
            </a:r>
          </a:p>
          <a:p>
            <a:r>
              <a:rPr lang="nl-NL" dirty="0" smtClean="0"/>
              <a:t>Hoe lang de rit in totaal is</a:t>
            </a:r>
          </a:p>
          <a:p>
            <a:r>
              <a:rPr lang="nl-NL" dirty="0" smtClean="0"/>
              <a:t>Hoe lang hij erover mag doen</a:t>
            </a:r>
          </a:p>
          <a:p>
            <a:r>
              <a:rPr lang="nl-NL" dirty="0" smtClean="0"/>
              <a:t>Hoe lang hij op dit moment al heeft gereden (in minuten) en hoeveel kilometer.</a:t>
            </a:r>
          </a:p>
          <a:p>
            <a:endParaRPr lang="nl-NL" dirty="0" smtClean="0">
              <a:solidFill>
                <a:srgbClr val="FFC000"/>
              </a:solidFill>
            </a:endParaRPr>
          </a:p>
          <a:p>
            <a:r>
              <a:rPr lang="nl-NL" dirty="0" smtClean="0">
                <a:solidFill>
                  <a:srgbClr val="FFC000"/>
                </a:solidFill>
              </a:rPr>
              <a:t>Wanneer krijgt hij de bonus?</a:t>
            </a:r>
          </a:p>
          <a:p>
            <a:r>
              <a:rPr lang="nl-NL" dirty="0" smtClean="0"/>
              <a:t>Hij krijgt de bonus wanneer hij 15% sneller rijdt dan de anderhalf uur die hij krijgt.</a:t>
            </a:r>
          </a:p>
          <a:p>
            <a:r>
              <a:rPr lang="nl-NL" dirty="0" smtClean="0"/>
              <a:t>De 1,5 uur = 100% -15% (= de bonustijd)</a:t>
            </a:r>
          </a:p>
          <a:p>
            <a:r>
              <a:rPr lang="nl-NL" dirty="0" smtClean="0"/>
              <a:t>90 min:100 x 15 = 13,5 minuut is ongeveer 14 minuten (mag je afronden) </a:t>
            </a:r>
          </a:p>
          <a:p>
            <a:r>
              <a:rPr lang="nl-NL" dirty="0" smtClean="0"/>
              <a:t>90 minuten – 14 minuten = 76 minuten </a:t>
            </a:r>
          </a:p>
          <a:p>
            <a:endParaRPr lang="nl-NL" dirty="0" smtClean="0">
              <a:solidFill>
                <a:srgbClr val="FFFF00"/>
              </a:solidFill>
            </a:endParaRPr>
          </a:p>
          <a:p>
            <a:r>
              <a:rPr lang="nl-NL" dirty="0" smtClean="0">
                <a:solidFill>
                  <a:srgbClr val="FFC000"/>
                </a:solidFill>
              </a:rPr>
              <a:t>Hoe snel moet hij nu nog rijden om de bonus te halen? </a:t>
            </a:r>
          </a:p>
          <a:p>
            <a:r>
              <a:rPr lang="nl-NL" dirty="0" smtClean="0"/>
              <a:t>Hij heeft al 12 minuten gereden dus de tijd die hij over heeft voor de bonus is </a:t>
            </a:r>
          </a:p>
          <a:p>
            <a:r>
              <a:rPr lang="nl-NL" dirty="0" smtClean="0"/>
              <a:t>76 – 12 minuten = 64 minuten.</a:t>
            </a:r>
          </a:p>
          <a:p>
            <a:r>
              <a:rPr lang="nl-NL" dirty="0" smtClean="0"/>
              <a:t>Hij heeft al 4,5 km gereden. Dus hoeveel kilometer moet hij nog? </a:t>
            </a:r>
          </a:p>
          <a:p>
            <a:r>
              <a:rPr lang="nl-NL" dirty="0" smtClean="0"/>
              <a:t>Hij moet nog 79,5 – 4,5 = 75 km 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Dus hoe hard moet hij rijden (km/u) als hij 75 km in 64 minuut moet rijden? </a:t>
            </a:r>
          </a:p>
          <a:p>
            <a:r>
              <a:rPr lang="nl-NL" dirty="0"/>
              <a:t>	</a:t>
            </a:r>
          </a:p>
        </p:txBody>
      </p:sp>
      <p:pic>
        <p:nvPicPr>
          <p:cNvPr id="15362" name="Picture 2" descr="https://d1w0405vbq8usz.cloudfront.net/assets/p3mbo-yPub-l_rekenblokken_meten_en_meetkunde-rb_3F_WB_MM_06_06_V2.jpg?Policy=eyJTdGF0ZW1lbnQiOlt7IlJlc291cmNlIjoiKi9hc3NldHMvKioiLCJDb25kaXRpb24iOnsiRGF0ZUxlc3NUaGFuIjp7IkFXUzpFcG9jaFRpbWUiOjE0NTgzOTg2ODN9fX1dfQ__&amp;Signature=iIPVtbc7LwTN63wWzNI3emhphfsYuP2EBw2WqKXUpUU6GCpURvJCNnjrqPFGB3G2kTy0DKiGBQShE1pK4Ny2GT%7EJ%7E-jHWIrvRXsqodXQW85Zz0vXFWvi86BcvIKyvZQ9zt-3J00sxOddWHxFETa0IvY9Juq2amsql2pqX%7EA8roMDD%7Evcx6eYUeO1tFjdqdyXXgNVHLrHFuPvYSgaUTYZz2%7EjjHGbp-GMOqdnsJ0ujaRZSEeNRmxEdKyRat6NQvrtfN9Z2Xnk5%7E5LftUPsoxt6t6Muht75nK%7EF2cU8Kw1xO2v1kB8njujomwPvQIYmZaevaNpkYfseCcffFRuXIb9DA__&amp;Key-Pair-Id=APKAIM52XFHGALZ6CW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90500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L9747~1.HOF\AppData\Local\Temp\x10sctmp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859"/>
            <a:ext cx="9144000" cy="4355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0" y="1196752"/>
            <a:ext cx="1979711" cy="31683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8" name="Picture 4" descr="C:\Users\SL9747~1.HOF\AppData\Local\Temp\x10sctmp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79324"/>
            <a:ext cx="5184576" cy="3885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0856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8600"/>
            <a:ext cx="8001000" cy="427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33900"/>
            <a:ext cx="47339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5562600" y="4724400"/>
            <a:ext cx="2180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Rekenen met knopen</a:t>
            </a:r>
          </a:p>
          <a:p>
            <a:endParaRPr lang="nl-NL" dirty="0" smtClean="0"/>
          </a:p>
          <a:p>
            <a:r>
              <a:rPr lang="nl-NL" dirty="0" smtClean="0"/>
              <a:t>1 knoop = 1,852 km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1000" y="3048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gemiddelde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snelheid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per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zijn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20:30 in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Enkhuizen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wilt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905000" y="381000"/>
            <a:ext cx="414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Les 6 meten en meetkunde in het verkeer </a:t>
            </a:r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71600" y="533400"/>
            <a:ext cx="594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Hoe zet je een racetijd om van minuten /seconden naar km/u</a:t>
            </a:r>
            <a:endParaRPr lang="nl-N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2476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1743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362200"/>
            <a:ext cx="3276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28600" y="3240881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1:	Zet de tijd eerst om naar seconden en daarna naar een uur.</a:t>
            </a:r>
          </a:p>
          <a:p>
            <a:r>
              <a:rPr lang="nl-NL" dirty="0" smtClean="0"/>
              <a:t>2:	34,22 seconden (de honderdsten achter de komma mag je laten staan) + 60 sec</a:t>
            </a:r>
          </a:p>
          <a:p>
            <a:r>
              <a:rPr lang="nl-NL" dirty="0" smtClean="0"/>
              <a:t>3:	zet in een verhoudingstabel</a:t>
            </a:r>
          </a:p>
          <a:p>
            <a:endParaRPr lang="nl-NL" u="sng" dirty="0" smtClean="0"/>
          </a:p>
          <a:p>
            <a:r>
              <a:rPr lang="nl-NL" dirty="0" smtClean="0"/>
              <a:t>5,543 km     	……</a:t>
            </a:r>
            <a:r>
              <a:rPr lang="nl-NL" dirty="0" smtClean="0">
                <a:solidFill>
                  <a:srgbClr val="FFFF00"/>
                </a:solidFill>
              </a:rPr>
              <a:t>		211,78		(1 decimaal = 211,8km/u)</a:t>
            </a:r>
          </a:p>
          <a:p>
            <a:r>
              <a:rPr lang="nl-NL" dirty="0" smtClean="0"/>
              <a:t>94,22 seconden 	1 seconde	3600 sec = 1 uur</a:t>
            </a:r>
          </a:p>
          <a:p>
            <a:r>
              <a:rPr lang="nl-NL" dirty="0" smtClean="0"/>
              <a:t>	: 94,22		x 3600</a:t>
            </a:r>
          </a:p>
          <a:p>
            <a:endParaRPr lang="nl-NL" dirty="0" smtClean="0"/>
          </a:p>
          <a:p>
            <a:r>
              <a:rPr lang="nl-NL" dirty="0" smtClean="0"/>
              <a:t>(je kunt het ook met de kruistabel methode uitrekenen)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304800" y="46482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1905000" y="43434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5334000" y="2438400"/>
            <a:ext cx="2930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(Of…hoe hard rijdt hij in een uur)</a:t>
            </a:r>
            <a:endParaRPr lang="nl-NL" sz="1600" dirty="0"/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3276600" y="43434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048000" y="152400"/>
            <a:ext cx="250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Voorbeeld examenvraag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57721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28600" y="228600"/>
            <a:ext cx="853926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Zet de tijd van Geesink eerst om in seconden. (19:31 + 0:51)</a:t>
            </a:r>
          </a:p>
          <a:p>
            <a:endParaRPr lang="nl-NL" dirty="0" smtClean="0"/>
          </a:p>
          <a:p>
            <a:r>
              <a:rPr lang="nl-NL" dirty="0" smtClean="0"/>
              <a:t>19 min x 60 sec = 1140 seconden + 31 sec + de extra 51 sec = 1222 sec</a:t>
            </a:r>
          </a:p>
          <a:p>
            <a:endParaRPr lang="nl-NL" dirty="0" smtClean="0"/>
          </a:p>
          <a:p>
            <a:r>
              <a:rPr lang="nl-NL" dirty="0" smtClean="0"/>
              <a:t>Zet in een verhoudingstabel en reken om naar een uur (= 3600 seconden) </a:t>
            </a:r>
          </a:p>
          <a:p>
            <a:endParaRPr lang="nl-NL" dirty="0" smtClean="0"/>
          </a:p>
          <a:p>
            <a:r>
              <a:rPr lang="nl-NL" dirty="0" smtClean="0"/>
              <a:t>Afstand (in km) 	15 km 		……	</a:t>
            </a:r>
            <a:r>
              <a:rPr lang="nl-NL" dirty="0" smtClean="0">
                <a:solidFill>
                  <a:srgbClr val="FF0000"/>
                </a:solidFill>
              </a:rPr>
              <a:t>44,1898 </a:t>
            </a:r>
            <a:r>
              <a:rPr lang="nl-NL" dirty="0" smtClean="0"/>
              <a:t>(afronden op 1 decimaal = 44,2</a:t>
            </a:r>
          </a:p>
          <a:p>
            <a:endParaRPr lang="nl-NL" dirty="0" smtClean="0"/>
          </a:p>
          <a:p>
            <a:r>
              <a:rPr lang="nl-NL" dirty="0" smtClean="0"/>
              <a:t>Tijd (in sec) 	1222 sec		1 sec	3600 sec </a:t>
            </a:r>
          </a:p>
          <a:p>
            <a:endParaRPr lang="nl-NL" dirty="0" smtClean="0"/>
          </a:p>
          <a:p>
            <a:r>
              <a:rPr lang="nl-NL" dirty="0" smtClean="0"/>
              <a:t>Dus de gemiddelde snelheid per uur = 44,2 kilometers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457200" y="23622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1905000" y="1981200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429000" y="19050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4648200" y="19050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4505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971800"/>
            <a:ext cx="51149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048000" y="6096000"/>
            <a:ext cx="316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Welk land is het dichtstbevolkt?</a:t>
            </a:r>
          </a:p>
          <a:p>
            <a:r>
              <a:rPr lang="nl-NL" dirty="0" smtClean="0"/>
              <a:t>Welk land is het </a:t>
            </a:r>
            <a:r>
              <a:rPr lang="nl-NL" dirty="0" err="1" smtClean="0"/>
              <a:t>dunstbevolkt</a:t>
            </a:r>
            <a:r>
              <a:rPr lang="nl-NL" dirty="0" smtClean="0"/>
              <a:t>? 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09600" y="457200"/>
            <a:ext cx="811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HOE DICHT BEVOKT IS EEN LAND?  Hoeveel inwoners wonen er gemiddeld op 1 km2</a:t>
            </a:r>
            <a:endParaRPr lang="nl-NL" dirty="0"/>
          </a:p>
        </p:txBody>
      </p:sp>
      <p:pic>
        <p:nvPicPr>
          <p:cNvPr id="4098" name="Picture 2" descr="Afbeeldingsresultaat voor veel mensen teke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990600"/>
            <a:ext cx="2952750" cy="155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828800" y="304800"/>
            <a:ext cx="5511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FF00"/>
                </a:solidFill>
              </a:rPr>
              <a:t>Dichtheid = gewicht van de massa: volume van de massa</a:t>
            </a:r>
          </a:p>
          <a:p>
            <a:endParaRPr lang="nl-NL" dirty="0" smtClean="0"/>
          </a:p>
          <a:p>
            <a:r>
              <a:rPr lang="nl-NL" dirty="0" smtClean="0"/>
              <a:t>Dit wordt weergegeven in kg/m3</a:t>
            </a:r>
            <a:endParaRPr lang="nl-NL" dirty="0"/>
          </a:p>
        </p:txBody>
      </p:sp>
      <p:sp>
        <p:nvSpPr>
          <p:cNvPr id="1026" name="AutoShape 2" descr="Afbeeldingsresultaat voor afbeelding kubieke meter w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876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28600" y="3962400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1:	Bereken de inhoud in m3 (dit is het volume)</a:t>
            </a:r>
          </a:p>
          <a:p>
            <a:r>
              <a:rPr lang="nl-NL" dirty="0" smtClean="0"/>
              <a:t>	Dus 1 liter is 1 dm3  (: 1000) = 0.001 m3</a:t>
            </a:r>
          </a:p>
          <a:p>
            <a:r>
              <a:rPr lang="nl-NL" dirty="0" smtClean="0"/>
              <a:t>2:  	je weet: 1 liter weegt 1 kg = 1000 gram</a:t>
            </a:r>
          </a:p>
          <a:p>
            <a:r>
              <a:rPr lang="nl-NL" dirty="0" smtClean="0"/>
              <a:t>	bereken het gewicht van de inhoud van de fles 1000 gram – 80 gram = 920 gram</a:t>
            </a:r>
          </a:p>
          <a:p>
            <a:r>
              <a:rPr lang="nl-NL" dirty="0" smtClean="0"/>
              <a:t>	De olie weegt dus 920 gram </a:t>
            </a:r>
          </a:p>
          <a:p>
            <a:r>
              <a:rPr lang="nl-NL" dirty="0" smtClean="0"/>
              <a:t>3: 	bereken nu de dichtheid van de olie</a:t>
            </a:r>
          </a:p>
          <a:p>
            <a:r>
              <a:rPr lang="nl-NL" dirty="0" smtClean="0"/>
              <a:t>	Dichtheid = gewicht van de massa is 920 gram : volume van de massa is 0,001 m3 	= 920000 gram/m3</a:t>
            </a:r>
          </a:p>
          <a:p>
            <a:r>
              <a:rPr lang="nl-NL" dirty="0" smtClean="0"/>
              <a:t>4: 	zet dit om naar kg/m3 is : 1000 = 920 kg/m3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286000" y="152400"/>
            <a:ext cx="4763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00"/>
                </a:solidFill>
              </a:rPr>
              <a:t>EEN SNELLE MANIER!!!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Van kilometers per uur naar meters per seconde </a:t>
            </a:r>
          </a:p>
          <a:p>
            <a:r>
              <a:rPr lang="nl-NL" dirty="0" smtClean="0"/>
              <a:t>(: 3,6)</a:t>
            </a:r>
            <a:endParaRPr lang="nl-NL" dirty="0"/>
          </a:p>
          <a:p>
            <a:r>
              <a:rPr lang="nl-NL" dirty="0" smtClean="0"/>
              <a:t>Van meters per seconde naar kilometers per uur</a:t>
            </a:r>
          </a:p>
          <a:p>
            <a:r>
              <a:rPr lang="nl-NL" dirty="0" smtClean="0"/>
              <a:t>(x 3,6)</a:t>
            </a:r>
          </a:p>
        </p:txBody>
      </p:sp>
      <p:pic>
        <p:nvPicPr>
          <p:cNvPr id="17410" name="Picture 2" descr="https://sp.yimg.com/xj/th?id=OIP.M966afe64d4132f1cdfe0f3a48bf3be75o0&amp;pid=15.1&amp;P=0&amp;w=303&amp;h=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4631762" cy="2362200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381000" y="6019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Ander voorbeeld: je loopt 5 km/u hoeveel m/s is dit dan? </a:t>
            </a:r>
          </a:p>
          <a:p>
            <a:r>
              <a:rPr lang="nl-NL" dirty="0" smtClean="0"/>
              <a:t>5 KILOMETER per uur : 3,6 = 1,38888…9 = 1,39 METER per seconde </a:t>
            </a:r>
          </a:p>
        </p:txBody>
      </p:sp>
      <p:pic>
        <p:nvPicPr>
          <p:cNvPr id="17412" name="Picture 4" descr="http://formuleren.wikispaces.com/file/view/van_kmh_naar_ms_verhoudingstabel.jpg/439974590/280x147/van_kmh_naar_ms_verhoudingsta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90800"/>
            <a:ext cx="2667000" cy="1400175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457200" y="53340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Van km/u naar m/s is net andersom </a:t>
            </a:r>
          </a:p>
          <a:p>
            <a:r>
              <a:rPr lang="nl-NL" dirty="0" smtClean="0"/>
              <a:t>180 km/u naar m/s = 180 : 3.600 × 1.000 	(is dus 180 : 3,6 = 50 m/s)</a:t>
            </a:r>
          </a:p>
        </p:txBody>
      </p:sp>
      <p:sp>
        <p:nvSpPr>
          <p:cNvPr id="7" name="Rechthoek 6"/>
          <p:cNvSpPr/>
          <p:nvPr/>
        </p:nvSpPr>
        <p:spPr>
          <a:xfrm>
            <a:off x="457200" y="43434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Van m/s naar  km/u is</a:t>
            </a:r>
          </a:p>
          <a:p>
            <a:r>
              <a:rPr lang="nl-NL" dirty="0" smtClean="0"/>
              <a:t>50 m/s  naar km/u = 50 x 3.600  : 1.000 	(is dus 50 x 3,6= 180 km/u) </a:t>
            </a:r>
          </a:p>
          <a:p>
            <a:r>
              <a:rPr lang="nl-NL" dirty="0" smtClean="0"/>
              <a:t>Het antwoord is in kilometers/uur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43000" y="609600"/>
            <a:ext cx="55810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Het noteren van snelheid  kan op verschillende manieren </a:t>
            </a:r>
          </a:p>
          <a:p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/>
              <a:t>km/uur		kilometers per (1) uur</a:t>
            </a:r>
          </a:p>
          <a:p>
            <a:pPr marL="342900" indent="-342900">
              <a:buAutoNum type="arabicPeriod"/>
            </a:pPr>
            <a:r>
              <a:rPr lang="nl-NL" dirty="0" smtClean="0"/>
              <a:t>m/sec			meters per (1 ) seconde</a:t>
            </a:r>
          </a:p>
          <a:p>
            <a:pPr marL="342900" indent="-342900"/>
            <a:endParaRPr lang="nl-NL" dirty="0" smtClean="0"/>
          </a:p>
          <a:p>
            <a:pPr marL="342900" indent="-342900"/>
            <a:r>
              <a:rPr lang="nl-NL" dirty="0" smtClean="0"/>
              <a:t>Hoe hard mag een auto op de snelweg? </a:t>
            </a:r>
          </a:p>
          <a:p>
            <a:pPr marL="342900" indent="-342900"/>
            <a:endParaRPr lang="nl-NL" dirty="0" smtClean="0"/>
          </a:p>
          <a:p>
            <a:pPr marL="342900" indent="-342900"/>
            <a:endParaRPr lang="nl-NL" dirty="0" smtClean="0"/>
          </a:p>
          <a:p>
            <a:pPr marL="342900" indent="-342900"/>
            <a:r>
              <a:rPr lang="nl-NL" dirty="0" smtClean="0"/>
              <a:t>Hoe hard fiets je ongeveer in een uur? </a:t>
            </a:r>
          </a:p>
          <a:p>
            <a:pPr marL="342900" indent="-342900"/>
            <a:endParaRPr lang="nl-NL" dirty="0" smtClean="0"/>
          </a:p>
          <a:p>
            <a:pPr marL="342900" indent="-342900"/>
            <a:endParaRPr lang="nl-NL" dirty="0" smtClean="0"/>
          </a:p>
          <a:p>
            <a:pPr marL="342900" indent="-342900"/>
            <a:r>
              <a:rPr lang="nl-NL" dirty="0" smtClean="0"/>
              <a:t>Hoe snel loop je ongeveer in een uur?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81000" y="533400"/>
            <a:ext cx="8305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Onze wandelsnelheid is ongeveer </a:t>
            </a:r>
            <a:r>
              <a:rPr lang="nl-NL" dirty="0" smtClean="0">
                <a:solidFill>
                  <a:srgbClr val="FFFF00"/>
                </a:solidFill>
              </a:rPr>
              <a:t>6 km/u</a:t>
            </a:r>
            <a:r>
              <a:rPr lang="nl-NL" dirty="0" smtClean="0"/>
              <a:t>.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	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				Een slak  zijn snelheid is 5 </a:t>
            </a:r>
            <a:r>
              <a:rPr lang="nl-NL" dirty="0" smtClean="0">
                <a:solidFill>
                  <a:srgbClr val="FFFF00"/>
                </a:solidFill>
              </a:rPr>
              <a:t>m/u</a:t>
            </a:r>
          </a:p>
          <a:p>
            <a:r>
              <a:rPr lang="nl-NL" dirty="0" smtClean="0"/>
              <a:t>				Wat  bedoelen ze met m/u en km/u?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Ik fiets ongeveer 15 kilometer in 1 uur. Hoeveel meters fiets ik dan in 1 seconde</a:t>
            </a:r>
            <a:r>
              <a:rPr lang="nl-NL" dirty="0" smtClean="0"/>
              <a:t>?</a:t>
            </a:r>
          </a:p>
          <a:p>
            <a:r>
              <a:rPr lang="nl-NL" dirty="0" smtClean="0"/>
              <a:t>OF: wat is mijn gemiddelde snelheid dan in m/s?</a:t>
            </a:r>
            <a:endParaRPr lang="nl-NL" dirty="0" smtClean="0"/>
          </a:p>
          <a:p>
            <a:r>
              <a:rPr lang="nl-NL" dirty="0" smtClean="0"/>
              <a:t>Hoe reken je eigenlijk van kilometers per uur naar meters per seconde</a:t>
            </a:r>
            <a:r>
              <a:rPr lang="nl-NL" dirty="0" smtClean="0"/>
              <a:t>?</a:t>
            </a:r>
          </a:p>
          <a:p>
            <a:endParaRPr lang="nl-NL" dirty="0" smtClean="0"/>
          </a:p>
          <a:p>
            <a:r>
              <a:rPr lang="nl-NL" dirty="0" smtClean="0">
                <a:solidFill>
                  <a:srgbClr val="FFC000"/>
                </a:solidFill>
              </a:rPr>
              <a:t>Wat moet je weten?</a:t>
            </a:r>
            <a:endParaRPr lang="nl-NL" dirty="0" smtClean="0">
              <a:solidFill>
                <a:srgbClr val="FFC000"/>
              </a:solidFill>
            </a:endParaRPr>
          </a:p>
          <a:p>
            <a:r>
              <a:rPr lang="nl-NL" dirty="0" smtClean="0"/>
              <a:t>Eerst:	Van uren naar seconden	Hoeveel secondes gaan er in een uur?</a:t>
            </a:r>
          </a:p>
          <a:p>
            <a:r>
              <a:rPr lang="nl-NL" dirty="0" smtClean="0"/>
              <a:t>Dan:</a:t>
            </a:r>
            <a:r>
              <a:rPr lang="nl-NL" dirty="0" smtClean="0"/>
              <a:t>	Van kilometers naar meters 	Hoeveel km gaan er in een meter?	:1000</a:t>
            </a:r>
          </a:p>
          <a:p>
            <a:r>
              <a:rPr lang="nl-NL" dirty="0" smtClean="0">
                <a:solidFill>
                  <a:srgbClr val="FFC000"/>
                </a:solidFill>
              </a:rPr>
              <a:t>Wat is handig om te doen?</a:t>
            </a:r>
            <a:endParaRPr lang="nl-NL" dirty="0" smtClean="0">
              <a:solidFill>
                <a:srgbClr val="FFC000"/>
              </a:solidFill>
            </a:endParaRPr>
          </a:p>
          <a:p>
            <a:r>
              <a:rPr lang="nl-NL" dirty="0" smtClean="0"/>
              <a:t>Reken terug naar </a:t>
            </a:r>
            <a:r>
              <a:rPr lang="nl-NL" sz="2400" dirty="0" smtClean="0"/>
              <a:t>1</a:t>
            </a:r>
            <a:r>
              <a:rPr lang="nl-NL" dirty="0" smtClean="0"/>
              <a:t> 		zoveel meters per </a:t>
            </a:r>
            <a:r>
              <a:rPr lang="nl-NL" sz="2400" dirty="0" smtClean="0">
                <a:solidFill>
                  <a:srgbClr val="FFC000"/>
                </a:solidFill>
              </a:rPr>
              <a:t>1</a:t>
            </a:r>
            <a:r>
              <a:rPr lang="nl-NL" dirty="0" smtClean="0"/>
              <a:t> seconde</a:t>
            </a:r>
          </a:p>
          <a:p>
            <a:r>
              <a:rPr lang="nl-NL" dirty="0" smtClean="0"/>
              <a:t>				zoveel kilometers per </a:t>
            </a:r>
            <a:r>
              <a:rPr lang="nl-NL" sz="2400" dirty="0" smtClean="0">
                <a:solidFill>
                  <a:srgbClr val="FFC000"/>
                </a:solidFill>
              </a:rPr>
              <a:t>1</a:t>
            </a:r>
            <a:r>
              <a:rPr lang="nl-NL" dirty="0" smtClean="0">
                <a:solidFill>
                  <a:srgbClr val="FFC000"/>
                </a:solidFill>
              </a:rPr>
              <a:t> </a:t>
            </a:r>
            <a:r>
              <a:rPr lang="nl-NL" dirty="0" smtClean="0"/>
              <a:t>uur</a:t>
            </a:r>
          </a:p>
        </p:txBody>
      </p:sp>
      <p:pic>
        <p:nvPicPr>
          <p:cNvPr id="24578" name="Picture 2" descr="http://upload.wikimedia.org/wikipedia/commons/6/69/Grapevinesnail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352800" cy="197525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33400"/>
            <a:ext cx="14954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71600" y="37338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00"/>
                </a:solidFill>
              </a:rPr>
              <a:t>EEN SNELLE MANIER!!!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Van kilometers per uur naar meters per seconde 		(: 3,6)</a:t>
            </a:r>
            <a:endParaRPr lang="nl-NL" dirty="0"/>
          </a:p>
          <a:p>
            <a:r>
              <a:rPr lang="nl-NL" dirty="0" smtClean="0"/>
              <a:t>Van meters per seconde naar kilometers per uur		(x 3,6)</a:t>
            </a:r>
          </a:p>
        </p:txBody>
      </p:sp>
      <p:pic>
        <p:nvPicPr>
          <p:cNvPr id="3" name="Picture 4" descr="http://formuleren.wikispaces.com/file/view/van_kmh_naar_ms_verhoudingstabel.jpg/439974590/280x147/van_kmh_naar_ms_verhoudingsta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105400"/>
            <a:ext cx="2667000" cy="1400175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1600200" y="838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		:3600</a:t>
            </a:r>
          </a:p>
          <a:p>
            <a:r>
              <a:rPr lang="nl-NL" dirty="0" smtClean="0"/>
              <a:t>Afstand	15 kilometer		?   Kilometer	(= ? Meter) </a:t>
            </a:r>
          </a:p>
          <a:p>
            <a:r>
              <a:rPr lang="nl-NL" dirty="0" smtClean="0"/>
              <a:t>Tijd	3600 sec(=1 uur)		1 sec</a:t>
            </a:r>
          </a:p>
          <a:p>
            <a:r>
              <a:rPr lang="nl-NL" dirty="0" smtClean="0"/>
              <a:t>	</a:t>
            </a:r>
            <a:r>
              <a:rPr lang="nl-NL" dirty="0" smtClean="0"/>
              <a:t>		:3600</a:t>
            </a:r>
            <a:endParaRPr lang="nl-NL" dirty="0"/>
          </a:p>
        </p:txBody>
      </p:sp>
      <p:cxnSp>
        <p:nvCxnSpPr>
          <p:cNvPr id="6" name="Rechte verbindingslijn 5"/>
          <p:cNvCxnSpPr>
            <a:stCxn id="4" idx="1"/>
            <a:endCxn id="4" idx="3"/>
          </p:cNvCxnSpPr>
          <p:nvPr/>
        </p:nvCxnSpPr>
        <p:spPr>
          <a:xfrm>
            <a:off x="1600200" y="1438365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4724400" y="12192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28600" y="457200"/>
            <a:ext cx="876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Vragen over snelheid kunnen op verschillende manieren worden gesteld.</a:t>
            </a:r>
          </a:p>
          <a:p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/>
              <a:t>Gemiddelde snelheid berekenen (in tijd )  </a:t>
            </a:r>
          </a:p>
          <a:p>
            <a:pPr marL="342900" indent="-342900"/>
            <a:r>
              <a:rPr lang="nl-NL" dirty="0" smtClean="0"/>
              <a:t>	</a:t>
            </a:r>
            <a:r>
              <a:rPr lang="nl-NL" dirty="0" smtClean="0">
                <a:solidFill>
                  <a:srgbClr val="92D050"/>
                </a:solidFill>
              </a:rPr>
              <a:t>Piet fietst 25 km in 100 minuten . Wat is zijn gemiddelde snelheid in km/u? en m/s </a:t>
            </a:r>
          </a:p>
          <a:p>
            <a:pPr marL="342900" indent="-342900"/>
            <a:r>
              <a:rPr lang="nl-NL" dirty="0" smtClean="0"/>
              <a:t>	</a:t>
            </a:r>
            <a:r>
              <a:rPr lang="nl-NL" dirty="0" smtClean="0"/>
              <a:t>	Bereken </a:t>
            </a:r>
            <a:r>
              <a:rPr lang="nl-NL" dirty="0" smtClean="0"/>
              <a:t>de gemiddelde snelheid per (1) uur</a:t>
            </a:r>
          </a:p>
          <a:p>
            <a:pPr marL="342900" indent="-342900"/>
            <a:r>
              <a:rPr lang="nl-NL" dirty="0" smtClean="0"/>
              <a:t>	</a:t>
            </a:r>
            <a:r>
              <a:rPr lang="nl-NL" dirty="0" smtClean="0"/>
              <a:t>of	Bereken </a:t>
            </a:r>
            <a:r>
              <a:rPr lang="nl-NL" dirty="0" smtClean="0"/>
              <a:t>de gemiddelde snelheid per (1) seconde </a:t>
            </a:r>
          </a:p>
          <a:p>
            <a:pPr marL="342900" indent="-342900"/>
            <a:r>
              <a:rPr lang="nl-NL" dirty="0" smtClean="0"/>
              <a:t>	</a:t>
            </a:r>
            <a:r>
              <a:rPr lang="nl-NL" dirty="0" smtClean="0"/>
              <a:t>of	Bereken </a:t>
            </a:r>
            <a:r>
              <a:rPr lang="nl-NL" dirty="0" smtClean="0"/>
              <a:t>de gemiddelde snelheid per (1) minuut</a:t>
            </a:r>
          </a:p>
          <a:p>
            <a:pPr marL="342900" indent="-342900">
              <a:buAutoNum type="arabicPeriod" startAt="2"/>
            </a:pPr>
            <a:r>
              <a:rPr lang="nl-NL" dirty="0" smtClean="0"/>
              <a:t>Gemiddelde afstand berekenen.</a:t>
            </a:r>
          </a:p>
          <a:p>
            <a:pPr marL="342900" indent="-342900"/>
            <a:r>
              <a:rPr lang="nl-NL" dirty="0" smtClean="0"/>
              <a:t>	</a:t>
            </a:r>
            <a:r>
              <a:rPr lang="nl-NL" dirty="0" smtClean="0">
                <a:solidFill>
                  <a:srgbClr val="92D050"/>
                </a:solidFill>
              </a:rPr>
              <a:t>Piet fiets 15 km per uur. Hij gaat 1,5 uur fietsen. </a:t>
            </a:r>
            <a:r>
              <a:rPr lang="nl-NL" dirty="0" smtClean="0">
                <a:solidFill>
                  <a:srgbClr val="92D050"/>
                </a:solidFill>
              </a:rPr>
              <a:t>Wat is de afstand die hij heeft afgelegd</a:t>
            </a:r>
            <a:r>
              <a:rPr lang="nl-NL" dirty="0" smtClean="0">
                <a:solidFill>
                  <a:srgbClr val="92D050"/>
                </a:solidFill>
              </a:rPr>
              <a:t>? </a:t>
            </a:r>
          </a:p>
          <a:p>
            <a:pPr marL="342900" indent="-342900"/>
            <a:r>
              <a:rPr lang="nl-NL" dirty="0" smtClean="0"/>
              <a:t>	In </a:t>
            </a:r>
            <a:r>
              <a:rPr lang="nl-NL" dirty="0" smtClean="0"/>
              <a:t>meters?</a:t>
            </a:r>
            <a:endParaRPr lang="nl-NL" dirty="0" smtClean="0"/>
          </a:p>
          <a:p>
            <a:pPr marL="342900" indent="-342900"/>
            <a:r>
              <a:rPr lang="nl-NL" dirty="0" smtClean="0"/>
              <a:t>	In </a:t>
            </a:r>
            <a:r>
              <a:rPr lang="nl-NL" dirty="0" smtClean="0"/>
              <a:t>kilometers? </a:t>
            </a:r>
            <a:endParaRPr lang="nl-NL" dirty="0" smtClean="0"/>
          </a:p>
          <a:p>
            <a:pPr marL="342900" indent="-342900">
              <a:buAutoNum type="arabicPeriod" startAt="2"/>
            </a:pPr>
            <a:r>
              <a:rPr lang="nl-NL" dirty="0" smtClean="0"/>
              <a:t>Het verschil berekenen tussen twee afstanden (hoeveel km moet iemand nog lopen</a:t>
            </a:r>
            <a:r>
              <a:rPr lang="nl-NL" dirty="0" smtClean="0"/>
              <a:t>)</a:t>
            </a:r>
            <a:endParaRPr lang="nl-NL" dirty="0" smtClean="0"/>
          </a:p>
          <a:p>
            <a:pPr marL="342900" indent="-342900">
              <a:buAutoNum type="arabicPeriod" startAt="2"/>
            </a:pPr>
            <a:r>
              <a:rPr lang="nl-NL" dirty="0" smtClean="0"/>
              <a:t>Het verschil bereken tussen twee tijden (</a:t>
            </a:r>
            <a:r>
              <a:rPr lang="nl-NL" dirty="0" smtClean="0"/>
              <a:t>hoeveel  </a:t>
            </a:r>
            <a:r>
              <a:rPr lang="nl-NL" dirty="0" smtClean="0"/>
              <a:t>seconden moet iemand nog schaatsen) </a:t>
            </a:r>
          </a:p>
          <a:p>
            <a:pPr marL="342900" indent="-342900">
              <a:buAutoNum type="arabicPeriod" startAt="2"/>
            </a:pPr>
            <a:endParaRPr lang="nl-NL" dirty="0" smtClean="0"/>
          </a:p>
          <a:p>
            <a:pPr marL="342900" indent="-342900">
              <a:buAutoNum type="arabicPeriod" startAt="2"/>
            </a:pPr>
            <a:endParaRPr lang="nl-NL" dirty="0" smtClean="0"/>
          </a:p>
          <a:p>
            <a:pPr marL="342900" indent="-342900"/>
            <a:r>
              <a:rPr lang="nl-NL" dirty="0" smtClean="0"/>
              <a:t>	</a:t>
            </a:r>
            <a:r>
              <a:rPr lang="nl-NL" u="sng" dirty="0" smtClean="0">
                <a:solidFill>
                  <a:srgbClr val="FFFF00"/>
                </a:solidFill>
              </a:rPr>
              <a:t>KIJK EN LEES DE VRIJ DUS GOED…..</a:t>
            </a:r>
          </a:p>
          <a:p>
            <a:pPr marL="342900" indent="-342900"/>
            <a:r>
              <a:rPr lang="nl-NL" dirty="0" smtClean="0">
                <a:solidFill>
                  <a:srgbClr val="FFFF00"/>
                </a:solidFill>
              </a:rPr>
              <a:t>	</a:t>
            </a:r>
            <a:r>
              <a:rPr lang="nl-NL" dirty="0" smtClean="0"/>
              <a:t>WELKE </a:t>
            </a:r>
            <a:r>
              <a:rPr lang="nl-NL" dirty="0" smtClean="0">
                <a:solidFill>
                  <a:srgbClr val="FFFF00"/>
                </a:solidFill>
              </a:rPr>
              <a:t>F</a:t>
            </a:r>
            <a:r>
              <a:rPr lang="nl-NL" dirty="0" smtClean="0"/>
              <a:t>EITEN </a:t>
            </a:r>
            <a:r>
              <a:rPr lang="nl-NL" dirty="0" smtClean="0"/>
              <a:t>WEET JE AL</a:t>
            </a:r>
            <a:r>
              <a:rPr lang="nl-NL" dirty="0" smtClean="0"/>
              <a:t>?			</a:t>
            </a:r>
            <a:r>
              <a:rPr lang="nl-NL" dirty="0" smtClean="0">
                <a:solidFill>
                  <a:srgbClr val="FFFF00"/>
                </a:solidFill>
              </a:rPr>
              <a:t>F</a:t>
            </a:r>
            <a:r>
              <a:rPr lang="nl-NL" dirty="0" smtClean="0"/>
              <a:t>eiten </a:t>
            </a:r>
            <a:endParaRPr lang="nl-NL" dirty="0" smtClean="0"/>
          </a:p>
          <a:p>
            <a:pPr marL="342900" indent="-342900"/>
            <a:r>
              <a:rPr lang="nl-NL" dirty="0" smtClean="0"/>
              <a:t>	</a:t>
            </a:r>
            <a:r>
              <a:rPr lang="nl-NL" dirty="0" smtClean="0"/>
              <a:t>WELK </a:t>
            </a:r>
            <a:r>
              <a:rPr lang="nl-NL" dirty="0" smtClean="0">
                <a:solidFill>
                  <a:srgbClr val="FFFF00"/>
                </a:solidFill>
              </a:rPr>
              <a:t>A</a:t>
            </a:r>
            <a:r>
              <a:rPr lang="nl-NL" dirty="0" smtClean="0"/>
              <a:t>NTWOORD </a:t>
            </a:r>
            <a:r>
              <a:rPr lang="nl-NL" dirty="0" smtClean="0"/>
              <a:t>WILLEN ZE PRECIES WETEN? </a:t>
            </a:r>
            <a:r>
              <a:rPr lang="nl-NL" dirty="0" smtClean="0"/>
              <a:t>	</a:t>
            </a:r>
            <a:r>
              <a:rPr lang="nl-NL" dirty="0" smtClean="0">
                <a:solidFill>
                  <a:srgbClr val="FFFF00"/>
                </a:solidFill>
              </a:rPr>
              <a:t>A</a:t>
            </a:r>
            <a:r>
              <a:rPr lang="nl-NL" dirty="0" smtClean="0"/>
              <a:t>ntwoord		</a:t>
            </a:r>
            <a:endParaRPr lang="nl-NL" dirty="0" smtClean="0"/>
          </a:p>
          <a:p>
            <a:pPr marL="342900" indent="-342900"/>
            <a:r>
              <a:rPr lang="nl-NL" dirty="0" smtClean="0"/>
              <a:t>	Hoe ga je dat </a:t>
            </a:r>
            <a:r>
              <a:rPr lang="nl-NL" dirty="0" smtClean="0">
                <a:solidFill>
                  <a:srgbClr val="FFFF00"/>
                </a:solidFill>
              </a:rPr>
              <a:t>B</a:t>
            </a:r>
            <a:r>
              <a:rPr lang="nl-NL" dirty="0" smtClean="0"/>
              <a:t>EREKENEN</a:t>
            </a:r>
            <a:r>
              <a:rPr lang="nl-NL" dirty="0" smtClean="0"/>
              <a:t>? </a:t>
            </a:r>
            <a:r>
              <a:rPr lang="nl-NL" dirty="0" smtClean="0"/>
              <a:t>			</a:t>
            </a:r>
            <a:r>
              <a:rPr lang="nl-NL" dirty="0" smtClean="0">
                <a:solidFill>
                  <a:srgbClr val="FFFF00"/>
                </a:solidFill>
              </a:rPr>
              <a:t>B</a:t>
            </a:r>
            <a:r>
              <a:rPr lang="nl-NL" dirty="0" smtClean="0"/>
              <a:t>erekening</a:t>
            </a:r>
            <a:endParaRPr lang="nl-NL" dirty="0" smtClean="0"/>
          </a:p>
          <a:p>
            <a:pPr marL="342900" indent="-342900"/>
            <a:r>
              <a:rPr lang="nl-NL" dirty="0" smtClean="0"/>
              <a:t>	In welke </a:t>
            </a:r>
            <a:r>
              <a:rPr lang="nl-NL" dirty="0" smtClean="0">
                <a:solidFill>
                  <a:srgbClr val="FFFF00"/>
                </a:solidFill>
              </a:rPr>
              <a:t>E</a:t>
            </a:r>
            <a:r>
              <a:rPr lang="nl-NL" dirty="0" smtClean="0"/>
              <a:t>ENHEID </a:t>
            </a:r>
            <a:r>
              <a:rPr lang="nl-NL" dirty="0" smtClean="0"/>
              <a:t>moet je antwoorden</a:t>
            </a:r>
            <a:r>
              <a:rPr lang="nl-NL" dirty="0" smtClean="0">
                <a:solidFill>
                  <a:srgbClr val="FFFF00"/>
                </a:solidFill>
              </a:rPr>
              <a:t>? </a:t>
            </a:r>
            <a:r>
              <a:rPr lang="nl-NL" dirty="0" smtClean="0">
                <a:solidFill>
                  <a:srgbClr val="FFFF00"/>
                </a:solidFill>
              </a:rPr>
              <a:t>		E</a:t>
            </a:r>
            <a:r>
              <a:rPr lang="nl-NL" dirty="0" smtClean="0"/>
              <a:t>enheid</a:t>
            </a:r>
          </a:p>
          <a:p>
            <a:pPr marL="342900" indent="-342900"/>
            <a:r>
              <a:rPr lang="nl-NL" dirty="0" smtClean="0">
                <a:solidFill>
                  <a:srgbClr val="FFFF00"/>
                </a:solidFill>
              </a:rPr>
              <a:t>	</a:t>
            </a:r>
            <a:r>
              <a:rPr lang="nl-NL" dirty="0" smtClean="0">
                <a:solidFill>
                  <a:srgbClr val="FFFF00"/>
                </a:solidFill>
              </a:rPr>
              <a:t>C</a:t>
            </a:r>
            <a:r>
              <a:rPr lang="nl-NL" dirty="0" smtClean="0"/>
              <a:t>HECK JE ANTWOORD! Klopt het? Kan het? </a:t>
            </a:r>
            <a:r>
              <a:rPr lang="nl-NL" dirty="0" smtClean="0">
                <a:solidFill>
                  <a:srgbClr val="FFFF00"/>
                </a:solidFill>
              </a:rPr>
              <a:t>		</a:t>
            </a:r>
            <a:r>
              <a:rPr lang="nl-NL" dirty="0" smtClean="0">
                <a:solidFill>
                  <a:srgbClr val="FFFF00"/>
                </a:solidFill>
              </a:rPr>
              <a:t>C</a:t>
            </a:r>
            <a:r>
              <a:rPr lang="nl-NL" dirty="0" smtClean="0"/>
              <a:t>heck</a:t>
            </a:r>
            <a:endParaRPr lang="nl-NL" dirty="0" smtClean="0"/>
          </a:p>
          <a:p>
            <a:pPr marL="800100" lvl="1" indent="-342900"/>
            <a:endParaRPr lang="nl-NL" dirty="0" smtClean="0"/>
          </a:p>
          <a:p>
            <a:pPr marL="800100" lvl="1" indent="-342900"/>
            <a:endParaRPr lang="nl-NL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14954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2362200" y="3048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Anna en Dirk nemen dezelfde route en vertrekken op dezelfde tijd</a:t>
            </a:r>
          </a:p>
          <a:p>
            <a:r>
              <a:rPr lang="nl-NL" dirty="0" smtClean="0"/>
              <a:t>Anna loopt 6 km/u en Dirk fietst 18 km/u</a:t>
            </a:r>
          </a:p>
          <a:p>
            <a:r>
              <a:rPr lang="nl-NL" dirty="0" smtClean="0"/>
              <a:t>De route is 15 km</a:t>
            </a:r>
          </a:p>
          <a:p>
            <a:r>
              <a:rPr lang="nl-NL" dirty="0" smtClean="0"/>
              <a:t>Hoe lang doet Anna over de route?</a:t>
            </a:r>
          </a:p>
          <a:p>
            <a:r>
              <a:rPr lang="nl-NL" dirty="0" smtClean="0"/>
              <a:t>Hoe lang doet Dirk over de route?</a:t>
            </a:r>
          </a:p>
          <a:p>
            <a:r>
              <a:rPr lang="nl-NL" dirty="0" smtClean="0"/>
              <a:t>Hoe lang  moet Anna nog lopen als Dirk aankomt?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219200" y="27432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		         : 6	            x 15 		</a:t>
            </a:r>
          </a:p>
          <a:p>
            <a:r>
              <a:rPr lang="nl-NL" dirty="0" smtClean="0"/>
              <a:t>Anna 	afstand in km 	6 km 	1 km 	15 km </a:t>
            </a:r>
          </a:p>
          <a:p>
            <a:r>
              <a:rPr lang="nl-NL" dirty="0" smtClean="0"/>
              <a:t>	afstand in tijd	60 min	10 min 	</a:t>
            </a:r>
            <a:r>
              <a:rPr lang="nl-NL" dirty="0" smtClean="0">
                <a:solidFill>
                  <a:srgbClr val="FFFF00"/>
                </a:solidFill>
              </a:rPr>
              <a:t>? </a:t>
            </a:r>
            <a:r>
              <a:rPr lang="nl-NL" dirty="0" smtClean="0"/>
              <a:t>  minuten </a:t>
            </a:r>
          </a:p>
          <a:p>
            <a:r>
              <a:rPr lang="nl-NL" dirty="0" smtClean="0"/>
              <a:t>			         :6	            x 15 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			         :18	          x 15 </a:t>
            </a:r>
          </a:p>
          <a:p>
            <a:r>
              <a:rPr lang="nl-NL" dirty="0" smtClean="0"/>
              <a:t>Dirk 	afstand in km 	18 km 	1 km 	15 km </a:t>
            </a:r>
          </a:p>
          <a:p>
            <a:r>
              <a:rPr lang="nl-NL" dirty="0" smtClean="0"/>
              <a:t>	afstand in tijd	60 min 		</a:t>
            </a:r>
            <a:r>
              <a:rPr lang="nl-NL" dirty="0" smtClean="0">
                <a:solidFill>
                  <a:srgbClr val="FFFF00"/>
                </a:solidFill>
              </a:rPr>
              <a:t>?</a:t>
            </a:r>
            <a:r>
              <a:rPr lang="nl-NL" dirty="0" smtClean="0"/>
              <a:t>    minuten </a:t>
            </a:r>
          </a:p>
          <a:p>
            <a:r>
              <a:rPr lang="nl-NL" dirty="0" smtClean="0"/>
              <a:t>			          : 18	            x 15</a:t>
            </a:r>
          </a:p>
          <a:p>
            <a:endParaRPr lang="nl-NL" dirty="0" smtClean="0"/>
          </a:p>
          <a:p>
            <a:r>
              <a:rPr lang="nl-NL" dirty="0" smtClean="0"/>
              <a:t>Hoe ver moet Anna nog lopen als Dirk er al is  (in tijd en in kilometers? )</a:t>
            </a:r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2209800" y="3352800"/>
            <a:ext cx="579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2133600" y="49530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733800" y="30480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4800600" y="31242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5715000" y="3124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3810000" y="47244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4800600" y="48006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5715000" y="4800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09600" y="533400"/>
            <a:ext cx="784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Je kunt </a:t>
            </a:r>
            <a:r>
              <a:rPr lang="nl-NL" dirty="0" smtClean="0"/>
              <a:t>er dus </a:t>
            </a:r>
            <a:r>
              <a:rPr lang="nl-NL" dirty="0" smtClean="0"/>
              <a:t>altijd </a:t>
            </a:r>
            <a:r>
              <a:rPr lang="nl-NL" dirty="0" smtClean="0"/>
              <a:t>achter </a:t>
            </a:r>
            <a:r>
              <a:rPr lang="nl-NL" dirty="0" smtClean="0"/>
              <a:t>komen hoe ver iemand nog moet lopen, fietsen of rijden (</a:t>
            </a:r>
            <a:r>
              <a:rPr lang="nl-NL" dirty="0" smtClean="0">
                <a:solidFill>
                  <a:srgbClr val="FFFF00"/>
                </a:solidFill>
              </a:rPr>
              <a:t>in meters of kilometers</a:t>
            </a:r>
            <a:r>
              <a:rPr lang="nl-NL" dirty="0" smtClean="0"/>
              <a:t>) door terug te gaan naar  het getal </a:t>
            </a:r>
            <a:r>
              <a:rPr lang="nl-NL" dirty="0" smtClean="0">
                <a:solidFill>
                  <a:srgbClr val="FFFF00"/>
                </a:solidFill>
              </a:rPr>
              <a:t>1. Dit is je (tussen)stap in de verhoudingstabel</a:t>
            </a:r>
          </a:p>
          <a:p>
            <a:endParaRPr lang="nl-NL" dirty="0" smtClean="0">
              <a:solidFill>
                <a:srgbClr val="FFFF00"/>
              </a:solidFill>
            </a:endParaRPr>
          </a:p>
          <a:p>
            <a:r>
              <a:rPr lang="nl-NL" dirty="0" smtClean="0"/>
              <a:t>Jan doet mee aan een wedstrijd. Hij schaatst 25 km in 117 minuten. Wat is zijn gemiddelde snelheid per uur? 			</a:t>
            </a:r>
          </a:p>
          <a:p>
            <a:r>
              <a:rPr lang="nl-NL" dirty="0" smtClean="0"/>
              <a:t>Afstand toertocht in kilometers	35 km 	…….	?</a:t>
            </a:r>
          </a:p>
          <a:p>
            <a:r>
              <a:rPr lang="nl-NL" dirty="0" smtClean="0"/>
              <a:t>Jan zijn tijd 	(minuten) 	117 min	</a:t>
            </a:r>
            <a:r>
              <a:rPr lang="nl-NL" dirty="0" smtClean="0">
                <a:solidFill>
                  <a:srgbClr val="FFFF00"/>
                </a:solidFill>
              </a:rPr>
              <a:t>1 min </a:t>
            </a:r>
            <a:r>
              <a:rPr lang="nl-NL" dirty="0" smtClean="0"/>
              <a:t>	60 min 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Je kijkt waar je het meeste gegevens van hebt en daar neem je de tussenstap van 1 mee.  </a:t>
            </a:r>
            <a:r>
              <a:rPr lang="nl-NL" dirty="0" smtClean="0">
                <a:solidFill>
                  <a:srgbClr val="FFFF00"/>
                </a:solidFill>
              </a:rPr>
              <a:t>(in bovenstaand voorbeeld dus de minuten) </a:t>
            </a:r>
          </a:p>
          <a:p>
            <a:endParaRPr lang="nl-NL" dirty="0" smtClean="0">
              <a:solidFill>
                <a:srgbClr val="FFFF00"/>
              </a:solidFill>
            </a:endParaRPr>
          </a:p>
          <a:p>
            <a:endParaRPr lang="nl-NL" dirty="0" smtClean="0"/>
          </a:p>
          <a:p>
            <a:r>
              <a:rPr lang="nl-NL" dirty="0" smtClean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fbeeldingsresultaat voor jongens die roe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343400"/>
            <a:ext cx="2233275" cy="2286000"/>
          </a:xfrm>
          <a:prstGeom prst="rect">
            <a:avLst/>
          </a:prstGeom>
          <a:noFill/>
        </p:spPr>
      </p:pic>
      <p:pic>
        <p:nvPicPr>
          <p:cNvPr id="3" name="Picture 2" descr="Afbeeldingsresultaat voor meisjes schaats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09600"/>
            <a:ext cx="2971800" cy="1981200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533400" y="609600"/>
            <a:ext cx="510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 smtClean="0"/>
              <a:t>Fatima</a:t>
            </a:r>
            <a:r>
              <a:rPr lang="nl-NL" dirty="0" smtClean="0"/>
              <a:t> en </a:t>
            </a:r>
            <a:r>
              <a:rPr lang="nl-NL" dirty="0" err="1" smtClean="0"/>
              <a:t>Janita</a:t>
            </a:r>
            <a:r>
              <a:rPr lang="nl-NL" dirty="0" smtClean="0"/>
              <a:t> schaatsen een toertocht van 35 km. </a:t>
            </a:r>
          </a:p>
          <a:p>
            <a:r>
              <a:rPr lang="nl-NL" dirty="0" err="1" smtClean="0"/>
              <a:t>Fatima</a:t>
            </a:r>
            <a:r>
              <a:rPr lang="nl-NL" dirty="0" smtClean="0"/>
              <a:t> schaatst 25 km/u.</a:t>
            </a:r>
          </a:p>
          <a:p>
            <a:r>
              <a:rPr lang="nl-NL" dirty="0" err="1" smtClean="0"/>
              <a:t>Janita</a:t>
            </a:r>
            <a:r>
              <a:rPr lang="nl-NL" dirty="0" smtClean="0"/>
              <a:t> schaatst 18 km /u. </a:t>
            </a:r>
          </a:p>
          <a:p>
            <a:r>
              <a:rPr lang="nl-NL" dirty="0" smtClean="0"/>
              <a:t>Hoe lang moet </a:t>
            </a:r>
            <a:r>
              <a:rPr lang="nl-NL" dirty="0" err="1" smtClean="0"/>
              <a:t>Fatima</a:t>
            </a:r>
            <a:r>
              <a:rPr lang="nl-NL" dirty="0" smtClean="0"/>
              <a:t> op </a:t>
            </a:r>
            <a:r>
              <a:rPr lang="nl-NL" dirty="0" err="1" smtClean="0"/>
              <a:t>Janita</a:t>
            </a:r>
            <a:r>
              <a:rPr lang="nl-NL" dirty="0" smtClean="0"/>
              <a:t> wachten bij de finish?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Jaap en Kees houden een roeiwedstrijd. De afstand is 5 kilometer. </a:t>
            </a:r>
          </a:p>
          <a:p>
            <a:r>
              <a:rPr lang="nl-NL" dirty="0" smtClean="0"/>
              <a:t>Jaap roeit 20 km/u</a:t>
            </a:r>
          </a:p>
          <a:p>
            <a:r>
              <a:rPr lang="nl-NL" dirty="0" smtClean="0"/>
              <a:t>Kees roeit 22 km/u </a:t>
            </a:r>
          </a:p>
          <a:p>
            <a:r>
              <a:rPr lang="nl-NL" dirty="0" smtClean="0"/>
              <a:t>Hoe lang moet Jaap nog roeien als Kees er al is?</a:t>
            </a:r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8779</TotalTime>
  <Words>919</Words>
  <Application>Microsoft Office PowerPoint</Application>
  <PresentationFormat>Diavoorstelling (4:3)</PresentationFormat>
  <Paragraphs>243</Paragraphs>
  <Slides>25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</vt:vector>
  </TitlesOfParts>
  <Company>Family Ray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Marga</dc:creator>
  <cp:lastModifiedBy>Marga</cp:lastModifiedBy>
  <cp:revision>563</cp:revision>
  <dcterms:created xsi:type="dcterms:W3CDTF">2016-02-28T09:16:20Z</dcterms:created>
  <dcterms:modified xsi:type="dcterms:W3CDTF">2017-01-05T15:54:26Z</dcterms:modified>
</cp:coreProperties>
</file>