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6" r:id="rId3"/>
    <p:sldId id="269" r:id="rId4"/>
    <p:sldId id="270" r:id="rId5"/>
    <p:sldId id="271" r:id="rId6"/>
    <p:sldId id="268" r:id="rId7"/>
    <p:sldId id="256" r:id="rId8"/>
    <p:sldId id="259" r:id="rId9"/>
    <p:sldId id="260" r:id="rId10"/>
    <p:sldId id="258" r:id="rId11"/>
    <p:sldId id="261" r:id="rId12"/>
    <p:sldId id="263" r:id="rId13"/>
    <p:sldId id="262" r:id="rId14"/>
    <p:sldId id="257" r:id="rId15"/>
    <p:sldId id="26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102" d="100"/>
          <a:sy n="102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A3358-A133-4142-9473-BB34DAE7B551}" type="datetimeFigureOut">
              <a:rPr lang="nl-NL" smtClean="0"/>
              <a:t>4-3-2017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E6C25-5A2A-408E-AE1A-F342CEAAD95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 dag = 60 minuten x 24 uur = 1440 minuten  x 2 = 2880</a:t>
            </a:r>
            <a:r>
              <a:rPr lang="nl-NL" baseline="0" dirty="0" smtClean="0"/>
              <a:t> Dus 2 hele dagen. Blijft over 3075-2880 = 195 minuten : 60 = 3, 25 uur </a:t>
            </a:r>
          </a:p>
          <a:p>
            <a:r>
              <a:rPr lang="nl-NL" baseline="0" dirty="0" smtClean="0"/>
              <a:t>2 dagen 3 uur en 15 minuten (0,25 x 60 15 minuten)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C25-5A2A-408E-AE1A-F342CEAAD95F}" type="slidenum">
              <a:rPr lang="nl-NL" smtClean="0"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Sleutel 39 minuten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C25-5A2A-408E-AE1A-F342CEAAD95F}" type="slidenum">
              <a:rPr lang="nl-NL" smtClean="0"/>
              <a:t>15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981-5CD4-4406-AFB7-0A5E6D51CDD6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CF8-FB3F-46F3-993E-20CA91935B9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8103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91981-5CD4-4406-AFB7-0A5E6D51CDD6}" type="datetimeFigureOut">
              <a:rPr lang="nl-NL" smtClean="0"/>
              <a:pPr/>
              <a:t>4-3-2017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9CF8-FB3F-46F3-993E-20CA91935B9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43441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11560" y="332656"/>
            <a:ext cx="7061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Herhalen schaal </a:t>
            </a:r>
          </a:p>
          <a:p>
            <a:endParaRPr lang="nl-NL" dirty="0" smtClean="0"/>
          </a:p>
          <a:p>
            <a:r>
              <a:rPr lang="nl-NL" dirty="0" smtClean="0"/>
              <a:t>Schaal is een verhouding. </a:t>
            </a:r>
          </a:p>
          <a:p>
            <a:r>
              <a:rPr lang="nl-NL" dirty="0" smtClean="0"/>
              <a:t>1: 10 betekent dat de werkelijkheid 10 x is verkleind tot een schaalmodel </a:t>
            </a:r>
          </a:p>
          <a:p>
            <a:endParaRPr lang="nl-NL" dirty="0" smtClean="0"/>
          </a:p>
          <a:p>
            <a:r>
              <a:rPr lang="nl-NL" dirty="0" smtClean="0"/>
              <a:t>Bijvoorbeeld een </a:t>
            </a:r>
            <a:r>
              <a:rPr lang="nl-NL" dirty="0" smtClean="0"/>
              <a:t>M</a:t>
            </a:r>
            <a:r>
              <a:rPr lang="nl-NL" dirty="0" smtClean="0"/>
              <a:t>ercedes van 8495 mm lang (8,495 meter) </a:t>
            </a:r>
          </a:p>
        </p:txBody>
      </p:sp>
      <p:pic>
        <p:nvPicPr>
          <p:cNvPr id="2050" name="Picture 2" descr="De nieuwe E-Klasse staat in drie verschillende schalen bij de Mercedes-Benzdealers te ko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3810000" cy="2857500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683568" y="58052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Hoe vaak past een schaalmodel in de </a:t>
            </a:r>
            <a:r>
              <a:rPr lang="nl-NL" dirty="0" smtClean="0"/>
              <a:t>werkelijkheid? Dit is de schaal die gebruikt is om het schaalmodel na te maken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004048" y="2780928"/>
            <a:ext cx="3888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grijze schaalmodel is 1: 43</a:t>
            </a:r>
          </a:p>
          <a:p>
            <a:endParaRPr lang="nl-NL" dirty="0" smtClean="0"/>
          </a:p>
          <a:p>
            <a:r>
              <a:rPr lang="nl-NL" dirty="0" smtClean="0"/>
              <a:t>Het blauwe schaalmodel is 1: 87</a:t>
            </a:r>
          </a:p>
          <a:p>
            <a:endParaRPr lang="nl-NL" dirty="0" smtClean="0"/>
          </a:p>
          <a:p>
            <a:r>
              <a:rPr lang="nl-NL" dirty="0" smtClean="0"/>
              <a:t>De echte auto is 8495 mm</a:t>
            </a:r>
          </a:p>
          <a:p>
            <a:endParaRPr lang="nl-NL" dirty="0" smtClean="0"/>
          </a:p>
          <a:p>
            <a:r>
              <a:rPr lang="nl-NL" dirty="0" smtClean="0"/>
              <a:t>Wat is de lengte van het schaalmodel Bij schaal 1 : 43</a:t>
            </a:r>
          </a:p>
          <a:p>
            <a:r>
              <a:rPr lang="nl-NL" dirty="0" smtClean="0"/>
              <a:t>Bij schaal 1 : 87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Tijdzones meerekenen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113" y="2319338"/>
            <a:ext cx="5057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395536" y="5013176"/>
            <a:ext cx="88078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Kijk naar de aankomst tijd in de plaats waar je heen gaat.</a:t>
            </a:r>
          </a:p>
          <a:p>
            <a:pPr>
              <a:buFontTx/>
              <a:buChar char="-"/>
            </a:pPr>
            <a:r>
              <a:rPr lang="nl-NL" dirty="0" smtClean="0"/>
              <a:t> Reken dan uit hoe laat het op dat moment is in de plaats waar je vandaan bent vertrokken.</a:t>
            </a:r>
          </a:p>
          <a:p>
            <a:r>
              <a:rPr lang="nl-NL" dirty="0" smtClean="0"/>
              <a:t>  (verschil in tijd tussen </a:t>
            </a:r>
            <a:r>
              <a:rPr lang="nl-NL" dirty="0" smtClean="0"/>
              <a:t>Cairo </a:t>
            </a:r>
            <a:r>
              <a:rPr lang="nl-NL" dirty="0" smtClean="0"/>
              <a:t>en </a:t>
            </a:r>
            <a:r>
              <a:rPr lang="nl-NL" dirty="0" smtClean="0"/>
              <a:t>Amsterdam </a:t>
            </a:r>
            <a:r>
              <a:rPr lang="nl-NL" dirty="0" smtClean="0"/>
              <a:t>is +1)</a:t>
            </a:r>
          </a:p>
          <a:p>
            <a:r>
              <a:rPr lang="nl-NL" dirty="0" smtClean="0"/>
              <a:t>- Nu kun je uitrekenen hoe lang de reis duurt. </a:t>
            </a:r>
          </a:p>
          <a:p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195736" y="1412776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verschil </a:t>
            </a:r>
            <a:r>
              <a:rPr lang="nl-NL" dirty="0" smtClean="0"/>
              <a:t>in tijd tussen Cairo en Amsterdam is +1)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Reisschema met meerdere vervoersmiddelen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2575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916832"/>
            <a:ext cx="4476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1844824"/>
            <a:ext cx="776635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1 minuut = 	60 seconden </a:t>
            </a:r>
          </a:p>
          <a:p>
            <a:endParaRPr lang="nl-NL" dirty="0" smtClean="0"/>
          </a:p>
          <a:p>
            <a:r>
              <a:rPr lang="nl-NL" dirty="0" smtClean="0"/>
              <a:t>1 uur = 		60 minuten = 	3600 seconden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1 dag = 24 uur = (24 x 60 minuten ) = 1440 minuten (x 60 sec) = 86400 seconden)</a:t>
            </a:r>
          </a:p>
          <a:p>
            <a:endParaRPr lang="nl-NL" dirty="0" smtClean="0"/>
          </a:p>
          <a:p>
            <a:r>
              <a:rPr lang="nl-NL" dirty="0" smtClean="0"/>
              <a:t>1 week = ? Dagen = ? Uren = 	? Minuten = ? Seconden </a:t>
            </a:r>
          </a:p>
          <a:p>
            <a:endParaRPr lang="nl-NL" dirty="0" smtClean="0"/>
          </a:p>
          <a:p>
            <a:r>
              <a:rPr lang="nl-NL" dirty="0" smtClean="0"/>
              <a:t>1 jaar = ? Weken = ? Dagen = ? Uren = 	? Minuten = ? Seconden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75" y="116632"/>
            <a:ext cx="9089925" cy="404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763688" y="4509120"/>
            <a:ext cx="37914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Even zelf proberen</a:t>
            </a:r>
          </a:p>
          <a:p>
            <a:endParaRPr lang="nl-NL" dirty="0" smtClean="0"/>
          </a:p>
          <a:p>
            <a:r>
              <a:rPr lang="nl-NL" dirty="0" smtClean="0"/>
              <a:t>Wat is een etmaal?</a:t>
            </a:r>
          </a:p>
          <a:p>
            <a:r>
              <a:rPr lang="nl-NL" dirty="0" smtClean="0"/>
              <a:t>Hoeveel minuten gaan er in een uur?</a:t>
            </a:r>
          </a:p>
          <a:p>
            <a:r>
              <a:rPr lang="nl-NL" dirty="0" smtClean="0"/>
              <a:t>Hoeveel seconden gaan er in een uur?</a:t>
            </a:r>
          </a:p>
          <a:p>
            <a:r>
              <a:rPr lang="nl-NL" dirty="0" smtClean="0"/>
              <a:t>Hoeveel minuten gaan er in een dag?</a:t>
            </a:r>
          </a:p>
          <a:p>
            <a:r>
              <a:rPr lang="nl-NL" dirty="0" smtClean="0"/>
              <a:t>Hoeveel seconden gaan er in een dag?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475656" y="1412776"/>
            <a:ext cx="63997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Van een decimaal uur omrekenen naar minuten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Vermenigvuldig het decimale getal x 60 </a:t>
            </a:r>
          </a:p>
          <a:p>
            <a:r>
              <a:rPr lang="nl-NL" dirty="0" smtClean="0"/>
              <a:t>1,3 uur = 1,3 x 60 = 		minuten </a:t>
            </a:r>
          </a:p>
          <a:p>
            <a:r>
              <a:rPr lang="nl-NL" dirty="0" smtClean="0"/>
              <a:t>1,27 uur = 1,27 x 60 = 	minuten </a:t>
            </a:r>
          </a:p>
          <a:p>
            <a:endParaRPr lang="nl-NL" dirty="0" smtClean="0"/>
          </a:p>
          <a:p>
            <a:r>
              <a:rPr lang="nl-NL" dirty="0" smtClean="0"/>
              <a:t>3,8 uur = 			minuten </a:t>
            </a:r>
          </a:p>
          <a:p>
            <a:r>
              <a:rPr lang="nl-NL" dirty="0" smtClean="0"/>
              <a:t>5,9 uur = 			minuten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En andersom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Van minuten naar decimale uren: deel het aantal minuten door 60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Of van een digitale tijd naar decimale uren</a:t>
            </a:r>
          </a:p>
          <a:p>
            <a:r>
              <a:rPr lang="nl-NL" dirty="0" smtClean="0"/>
              <a:t>(want zoveel minuten zitten er in 1 uur) </a:t>
            </a:r>
          </a:p>
          <a:p>
            <a:r>
              <a:rPr lang="nl-NL" dirty="0" smtClean="0"/>
              <a:t>90 minuten = 90 : 60 = 1,5	uur</a:t>
            </a:r>
          </a:p>
          <a:p>
            <a:r>
              <a:rPr lang="nl-NL" dirty="0" smtClean="0"/>
              <a:t>500 minuten =		uur </a:t>
            </a:r>
          </a:p>
          <a:p>
            <a:r>
              <a:rPr lang="nl-NL" dirty="0" smtClean="0"/>
              <a:t>350 minuten =		uur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9512" y="116632"/>
            <a:ext cx="239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 examensom 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8207448" cy="61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609600"/>
            <a:ext cx="8354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Rekenen met schaal kan op meerderde manieren </a:t>
            </a:r>
          </a:p>
          <a:p>
            <a:endParaRPr lang="nl-NL" dirty="0" smtClean="0"/>
          </a:p>
          <a:p>
            <a:r>
              <a:rPr lang="nl-NL" dirty="0" smtClean="0"/>
              <a:t>Er zijn altijd 3 onderdelen namelijk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schaal</a:t>
            </a:r>
            <a:r>
              <a:rPr lang="nl-NL" dirty="0" smtClean="0"/>
              <a:t> zelf		bv 1 : 100	       (1 cm is in werkelijkheid 100 cm)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werkelijkheid	</a:t>
            </a:r>
            <a:r>
              <a:rPr lang="nl-NL" dirty="0" smtClean="0"/>
              <a:t>bv in m</a:t>
            </a:r>
          </a:p>
          <a:p>
            <a:pPr marL="342900" indent="-342900">
              <a:buAutoNum type="arabicPeriod"/>
            </a:pPr>
            <a:r>
              <a:rPr lang="nl-NL" dirty="0" smtClean="0"/>
              <a:t>Het </a:t>
            </a:r>
            <a:r>
              <a:rPr lang="nl-NL" dirty="0" smtClean="0">
                <a:solidFill>
                  <a:srgbClr val="FFFF00"/>
                </a:solidFill>
              </a:rPr>
              <a:t>schaalmodel	</a:t>
            </a:r>
            <a:r>
              <a:rPr lang="nl-NL" dirty="0" smtClean="0"/>
              <a:t>bv in cm 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Om iets uit te kunnen rekenen heb je altijd </a:t>
            </a:r>
            <a:r>
              <a:rPr lang="nl-NL" dirty="0" smtClean="0">
                <a:solidFill>
                  <a:srgbClr val="FFFF00"/>
                </a:solidFill>
              </a:rPr>
              <a:t>2 van deze 3 </a:t>
            </a:r>
            <a:r>
              <a:rPr lang="nl-NL" dirty="0" smtClean="0"/>
              <a:t>nodig!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Ze moeten in </a:t>
            </a:r>
            <a:r>
              <a:rPr lang="nl-NL" dirty="0" smtClean="0">
                <a:solidFill>
                  <a:srgbClr val="FFFF00"/>
                </a:solidFill>
              </a:rPr>
              <a:t>dezelfde eenheid </a:t>
            </a:r>
            <a:r>
              <a:rPr lang="nl-NL" dirty="0" smtClean="0"/>
              <a:t>staan. Dus bijvoorbeeld alles in centimeters.</a:t>
            </a:r>
          </a:p>
          <a:p>
            <a:pPr marL="342900" indent="-342900"/>
            <a:r>
              <a:rPr lang="nl-NL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Kijk in welke eenheid je het antwoord moet geven en </a:t>
            </a:r>
            <a:r>
              <a:rPr lang="nl-NL" dirty="0" smtClean="0">
                <a:solidFill>
                  <a:srgbClr val="FFFF00"/>
                </a:solidFill>
              </a:rPr>
              <a:t>zet alles om naar die eenheid. </a:t>
            </a:r>
            <a:endParaRPr lang="nl-NL" dirty="0" smtClean="0">
              <a:solidFill>
                <a:srgbClr val="FFFF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nl-NL" dirty="0" smtClean="0">
                <a:solidFill>
                  <a:srgbClr val="FFFF00"/>
                </a:solidFill>
              </a:rPr>
              <a:t>Even terug naar de </a:t>
            </a:r>
            <a:r>
              <a:rPr lang="nl-NL" dirty="0" err="1" smtClean="0">
                <a:solidFill>
                  <a:srgbClr val="FFFF00"/>
                </a:solidFill>
              </a:rPr>
              <a:t>mercedes</a:t>
            </a:r>
            <a:endParaRPr lang="nl-NL" dirty="0" smtClean="0">
              <a:solidFill>
                <a:srgbClr val="FFFF00"/>
              </a:solidFill>
            </a:endParaRPr>
          </a:p>
          <a:p>
            <a:pPr marL="342900" indent="-342900"/>
            <a:endParaRPr lang="nl-NL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nl-NL" dirty="0" smtClean="0"/>
              <a:t>Bereken </a:t>
            </a:r>
            <a:r>
              <a:rPr lang="nl-NL" dirty="0" smtClean="0">
                <a:solidFill>
                  <a:srgbClr val="FFFF00"/>
                </a:solidFill>
              </a:rPr>
              <a:t>de schaal</a:t>
            </a:r>
            <a:r>
              <a:rPr lang="nl-NL" dirty="0" smtClean="0"/>
              <a:t>:</a:t>
            </a:r>
            <a:r>
              <a:rPr lang="nl-NL" dirty="0" smtClean="0">
                <a:solidFill>
                  <a:srgbClr val="FFFF00"/>
                </a:solidFill>
              </a:rPr>
              <a:t>				je de werkelijkheid            = 8495 mm					je weet het schaalmodel  = 19,7 cm  </a:t>
            </a:r>
          </a:p>
          <a:p>
            <a:pPr marL="342900" indent="-342900"/>
            <a:r>
              <a:rPr lang="nl-NL" dirty="0" smtClean="0"/>
              <a:t>Bereken de lengte van</a:t>
            </a:r>
            <a:r>
              <a:rPr lang="nl-NL" dirty="0" smtClean="0">
                <a:solidFill>
                  <a:srgbClr val="FFFF00"/>
                </a:solidFill>
              </a:rPr>
              <a:t> de werkelijkheid	:	je weet de schaal 	           = 1: 43</a:t>
            </a:r>
          </a:p>
          <a:p>
            <a:pPr marL="342900" indent="-342900"/>
            <a:r>
              <a:rPr lang="nl-NL" dirty="0" smtClean="0">
                <a:solidFill>
                  <a:srgbClr val="FFFF00"/>
                </a:solidFill>
              </a:rPr>
              <a:t>	</a:t>
            </a:r>
            <a:r>
              <a:rPr lang="nl-NL" dirty="0" smtClean="0">
                <a:solidFill>
                  <a:srgbClr val="FFFF00"/>
                </a:solidFill>
              </a:rPr>
              <a:t>					je weet het schaalmodel   =  21 cm </a:t>
            </a:r>
          </a:p>
          <a:p>
            <a:pPr marL="342900" indent="-342900"/>
            <a:r>
              <a:rPr lang="nl-NL" dirty="0" smtClean="0"/>
              <a:t>Bereken de lengte van</a:t>
            </a:r>
            <a:r>
              <a:rPr lang="nl-NL" dirty="0" smtClean="0">
                <a:solidFill>
                  <a:srgbClr val="FFFF00"/>
                </a:solidFill>
              </a:rPr>
              <a:t> het schaalmodel: 	je weet de werkelijkheid   = 8495</a:t>
            </a:r>
            <a:endParaRPr lang="nl-NL" dirty="0" smtClean="0">
              <a:solidFill>
                <a:srgbClr val="FFFF00"/>
              </a:solidFill>
            </a:endParaRPr>
          </a:p>
          <a:p>
            <a:pPr marL="4000500" lvl="8" indent="-342900">
              <a:buFont typeface="Arial" pitchFamily="34" charset="0"/>
              <a:buChar char="•"/>
            </a:pPr>
            <a:r>
              <a:rPr lang="nl-NL" dirty="0" smtClean="0"/>
              <a:t>`	</a:t>
            </a:r>
            <a:r>
              <a:rPr lang="nl-NL" dirty="0" smtClean="0">
                <a:solidFill>
                  <a:srgbClr val="FFFF00"/>
                </a:solidFill>
              </a:rPr>
              <a:t>je weet de schaal 	           = 1 : 87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09120"/>
            <a:ext cx="5019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1371600" y="3810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Schaal en oppervlakte  LET OP 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Hier </a:t>
            </a:r>
            <a:r>
              <a:rPr lang="nl-NL" dirty="0" smtClean="0"/>
              <a:t>zie je een tuin. (de groene lijn is de werkelijkheid)</a:t>
            </a:r>
          </a:p>
          <a:p>
            <a:r>
              <a:rPr lang="nl-NL" dirty="0" smtClean="0"/>
              <a:t>  </a:t>
            </a:r>
          </a:p>
          <a:p>
            <a:r>
              <a:rPr lang="nl-NL" dirty="0" smtClean="0"/>
              <a:t>De tuin wordt op schaal nagemaakt  met 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FF00"/>
                </a:solidFill>
              </a:rPr>
              <a:t>schaal </a:t>
            </a:r>
            <a:r>
              <a:rPr lang="nl-NL" dirty="0" smtClean="0">
                <a:solidFill>
                  <a:srgbClr val="FFFF00"/>
                </a:solidFill>
              </a:rPr>
              <a:t>1: 3 </a:t>
            </a:r>
          </a:p>
          <a:p>
            <a:r>
              <a:rPr lang="nl-NL" dirty="0" smtClean="0"/>
              <a:t>(het schaalmodel is de zwarte lijn) </a:t>
            </a:r>
          </a:p>
          <a:p>
            <a:endParaRPr lang="nl-NL" dirty="0" smtClean="0"/>
          </a:p>
          <a:p>
            <a:r>
              <a:rPr lang="nl-NL" dirty="0" smtClean="0"/>
              <a:t>Wat gebeurt er met de lengte van de tuin? </a:t>
            </a:r>
          </a:p>
          <a:p>
            <a:r>
              <a:rPr lang="nl-NL" dirty="0" smtClean="0"/>
              <a:t>En wat gebeurt er met de breedte van de tuin? </a:t>
            </a:r>
          </a:p>
          <a:p>
            <a:r>
              <a:rPr lang="nl-NL" dirty="0" smtClean="0"/>
              <a:t>Hoe vaak wordt de tuin in totaal verkleind? </a:t>
            </a:r>
          </a:p>
          <a:p>
            <a:r>
              <a:rPr lang="nl-NL" dirty="0" smtClean="0"/>
              <a:t>Schaal x schaal  (3 x 3 = 9 </a:t>
            </a:r>
            <a:r>
              <a:rPr lang="nl-NL" dirty="0" smtClean="0"/>
              <a:t> keer in </a:t>
            </a:r>
            <a:r>
              <a:rPr lang="nl-NL" dirty="0" smtClean="0"/>
              <a:t>totaal)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1371600" y="1371600"/>
            <a:ext cx="1981200" cy="22098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886200" y="1143000"/>
            <a:ext cx="4989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Inhoud en schaal </a:t>
            </a:r>
          </a:p>
          <a:p>
            <a:endParaRPr lang="nl-NL" dirty="0" smtClean="0"/>
          </a:p>
          <a:p>
            <a:r>
              <a:rPr lang="nl-NL" dirty="0" smtClean="0"/>
              <a:t>Bij inhoud wordt ook de hoogte op schaal vergroot</a:t>
            </a:r>
          </a:p>
          <a:p>
            <a:r>
              <a:rPr lang="nl-NL" dirty="0" smtClean="0"/>
              <a:t>Schaal is 1: 3 dus ook de hoogte wordt 3x vergroot</a:t>
            </a:r>
          </a:p>
          <a:p>
            <a:endParaRPr lang="nl-NL" dirty="0" smtClean="0"/>
          </a:p>
          <a:p>
            <a:r>
              <a:rPr lang="nl-NL" dirty="0" smtClean="0"/>
              <a:t>Lengte x 3</a:t>
            </a:r>
          </a:p>
          <a:p>
            <a:r>
              <a:rPr lang="nl-NL" dirty="0" smtClean="0"/>
              <a:t>Breedte x 3 </a:t>
            </a:r>
          </a:p>
          <a:p>
            <a:r>
              <a:rPr lang="nl-NL" dirty="0" smtClean="0"/>
              <a:t>Hoogte x 3 </a:t>
            </a:r>
          </a:p>
          <a:p>
            <a:endParaRPr lang="nl-NL" dirty="0" smtClean="0"/>
          </a:p>
          <a:p>
            <a:r>
              <a:rPr lang="nl-NL" dirty="0" smtClean="0"/>
              <a:t>= schaal x schaal x schaal  = 27  </a:t>
            </a:r>
            <a:r>
              <a:rPr lang="nl-NL" dirty="0" smtClean="0"/>
              <a:t>keer in totaal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14600" y="381000"/>
            <a:ext cx="396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Schaal en inhoud. LET OP!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30575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371600" y="381000"/>
            <a:ext cx="749609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Schaal en de oppervlakte van een cirkel 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Schaal is 1 : 3 </a:t>
            </a:r>
          </a:p>
          <a:p>
            <a:r>
              <a:rPr lang="nl-NL" dirty="0" smtClean="0"/>
              <a:t>Je hebt de straal van een cirkel 	(Lijkt op de lengte )wordt 3x zo groot </a:t>
            </a:r>
          </a:p>
          <a:p>
            <a:r>
              <a:rPr lang="nl-NL" dirty="0" smtClean="0"/>
              <a:t>Je hebt nog een straal 		(lijkt op de breedte) wordt 3x zo groot </a:t>
            </a:r>
          </a:p>
          <a:p>
            <a:endParaRPr lang="nl-NL" dirty="0" smtClean="0"/>
          </a:p>
          <a:p>
            <a:r>
              <a:rPr lang="nl-NL" dirty="0" smtClean="0"/>
              <a:t>Ook voor de oppervlakte van een cirkel geldt </a:t>
            </a:r>
          </a:p>
          <a:p>
            <a:r>
              <a:rPr lang="nl-NL" dirty="0" smtClean="0"/>
              <a:t>Als hij wordt uitvergroot doe je schaal x schaal.</a:t>
            </a:r>
          </a:p>
          <a:p>
            <a:r>
              <a:rPr lang="nl-NL" dirty="0" smtClean="0"/>
              <a:t>Bij schaal 1: 3 wordt de cirkel dus 3 x 3 = 9 x zo groot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04800" y="6096000"/>
            <a:ext cx="709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 wat </a:t>
            </a:r>
            <a:r>
              <a:rPr lang="nl-NL" dirty="0" smtClean="0"/>
              <a:t>gebeurt </a:t>
            </a:r>
            <a:r>
              <a:rPr lang="nl-NL" dirty="0" smtClean="0"/>
              <a:t>er bij </a:t>
            </a:r>
            <a:r>
              <a:rPr lang="nl-NL" dirty="0" smtClean="0">
                <a:solidFill>
                  <a:srgbClr val="FFFF00"/>
                </a:solidFill>
              </a:rPr>
              <a:t>de inhoud van een cilinder </a:t>
            </a:r>
            <a:r>
              <a:rPr lang="nl-NL" dirty="0" smtClean="0"/>
              <a:t>bijvoorbeeld  een vijver? </a:t>
            </a:r>
            <a:endParaRPr lang="nl-NL" dirty="0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7772400" y="5257800"/>
            <a:ext cx="914400" cy="1214437"/>
          </a:xfrm>
          <a:prstGeom prst="can">
            <a:avLst>
              <a:gd name="adj" fmla="val 3579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 mm les 2 TIJD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555776" y="2420888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Gebruik van de getallenlijn </a:t>
            </a:r>
          </a:p>
          <a:p>
            <a:r>
              <a:rPr lang="nl-NL" dirty="0" smtClean="0"/>
              <a:t>Digitale uren</a:t>
            </a:r>
          </a:p>
          <a:p>
            <a:r>
              <a:rPr lang="nl-NL" dirty="0" smtClean="0"/>
              <a:t>Analoge uren</a:t>
            </a:r>
          </a:p>
          <a:p>
            <a:r>
              <a:rPr lang="nl-NL" dirty="0" smtClean="0"/>
              <a:t>Wereldkaart en tijdzones</a:t>
            </a:r>
          </a:p>
          <a:p>
            <a:r>
              <a:rPr lang="nl-NL" dirty="0" smtClean="0"/>
              <a:t>Voorbeeldsom: tijdsverschil als je gaat vliegen</a:t>
            </a:r>
          </a:p>
          <a:p>
            <a:r>
              <a:rPr lang="nl-NL" dirty="0" smtClean="0"/>
              <a:t>Omrekenen van decimale uren naar minuten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17691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64704"/>
            <a:ext cx="11811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83968" y="764704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Digitaal 00 </a:t>
            </a:r>
            <a:r>
              <a:rPr lang="nl-NL" dirty="0" smtClean="0">
                <a:solidFill>
                  <a:srgbClr val="FFC000"/>
                </a:solidFill>
              </a:rPr>
              <a:t>: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00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= Analoog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331640" y="3068960"/>
            <a:ext cx="67838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LET OP</a:t>
            </a:r>
          </a:p>
          <a:p>
            <a:endParaRPr lang="nl-NL" dirty="0" smtClean="0"/>
          </a:p>
          <a:p>
            <a:r>
              <a:rPr lang="nl-NL" dirty="0" smtClean="0"/>
              <a:t>1,5 uur (anderhalf uur) is iets anders dan 01: 50 (1 uur 50)</a:t>
            </a:r>
          </a:p>
          <a:p>
            <a:endParaRPr lang="nl-NL" dirty="0" smtClean="0"/>
          </a:p>
          <a:p>
            <a:r>
              <a:rPr lang="nl-NL" dirty="0" smtClean="0"/>
              <a:t>1</a:t>
            </a:r>
            <a:r>
              <a:rPr lang="nl-NL" dirty="0" smtClean="0">
                <a:solidFill>
                  <a:srgbClr val="FF0000"/>
                </a:solidFill>
              </a:rPr>
              <a:t>,</a:t>
            </a:r>
            <a:r>
              <a:rPr lang="nl-NL" dirty="0" smtClean="0"/>
              <a:t>5 uur is een decimaal getal  (decimale getallen = 1/100 deel) </a:t>
            </a:r>
          </a:p>
          <a:p>
            <a:r>
              <a:rPr lang="nl-NL" dirty="0" smtClean="0"/>
              <a:t>Uitrekenen 1,5 x 60 = het aantal minuten in totaal = 90 minuten</a:t>
            </a:r>
          </a:p>
          <a:p>
            <a:endParaRPr lang="nl-NL" dirty="0" smtClean="0"/>
          </a:p>
          <a:p>
            <a:r>
              <a:rPr lang="nl-NL" dirty="0" smtClean="0"/>
              <a:t>1</a:t>
            </a:r>
            <a:r>
              <a:rPr lang="nl-NL" dirty="0" smtClean="0">
                <a:solidFill>
                  <a:srgbClr val="FF0000"/>
                </a:solidFill>
              </a:rPr>
              <a:t>:</a:t>
            </a:r>
            <a:r>
              <a:rPr lang="nl-NL" dirty="0" smtClean="0">
                <a:solidFill>
                  <a:srgbClr val="FFC000"/>
                </a:solidFill>
              </a:rPr>
              <a:t> </a:t>
            </a:r>
            <a:r>
              <a:rPr lang="nl-NL" dirty="0" smtClean="0"/>
              <a:t>50 uur  is een minuten aanduiding  (60 minuten in een uur dus </a:t>
            </a:r>
          </a:p>
          <a:p>
            <a:r>
              <a:rPr lang="nl-NL" dirty="0" smtClean="0"/>
              <a:t>1 minuut is 1/60 deel </a:t>
            </a:r>
          </a:p>
          <a:p>
            <a:endParaRPr lang="nl-NL" dirty="0" smtClean="0"/>
          </a:p>
          <a:p>
            <a:r>
              <a:rPr lang="nl-NL" dirty="0" smtClean="0"/>
              <a:t>Hoe reken je 1:50 in decimale getallen uit? 60 min + 50 min = 110 min </a:t>
            </a:r>
          </a:p>
          <a:p>
            <a:r>
              <a:rPr lang="nl-NL" dirty="0" smtClean="0"/>
              <a:t>110 minuten: 60 = 1, 83 uur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968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van de getallenlijn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27584" y="1772816"/>
            <a:ext cx="68479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is handig om aan een getallenlijn te denken als je rekent met tijden</a:t>
            </a:r>
          </a:p>
          <a:p>
            <a:r>
              <a:rPr lang="nl-NL" dirty="0" smtClean="0"/>
              <a:t>Hoeveel tijd zit er tussen 12:10 en 14:50 ?</a:t>
            </a:r>
          </a:p>
          <a:p>
            <a:endParaRPr lang="nl-NL" dirty="0" smtClean="0"/>
          </a:p>
          <a:p>
            <a:r>
              <a:rPr lang="nl-NL" dirty="0" smtClean="0"/>
              <a:t>12.10		13.00		14.00		14.50 </a:t>
            </a:r>
          </a:p>
          <a:p>
            <a:r>
              <a:rPr lang="nl-NL" dirty="0" smtClean="0"/>
              <a:t> 	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	50 minuten 	60 minuten 	50 minuten </a:t>
            </a:r>
          </a:p>
          <a:p>
            <a:endParaRPr lang="nl-NL" dirty="0" smtClean="0"/>
          </a:p>
          <a:p>
            <a:r>
              <a:rPr lang="nl-NL" dirty="0" smtClean="0"/>
              <a:t>Totaal dus 50 + 60 + 50 = 160 minuten =  2 uur en 40 minuten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Dit geldt ook voor meerder dagen </a:t>
            </a:r>
          </a:p>
          <a:p>
            <a:r>
              <a:rPr lang="nl-NL" dirty="0" smtClean="0"/>
              <a:t>Van maandag 21 januari 12.05  tot en met vrijdag 25 januari 15.35</a:t>
            </a:r>
          </a:p>
          <a:p>
            <a:endParaRPr lang="nl-NL" dirty="0"/>
          </a:p>
          <a:p>
            <a:r>
              <a:rPr lang="nl-NL" dirty="0" smtClean="0"/>
              <a:t>Eerst van maandag 12.05  tot vrijdag 12.05 = 4 dagen x 24 uur + </a:t>
            </a:r>
          </a:p>
          <a:p>
            <a:r>
              <a:rPr lang="nl-NL" dirty="0" smtClean="0"/>
              <a:t>Van 12.05 tot 15.35 = 3 uur en 35 minuten = 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71600" y="2924944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2195736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067944" y="292494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868144" y="292494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27291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567</Words>
  <Application>Microsoft Office PowerPoint</Application>
  <PresentationFormat>Diavoorstelling (4:3)</PresentationFormat>
  <Paragraphs>154</Paragraphs>
  <Slides>15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Dia 1</vt:lpstr>
      <vt:lpstr>Dia 2</vt:lpstr>
      <vt:lpstr>Dia 3</vt:lpstr>
      <vt:lpstr>Dia 4</vt:lpstr>
      <vt:lpstr>Dia 5</vt:lpstr>
      <vt:lpstr>Deze les mm les 2 TIJD</vt:lpstr>
      <vt:lpstr>Dia 7</vt:lpstr>
      <vt:lpstr>Gebruik van de getallenlijn</vt:lpstr>
      <vt:lpstr>Dia 9</vt:lpstr>
      <vt:lpstr>Tijdzones meerekenen</vt:lpstr>
      <vt:lpstr>Reisschema met meerdere vervoersmiddelen</vt:lpstr>
      <vt:lpstr>Dia 12</vt:lpstr>
      <vt:lpstr>Dia 13</vt:lpstr>
      <vt:lpstr>Dia 14</vt:lpstr>
      <vt:lpstr>Dia 15</vt:lpstr>
    </vt:vector>
  </TitlesOfParts>
  <Company>Noorderpoort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Ray,M.B.</dc:creator>
  <cp:lastModifiedBy>Marga</cp:lastModifiedBy>
  <cp:revision>25</cp:revision>
  <dcterms:created xsi:type="dcterms:W3CDTF">2016-02-04T08:18:51Z</dcterms:created>
  <dcterms:modified xsi:type="dcterms:W3CDTF">2017-03-04T13:41:35Z</dcterms:modified>
</cp:coreProperties>
</file>