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81" r:id="rId3"/>
    <p:sldId id="273" r:id="rId4"/>
    <p:sldId id="280" r:id="rId5"/>
    <p:sldId id="270" r:id="rId6"/>
    <p:sldId id="277" r:id="rId7"/>
    <p:sldId id="266" r:id="rId8"/>
    <p:sldId id="267" r:id="rId9"/>
    <p:sldId id="279" r:id="rId10"/>
    <p:sldId id="276" r:id="rId11"/>
    <p:sldId id="283" r:id="rId12"/>
    <p:sldId id="286" r:id="rId13"/>
    <p:sldId id="256" r:id="rId14"/>
    <p:sldId id="269" r:id="rId15"/>
    <p:sldId id="287" r:id="rId16"/>
    <p:sldId id="268" r:id="rId17"/>
    <p:sldId id="272" r:id="rId18"/>
    <p:sldId id="288" r:id="rId19"/>
    <p:sldId id="264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17FA4-3E29-4FEC-B945-D1F45AF29B3B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A1F6D-3893-4EF9-A73F-98A2AE61295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725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C6119-78A6-4DE1-B761-BC3E437975EE}" type="datetimeFigureOut">
              <a:rPr lang="nl-NL" smtClean="0"/>
              <a:pPr/>
              <a:t>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92137" y="685800"/>
            <a:ext cx="542174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dirty="0" smtClean="0"/>
              <a:t>Meten en meetkunde les 1 </a:t>
            </a:r>
          </a:p>
          <a:p>
            <a:pPr algn="ctr"/>
            <a:r>
              <a:rPr lang="nl-NL" sz="3200" dirty="0" smtClean="0"/>
              <a:t>SCHAAL in toepassingssituaties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286000" y="1905000"/>
            <a:ext cx="461228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komt er aan de orde in deze les:</a:t>
            </a:r>
          </a:p>
          <a:p>
            <a:endParaRPr lang="nl-NL" dirty="0" smtClean="0"/>
          </a:p>
          <a:p>
            <a:r>
              <a:rPr lang="nl-NL" dirty="0" smtClean="0"/>
              <a:t>Wat is schaal en hoe noteer je het </a:t>
            </a:r>
          </a:p>
          <a:p>
            <a:r>
              <a:rPr lang="nl-NL" dirty="0" smtClean="0"/>
              <a:t>Schaalmodel  t.o.v. werkelijkheid </a:t>
            </a:r>
          </a:p>
          <a:p>
            <a:r>
              <a:rPr lang="nl-NL" dirty="0" smtClean="0"/>
              <a:t>Werkelijkheid t.o.v. schaalmodel </a:t>
            </a:r>
          </a:p>
          <a:p>
            <a:endParaRPr lang="nl-NL" dirty="0" smtClean="0"/>
          </a:p>
          <a:p>
            <a:r>
              <a:rPr lang="nl-NL" dirty="0" smtClean="0"/>
              <a:t>Hoe bereken je de werkelijkheid </a:t>
            </a:r>
          </a:p>
          <a:p>
            <a:r>
              <a:rPr lang="nl-NL" dirty="0" smtClean="0"/>
              <a:t>Hoe bereken je het schaalmodel </a:t>
            </a:r>
          </a:p>
          <a:p>
            <a:r>
              <a:rPr lang="nl-NL" dirty="0" smtClean="0"/>
              <a:t>Hoe bereken je de schaal </a:t>
            </a:r>
            <a:r>
              <a:rPr lang="nl-NL" dirty="0" smtClean="0"/>
              <a:t>zelf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uitleg </a:t>
            </a:r>
            <a:r>
              <a:rPr lang="nl-NL" dirty="0" smtClean="0"/>
              <a:t>over :</a:t>
            </a:r>
          </a:p>
          <a:p>
            <a:r>
              <a:rPr lang="nl-NL" dirty="0" smtClean="0"/>
              <a:t>Schaal en oppervlakte </a:t>
            </a:r>
          </a:p>
          <a:p>
            <a:r>
              <a:rPr lang="nl-NL" dirty="0" smtClean="0"/>
              <a:t>Schaal en inhoud </a:t>
            </a:r>
          </a:p>
          <a:p>
            <a:r>
              <a:rPr lang="nl-NL" dirty="0" smtClean="0"/>
              <a:t>Schaal en oppervlakte en omtrek van een cirkel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tinitoren, Groningen, Holland | Dutchiness!! |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048000" cy="406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4038600" y="609600"/>
            <a:ext cx="495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onderste stuk van de martinitoren is op schaal 5 cm</a:t>
            </a:r>
          </a:p>
          <a:p>
            <a:r>
              <a:rPr lang="nl-NL" dirty="0" smtClean="0"/>
              <a:t>Hoe veel meter is dit dan in het echt? </a:t>
            </a:r>
          </a:p>
          <a:p>
            <a:endParaRPr lang="nl-NL" dirty="0" smtClean="0"/>
          </a:p>
          <a:p>
            <a:r>
              <a:rPr lang="nl-NL" dirty="0" smtClean="0"/>
              <a:t>De schaal is 1: 970</a:t>
            </a:r>
          </a:p>
          <a:p>
            <a:endParaRPr lang="nl-NL" dirty="0" smtClean="0"/>
          </a:p>
          <a:p>
            <a:r>
              <a:rPr lang="nl-NL" dirty="0" smtClean="0"/>
              <a:t>Gebruik een verhoudingstabel</a:t>
            </a:r>
          </a:p>
          <a:p>
            <a:r>
              <a:rPr lang="nl-NL" dirty="0" smtClean="0"/>
              <a:t>        ………..</a:t>
            </a:r>
          </a:p>
          <a:p>
            <a:r>
              <a:rPr lang="nl-NL" dirty="0" smtClean="0"/>
              <a:t>1 cm 	5 cm </a:t>
            </a:r>
          </a:p>
          <a:p>
            <a:endParaRPr lang="nl-NL" dirty="0" smtClean="0"/>
          </a:p>
          <a:p>
            <a:r>
              <a:rPr lang="nl-NL" dirty="0" smtClean="0"/>
              <a:t>970 cm 	? = </a:t>
            </a:r>
          </a:p>
          <a:p>
            <a:r>
              <a:rPr lang="nl-NL" dirty="0" smtClean="0"/>
              <a:t>        ………….	</a:t>
            </a:r>
          </a:p>
          <a:p>
            <a:r>
              <a:rPr lang="nl-NL" dirty="0" smtClean="0"/>
              <a:t>Hoeveel meter is dat dan? </a:t>
            </a:r>
          </a:p>
          <a:p>
            <a:r>
              <a:rPr lang="nl-NL" dirty="0" smtClean="0"/>
              <a:t>         </a:t>
            </a:r>
            <a:endParaRPr lang="nl-NL" dirty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4953000" y="2819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4114800" y="32766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648200"/>
            <a:ext cx="34671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1905000" y="6248400"/>
            <a:ext cx="5685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Bij schaal berekeningen : ALTIJD in dezelfde maten werken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" y="228600"/>
            <a:ext cx="7924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Nu: De groepsopdracht. </a:t>
            </a:r>
          </a:p>
          <a:p>
            <a:r>
              <a:rPr lang="nl-NL" dirty="0" smtClean="0"/>
              <a:t>Aan het eind van de les inleveren = 0,1 punt erbij op de toets</a:t>
            </a:r>
          </a:p>
          <a:p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Maak in groepjes van maximaal drie studenten  3 van de uitgedeelde opdrachten.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Je kunt kiezen uit verschillende voorwerpen.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Kijk zelf je antwoorden na. Antwoordkaarten liggen op de docententafel.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Kom je ergens niet uit vraag het dan.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op het antwoordvel noteer je: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	de namen van de studenten.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	de verhoudingstabellen die je hebt gebruikt.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	de 3 antwoorden van de 3 vragen die worden gesteld.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	(schaal, werkelijkheid en schaalmodel)</a:t>
            </a:r>
          </a:p>
          <a:p>
            <a:endParaRPr lang="nl-NL" dirty="0" smtClean="0"/>
          </a:p>
          <a:p>
            <a:r>
              <a:rPr lang="nl-NL" dirty="0" smtClean="0"/>
              <a:t>Lever  AAN HET EINDE VAN DE LES 1 a4-tje in met alle antwoorden van minimaal 3 opdrachten (meer mag ook) en de namen van de studenten die hebben meegewerkt.   </a:t>
            </a:r>
          </a:p>
          <a:p>
            <a:r>
              <a:rPr lang="nl-NL" dirty="0" smtClean="0"/>
              <a:t>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Volgende week Les 1 b 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733800"/>
            <a:ext cx="50196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1371600" y="38100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Hier zie je een tuin. (de groene lijn is de werkelijkheid)</a:t>
            </a:r>
          </a:p>
          <a:p>
            <a:r>
              <a:rPr lang="nl-NL" dirty="0" smtClean="0"/>
              <a:t>  </a:t>
            </a:r>
          </a:p>
          <a:p>
            <a:r>
              <a:rPr lang="nl-NL" dirty="0" smtClean="0"/>
              <a:t>De tuin wordt op schaal nagemaakt  met schaal 1: 3 </a:t>
            </a:r>
          </a:p>
          <a:p>
            <a:r>
              <a:rPr lang="nl-NL" dirty="0" smtClean="0"/>
              <a:t>(het schaalmodel is de zwarte lijn) </a:t>
            </a:r>
          </a:p>
          <a:p>
            <a:endParaRPr lang="nl-NL" dirty="0" smtClean="0"/>
          </a:p>
          <a:p>
            <a:r>
              <a:rPr lang="nl-NL" dirty="0" smtClean="0"/>
              <a:t>Wat gebeurt er met de lengte van de tuin? </a:t>
            </a:r>
          </a:p>
          <a:p>
            <a:r>
              <a:rPr lang="nl-NL" dirty="0" smtClean="0"/>
              <a:t>En wat gebeurt er met de breedte van de tuin? </a:t>
            </a:r>
          </a:p>
          <a:p>
            <a:r>
              <a:rPr lang="nl-NL" dirty="0" smtClean="0"/>
              <a:t>Hoe vaak wordt de tuin in totaal verkleind? </a:t>
            </a:r>
          </a:p>
          <a:p>
            <a:r>
              <a:rPr lang="nl-NL" dirty="0" smtClean="0"/>
              <a:t>Schaal x schaal  (3 x 3 = 9 in totaal)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0386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194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0386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2578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8194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0386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2578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vak 14"/>
          <p:cNvSpPr txBox="1"/>
          <p:nvPr/>
        </p:nvSpPr>
        <p:spPr>
          <a:xfrm>
            <a:off x="6477000" y="2286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Dezelfde </a:t>
            </a:r>
            <a:r>
              <a:rPr lang="nl-NL" dirty="0" smtClean="0"/>
              <a:t>tuin:</a:t>
            </a:r>
            <a:r>
              <a:rPr lang="nl-NL" dirty="0"/>
              <a:t> </a:t>
            </a:r>
            <a:r>
              <a:rPr lang="nl-NL" dirty="0" smtClean="0"/>
              <a:t>Nu Schaal 1:3 </a:t>
            </a:r>
          </a:p>
          <a:p>
            <a:r>
              <a:rPr lang="nl-NL" dirty="0" smtClean="0"/>
              <a:t>Het oppervlak is 3x zo groot geworden: </a:t>
            </a:r>
          </a:p>
          <a:p>
            <a:r>
              <a:rPr lang="nl-NL" dirty="0" smtClean="0"/>
              <a:t>3x de lengte en 3x de breedte</a:t>
            </a:r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191000" y="24384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324600" y="28194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4267200" y="1828800"/>
            <a:ext cx="122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Lengte 6 m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6858000" y="3124200"/>
            <a:ext cx="1389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Breedte 4 m 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685800" y="4572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Oppervlakte vergroten</a:t>
            </a:r>
          </a:p>
          <a:p>
            <a:r>
              <a:rPr lang="nl-NL" sz="2800" dirty="0" smtClean="0"/>
              <a:t>op schaal. </a:t>
            </a:r>
            <a:endParaRPr lang="nl-NL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3990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533400" y="3352800"/>
            <a:ext cx="64282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Bij oppervlakte </a:t>
            </a:r>
            <a:r>
              <a:rPr lang="nl-NL" dirty="0" smtClean="0"/>
              <a:t>gebeurt </a:t>
            </a:r>
            <a:r>
              <a:rPr lang="nl-NL" dirty="0" smtClean="0"/>
              <a:t>er dus iets extras</a:t>
            </a:r>
          </a:p>
          <a:p>
            <a:r>
              <a:rPr lang="nl-NL" dirty="0" smtClean="0"/>
              <a:t>De lengte wordt uitvergroot</a:t>
            </a:r>
          </a:p>
          <a:p>
            <a:r>
              <a:rPr lang="nl-NL" dirty="0" smtClean="0"/>
              <a:t>De breedte wordt uitvergroot </a:t>
            </a:r>
          </a:p>
          <a:p>
            <a:r>
              <a:rPr lang="nl-NL" dirty="0" smtClean="0"/>
              <a:t>Als je de </a:t>
            </a:r>
            <a:r>
              <a:rPr lang="nl-NL" dirty="0" smtClean="0">
                <a:solidFill>
                  <a:srgbClr val="FFC000"/>
                </a:solidFill>
              </a:rPr>
              <a:t>oppervlakte</a:t>
            </a:r>
            <a:r>
              <a:rPr lang="nl-NL" dirty="0" smtClean="0"/>
              <a:t> dus uitvergroot gaat het hele oppervlak mee </a:t>
            </a:r>
          </a:p>
          <a:p>
            <a:r>
              <a:rPr lang="nl-NL" dirty="0" smtClean="0"/>
              <a:t>Alles gaat x 3 (lengte x 3 breedte x 3)</a:t>
            </a:r>
          </a:p>
          <a:p>
            <a:r>
              <a:rPr lang="nl-NL" dirty="0" smtClean="0"/>
              <a:t>Daardoor wordt de hele oppervlakte 3x zo groot </a:t>
            </a:r>
          </a:p>
          <a:p>
            <a:r>
              <a:rPr lang="nl-NL" dirty="0" smtClean="0"/>
              <a:t>Dus 3 x lengte  keer  3x breedte = 9 x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Voorbeeld schoenendoos en klaslokaal </a:t>
            </a:r>
          </a:p>
          <a:p>
            <a:r>
              <a:rPr lang="nl-NL" dirty="0" smtClean="0"/>
              <a:t>Hoe vaak past de schoenendoos in het klaslokaal?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981200" y="609600"/>
            <a:ext cx="5595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Waarom staat er in dit schema steeds 100 bij de stappen? </a:t>
            </a: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1371600" y="1371600"/>
            <a:ext cx="1981200" cy="22098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3886200" y="1143000"/>
            <a:ext cx="49893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Inhoud en schaal </a:t>
            </a:r>
          </a:p>
          <a:p>
            <a:endParaRPr lang="nl-NL" dirty="0" smtClean="0"/>
          </a:p>
          <a:p>
            <a:r>
              <a:rPr lang="nl-NL" dirty="0" smtClean="0"/>
              <a:t>Bij inhoud wordt ook de hoogte op schaal vergroot</a:t>
            </a:r>
          </a:p>
          <a:p>
            <a:r>
              <a:rPr lang="nl-NL" dirty="0" smtClean="0"/>
              <a:t>Schaal is 1: 3 dus ook de hoogte wordt 3x vergroot</a:t>
            </a:r>
          </a:p>
          <a:p>
            <a:endParaRPr lang="nl-NL" dirty="0" smtClean="0"/>
          </a:p>
          <a:p>
            <a:r>
              <a:rPr lang="nl-NL" dirty="0" smtClean="0"/>
              <a:t>Lengte x 3</a:t>
            </a:r>
          </a:p>
          <a:p>
            <a:r>
              <a:rPr lang="nl-NL" dirty="0" smtClean="0"/>
              <a:t>Breedte x 3 </a:t>
            </a:r>
          </a:p>
          <a:p>
            <a:r>
              <a:rPr lang="nl-NL" dirty="0" smtClean="0"/>
              <a:t>Hoogte x 3 </a:t>
            </a:r>
          </a:p>
          <a:p>
            <a:endParaRPr lang="nl-NL" dirty="0" smtClean="0"/>
          </a:p>
          <a:p>
            <a:r>
              <a:rPr lang="nl-NL" dirty="0" smtClean="0"/>
              <a:t>= schaal x schaal x schaal  = 27 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514600" y="381000"/>
            <a:ext cx="3969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Schaal en inhoud. LET OP!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35337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2819400" y="457200"/>
            <a:ext cx="35567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Oppervlaktes en schaal</a:t>
            </a:r>
          </a:p>
          <a:p>
            <a:endParaRPr lang="nl-NL" dirty="0" smtClean="0"/>
          </a:p>
          <a:p>
            <a:r>
              <a:rPr lang="nl-NL" dirty="0" smtClean="0"/>
              <a:t>Oppervlakte is l x b</a:t>
            </a: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09600" y="35814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Welke lengtes heeft deze verpakking?	En welke oppervlaktes hebben de 3 zijdes? </a:t>
            </a:r>
          </a:p>
          <a:p>
            <a:r>
              <a:rPr lang="nl-NL" dirty="0" smtClean="0"/>
              <a:t>rood:				A: </a:t>
            </a:r>
          </a:p>
          <a:p>
            <a:r>
              <a:rPr lang="nl-NL" dirty="0" smtClean="0"/>
              <a:t>blauw:				B:</a:t>
            </a:r>
          </a:p>
          <a:p>
            <a:r>
              <a:rPr lang="nl-NL" dirty="0" smtClean="0"/>
              <a:t>groen: 				C:</a:t>
            </a:r>
          </a:p>
          <a:p>
            <a:endParaRPr lang="nl-NL" dirty="0" smtClean="0"/>
          </a:p>
          <a:p>
            <a:r>
              <a:rPr lang="nl-NL" dirty="0" smtClean="0"/>
              <a:t>Als je alle oppervlaktes van de doos wilt weten doe je alles x 2. Waarom?  </a:t>
            </a:r>
          </a:p>
          <a:p>
            <a:endParaRPr lang="nl-NL" dirty="0" smtClean="0"/>
          </a:p>
          <a:p>
            <a:r>
              <a:rPr lang="nl-NL" dirty="0" smtClean="0"/>
              <a:t>De kleine doos is dus een kleiner uitgave. Hij is twee keer kleiner dan de grote doos </a:t>
            </a:r>
          </a:p>
          <a:p>
            <a:r>
              <a:rPr lang="nl-NL" dirty="0" smtClean="0"/>
              <a:t>Hoe lang zijn de zijdes nu. </a:t>
            </a:r>
          </a:p>
          <a:p>
            <a:r>
              <a:rPr lang="nl-NL" dirty="0" smtClean="0"/>
              <a:t> En wat is er gebeurd met elk oppervlak? </a:t>
            </a: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6324600" cy="432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30575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371600" y="381000"/>
            <a:ext cx="749609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</a:rPr>
              <a:t>Schaal en de oppervlakte van een cirkel 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>
                <a:solidFill>
                  <a:srgbClr val="FFFF00"/>
                </a:solidFill>
              </a:rPr>
              <a:t>Schaal is 1 : 3 </a:t>
            </a:r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/>
              <a:t>Je hebt de straal van een cirkel 	(Lijkt op de lengte )wordt 3x zo groot </a:t>
            </a:r>
          </a:p>
          <a:p>
            <a:r>
              <a:rPr lang="nl-NL" dirty="0" smtClean="0"/>
              <a:t>Je hebt nog een straal 		(lijkt op de breedte) wordt 3x zo groot </a:t>
            </a:r>
          </a:p>
          <a:p>
            <a:endParaRPr lang="nl-NL" dirty="0" smtClean="0"/>
          </a:p>
          <a:p>
            <a:r>
              <a:rPr lang="nl-NL" dirty="0" smtClean="0"/>
              <a:t>Ook voor de oppervlakte van een cirkel geldt </a:t>
            </a:r>
          </a:p>
          <a:p>
            <a:r>
              <a:rPr lang="nl-NL" dirty="0" smtClean="0"/>
              <a:t>Als hij wordt uitvergroot doe je schaal x schaal.</a:t>
            </a:r>
          </a:p>
          <a:p>
            <a:r>
              <a:rPr lang="nl-NL" dirty="0" smtClean="0"/>
              <a:t>Bij schaal 1: 3 wordt de cirkel dus 3 x 3 = 9 x zo groot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04800" y="6096000"/>
            <a:ext cx="709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En wat gebeurd er bij </a:t>
            </a:r>
            <a:r>
              <a:rPr lang="nl-NL" dirty="0" smtClean="0">
                <a:solidFill>
                  <a:srgbClr val="FFFF00"/>
                </a:solidFill>
              </a:rPr>
              <a:t>de inhoud van een cilinder </a:t>
            </a:r>
            <a:r>
              <a:rPr lang="nl-NL" dirty="0" smtClean="0"/>
              <a:t>bijvoorbeeld  een vijver? </a:t>
            </a:r>
            <a:endParaRPr lang="nl-NL" dirty="0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7772400" y="5257800"/>
            <a:ext cx="914400" cy="1214437"/>
          </a:xfrm>
          <a:prstGeom prst="can">
            <a:avLst>
              <a:gd name="adj" fmla="val 3579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38200" y="228600"/>
            <a:ext cx="614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9 som 13	Hoeveel cm is de wandelroute op de kaart? 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1151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257800"/>
            <a:ext cx="71056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838200" y="2590800"/>
            <a:ext cx="79494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Eerst :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 schaal staat in </a:t>
            </a:r>
            <a:r>
              <a:rPr lang="nl-NL" dirty="0" smtClean="0">
                <a:solidFill>
                  <a:srgbClr val="FFC000"/>
                </a:solidFill>
              </a:rPr>
              <a:t>centimeters</a:t>
            </a:r>
            <a:r>
              <a:rPr lang="nl-NL" dirty="0" smtClean="0"/>
              <a:t> maar je wilt naar </a:t>
            </a:r>
            <a:r>
              <a:rPr lang="nl-NL" dirty="0" smtClean="0">
                <a:solidFill>
                  <a:srgbClr val="FFC000"/>
                </a:solidFill>
              </a:rPr>
              <a:t>kilometers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Zet de centimeters van de werkelijkheid naar kilometers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1 cm is in werkelijkheid  </a:t>
            </a:r>
            <a:r>
              <a:rPr lang="nl-NL" dirty="0" smtClean="0">
                <a:solidFill>
                  <a:srgbClr val="FFC000"/>
                </a:solidFill>
              </a:rPr>
              <a:t>?</a:t>
            </a:r>
            <a:r>
              <a:rPr lang="nl-NL" dirty="0" smtClean="0"/>
              <a:t> Km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Denk aan de stappen  (van cm naar km is : 100.000)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25000: 100000 = </a:t>
            </a:r>
            <a:r>
              <a:rPr lang="nl-NL" dirty="0" smtClean="0">
                <a:solidFill>
                  <a:srgbClr val="FFC000"/>
                </a:solidFill>
              </a:rPr>
              <a:t>0,25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Dus 1 cm is in werkelijkheid 0,25 kilometer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Als je dit weet kun je in de verhoudingstabel verder werken naar de gevraagde km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8600" y="152400"/>
            <a:ext cx="8839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</a:rPr>
              <a:t>Wat is schaal en hoe noteer je het?</a:t>
            </a:r>
          </a:p>
          <a:p>
            <a:endParaRPr lang="nl-NL" dirty="0" smtClean="0"/>
          </a:p>
          <a:p>
            <a:r>
              <a:rPr lang="nl-NL" dirty="0" smtClean="0"/>
              <a:t>De schaal is een </a:t>
            </a:r>
            <a:r>
              <a:rPr lang="nl-NL" dirty="0" smtClean="0">
                <a:solidFill>
                  <a:srgbClr val="FFFF00"/>
                </a:solidFill>
              </a:rPr>
              <a:t>verhouding  	(hoe vaak past het schaalmodel in de werkelijkheid?)</a:t>
            </a:r>
            <a:endParaRPr lang="nl-NL" dirty="0" smtClean="0"/>
          </a:p>
          <a:p>
            <a:r>
              <a:rPr lang="nl-NL" dirty="0" smtClean="0"/>
              <a:t>Schaal 1 : 150 		de werkelijkheid is 150 x verkleind tot een schaalmodel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Schaal eenheid is meestal in centimeters </a:t>
            </a:r>
            <a:r>
              <a:rPr lang="nl-NL" dirty="0" smtClean="0"/>
              <a:t> maar hoeft niet!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Eigenlijk betekent schaal  1 is in werkelijkheid 150 vergroot . Het is dus een verhouding. </a:t>
            </a:r>
            <a:endParaRPr lang="nl-NL" dirty="0" smtClean="0">
              <a:solidFill>
                <a:srgbClr val="FFFF00"/>
              </a:solidFill>
            </a:endParaRPr>
          </a:p>
          <a:p>
            <a:endParaRPr lang="nl-NL" dirty="0" smtClean="0"/>
          </a:p>
          <a:p>
            <a:r>
              <a:rPr lang="nl-NL" dirty="0" smtClean="0"/>
              <a:t>Bij berekenen altijd in </a:t>
            </a:r>
            <a:r>
              <a:rPr lang="nl-NL" dirty="0" smtClean="0">
                <a:solidFill>
                  <a:srgbClr val="FFFF00"/>
                </a:solidFill>
              </a:rPr>
              <a:t>DEZELFDE EENHEID </a:t>
            </a:r>
            <a:r>
              <a:rPr lang="nl-NL" dirty="0" smtClean="0"/>
              <a:t>werken!!</a:t>
            </a:r>
          </a:p>
          <a:p>
            <a:r>
              <a:rPr lang="nl-NL" dirty="0" smtClean="0"/>
              <a:t>			</a:t>
            </a:r>
            <a:r>
              <a:rPr lang="nl-NL" dirty="0" smtClean="0"/>
              <a:t>Dus</a:t>
            </a:r>
            <a:r>
              <a:rPr lang="nl-NL" dirty="0" smtClean="0"/>
              <a:t>: alles naar dezelfde eenheid zetten (bv alles in cm)</a:t>
            </a:r>
          </a:p>
          <a:p>
            <a:endParaRPr lang="nl-NL" dirty="0" smtClean="0"/>
          </a:p>
          <a:p>
            <a:r>
              <a:rPr lang="nl-NL" dirty="0" smtClean="0"/>
              <a:t>Schaalmodel van een </a:t>
            </a:r>
            <a:r>
              <a:rPr lang="nl-NL" dirty="0" smtClean="0"/>
              <a:t>auto	</a:t>
            </a:r>
            <a:r>
              <a:rPr lang="nl-NL" dirty="0" smtClean="0"/>
              <a:t>	</a:t>
            </a:r>
            <a:r>
              <a:rPr lang="nl-NL" dirty="0" smtClean="0"/>
              <a:t>De </a:t>
            </a:r>
            <a:r>
              <a:rPr lang="nl-NL" dirty="0" smtClean="0"/>
              <a:t>schaal is 1: 35		Wat betekent dat?</a:t>
            </a:r>
          </a:p>
          <a:p>
            <a:r>
              <a:rPr lang="nl-NL" dirty="0" smtClean="0"/>
              <a:t>Maquette van een schoolgebouw 	De schaal 1: 100 		Wat betekent dat? </a:t>
            </a:r>
          </a:p>
        </p:txBody>
      </p:sp>
      <p:pic>
        <p:nvPicPr>
          <p:cNvPr id="4" name="Picture 2" descr="C:\Users\Marga\Desktop\schaalmodel 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00600"/>
            <a:ext cx="2724150" cy="1676400"/>
          </a:xfrm>
          <a:prstGeom prst="rect">
            <a:avLst/>
          </a:prstGeom>
          <a:noFill/>
        </p:spPr>
      </p:pic>
      <p:pic>
        <p:nvPicPr>
          <p:cNvPr id="5" name="Picture 3" descr="C:\Users\Marga\Desktop\plattegrond groning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648200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57200" y="6096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Schaal 150 : 1	</a:t>
            </a:r>
            <a:r>
              <a:rPr lang="nl-NL" dirty="0" smtClean="0"/>
              <a:t>de </a:t>
            </a:r>
            <a:r>
              <a:rPr lang="nl-NL" dirty="0" smtClean="0"/>
              <a:t>werkelijkheid </a:t>
            </a:r>
            <a:r>
              <a:rPr lang="nl-NL" dirty="0" smtClean="0"/>
              <a:t>wordt  </a:t>
            </a:r>
            <a:r>
              <a:rPr lang="nl-NL" dirty="0" smtClean="0"/>
              <a:t>150 x vergroot  tot een schaalmodel 	</a:t>
            </a:r>
            <a:r>
              <a:rPr lang="nl-NL" dirty="0" smtClean="0"/>
              <a:t>	(</a:t>
            </a:r>
            <a:r>
              <a:rPr lang="nl-NL" dirty="0" smtClean="0"/>
              <a:t>microscoop vergroting) </a:t>
            </a:r>
          </a:p>
        </p:txBody>
      </p:sp>
      <p:pic>
        <p:nvPicPr>
          <p:cNvPr id="3" name="Picture 5" descr="C:\Users\Marga\Desktop\lego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219200"/>
            <a:ext cx="1560723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86000"/>
            <a:ext cx="28956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533400" y="381000"/>
            <a:ext cx="4689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ALLES IN DEZELFDE EENHEID ZETTEN DOE JE ZO: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33400" y="11430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Om lengtematen om te kunnen zetten naar dezelfde eenheden moet je de stappenladder goed in je hoofd hebben. Elke stap is x 10.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30099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9600" y="3048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WAAR WORDT SCHAAL VOOR GEBRUIKT?</a:t>
            </a:r>
          </a:p>
          <a:p>
            <a:endParaRPr lang="nl-NL" dirty="0" smtClean="0"/>
          </a:p>
          <a:p>
            <a:r>
              <a:rPr lang="nl-NL" dirty="0" smtClean="0"/>
              <a:t>Om zelf </a:t>
            </a:r>
            <a:r>
              <a:rPr lang="nl-NL" dirty="0" smtClean="0">
                <a:solidFill>
                  <a:srgbClr val="FFFF00"/>
                </a:solidFill>
              </a:rPr>
              <a:t>plattegronden</a:t>
            </a:r>
            <a:r>
              <a:rPr lang="nl-NL" dirty="0" smtClean="0"/>
              <a:t> te maken bv van je huis , je studentenkamer of je tuin</a:t>
            </a:r>
          </a:p>
          <a:p>
            <a:endParaRPr lang="nl-NL" dirty="0" smtClean="0"/>
          </a:p>
          <a:p>
            <a:r>
              <a:rPr lang="nl-NL" dirty="0" smtClean="0"/>
              <a:t>Om dingen </a:t>
            </a:r>
            <a:r>
              <a:rPr lang="nl-NL" dirty="0" smtClean="0">
                <a:solidFill>
                  <a:srgbClr val="FFFF00"/>
                </a:solidFill>
              </a:rPr>
              <a:t>uit te vergroten</a:t>
            </a:r>
            <a:r>
              <a:rPr lang="nl-NL" dirty="0" smtClean="0"/>
              <a:t> bijvoorbeeld foto’s op posterformaat of als behang op je muur.</a:t>
            </a:r>
          </a:p>
          <a:p>
            <a:endParaRPr lang="nl-NL" dirty="0" smtClean="0"/>
          </a:p>
          <a:p>
            <a:r>
              <a:rPr lang="nl-NL" dirty="0" smtClean="0"/>
              <a:t>Om dingen </a:t>
            </a:r>
            <a:r>
              <a:rPr lang="nl-NL" dirty="0" smtClean="0">
                <a:solidFill>
                  <a:srgbClr val="FFFF00"/>
                </a:solidFill>
              </a:rPr>
              <a:t>te verkleinen </a:t>
            </a:r>
            <a:r>
              <a:rPr lang="nl-NL" dirty="0" smtClean="0"/>
              <a:t>bijvoorbeeld meubels om ze op een plattegrond te kunnen tekenen of als schaalmodel in een poppenhuis te zetten </a:t>
            </a:r>
          </a:p>
          <a:p>
            <a:endParaRPr lang="nl-NL" dirty="0" smtClean="0"/>
          </a:p>
          <a:p>
            <a:r>
              <a:rPr lang="nl-NL" dirty="0" smtClean="0"/>
              <a:t>Denk ook aan </a:t>
            </a:r>
            <a:r>
              <a:rPr lang="nl-NL" dirty="0" err="1" smtClean="0"/>
              <a:t>Madurodam</a:t>
            </a:r>
            <a:r>
              <a:rPr lang="nl-NL" dirty="0" smtClean="0"/>
              <a:t>.  Alle gebouwen zijn op schaal gemaakt .</a:t>
            </a:r>
          </a:p>
          <a:p>
            <a:r>
              <a:rPr lang="nl-NL" dirty="0" smtClean="0"/>
              <a:t>Maquettes van een gebouw voordat ze het bouwen. </a:t>
            </a:r>
          </a:p>
          <a:p>
            <a:endParaRPr lang="nl-NL" dirty="0" smtClean="0"/>
          </a:p>
          <a:p>
            <a:r>
              <a:rPr lang="nl-NL" dirty="0" smtClean="0"/>
              <a:t>Om </a:t>
            </a:r>
            <a:r>
              <a:rPr lang="nl-NL" dirty="0" smtClean="0">
                <a:solidFill>
                  <a:srgbClr val="FFFF00"/>
                </a:solidFill>
              </a:rPr>
              <a:t>landkaarten</a:t>
            </a:r>
            <a:r>
              <a:rPr lang="nl-NL" dirty="0" smtClean="0"/>
              <a:t> te maken. Of voor stadsplattegronden. Op de TOMTOM/GPS/APPS.</a:t>
            </a:r>
          </a:p>
        </p:txBody>
      </p:sp>
      <p:pic>
        <p:nvPicPr>
          <p:cNvPr id="1026" name="Picture 2" descr="Utrechtse wijk in Madurod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800600"/>
            <a:ext cx="2533650" cy="1685926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4038600" y="4724400"/>
            <a:ext cx="4109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Madurodam</a:t>
            </a:r>
            <a:r>
              <a:rPr lang="nl-NL" dirty="0" smtClean="0"/>
              <a:t> is gebouwd met schaal 1: 25 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71600" y="1371600"/>
            <a:ext cx="5791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/>
              <a:t>schaal zelf kun je berekenen door het schaalmodel terug te brengen naar 1 centimeter </a:t>
            </a:r>
          </a:p>
          <a:p>
            <a:endParaRPr lang="nl-NL" dirty="0" smtClean="0"/>
          </a:p>
          <a:p>
            <a:r>
              <a:rPr lang="nl-NL" dirty="0" smtClean="0"/>
              <a:t>Bijvoorbeeld </a:t>
            </a:r>
          </a:p>
          <a:p>
            <a:endParaRPr lang="nl-NL" dirty="0" smtClean="0"/>
          </a:p>
          <a:p>
            <a:r>
              <a:rPr lang="nl-NL" dirty="0" smtClean="0"/>
              <a:t>De auto is in werkelijkheid 375 cm lang </a:t>
            </a:r>
          </a:p>
          <a:p>
            <a:r>
              <a:rPr lang="nl-NL" dirty="0" smtClean="0"/>
              <a:t>Het schaalmodel is 15 cm lang </a:t>
            </a:r>
          </a:p>
          <a:p>
            <a:endParaRPr lang="nl-NL" dirty="0" smtClean="0"/>
          </a:p>
          <a:p>
            <a:r>
              <a:rPr lang="nl-NL" dirty="0" smtClean="0"/>
              <a:t>Wat is de schaal die gebruikt is om hem te verkleinen? </a:t>
            </a:r>
          </a:p>
          <a:p>
            <a:r>
              <a:rPr lang="nl-NL" dirty="0" smtClean="0"/>
              <a:t>Of </a:t>
            </a:r>
            <a:r>
              <a:rPr lang="nl-NL" dirty="0" smtClean="0">
                <a:solidFill>
                  <a:srgbClr val="FFC000"/>
                </a:solidFill>
              </a:rPr>
              <a:t>hoe vaak past het schaalmodel in de werkelijkheid ?</a:t>
            </a:r>
          </a:p>
          <a:p>
            <a:r>
              <a:rPr lang="nl-NL" dirty="0" smtClean="0"/>
              <a:t>Wat moet je doen om bij 1 centimeter te komen? </a:t>
            </a:r>
          </a:p>
          <a:p>
            <a:r>
              <a:rPr lang="nl-NL" dirty="0" smtClean="0"/>
              <a:t>		            …….</a:t>
            </a:r>
          </a:p>
          <a:p>
            <a:r>
              <a:rPr lang="nl-NL" dirty="0" smtClean="0"/>
              <a:t>Schaalmodel 	15 cm	1 cm </a:t>
            </a:r>
          </a:p>
          <a:p>
            <a:r>
              <a:rPr lang="nl-NL" dirty="0" smtClean="0"/>
              <a:t>Werkelijkheid	375 cm 	? = </a:t>
            </a:r>
          </a:p>
          <a:p>
            <a:r>
              <a:rPr lang="nl-NL" dirty="0" smtClean="0"/>
              <a:t>		             …….		</a:t>
            </a:r>
            <a:r>
              <a:rPr lang="nl-NL" dirty="0" smtClean="0"/>
              <a:t>375:15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3124200" y="52578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4114800" y="4953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/>
          <p:cNvSpPr txBox="1"/>
          <p:nvPr/>
        </p:nvSpPr>
        <p:spPr>
          <a:xfrm>
            <a:off x="1295400" y="3048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Hoe bereken je de schaal zelf? </a:t>
            </a:r>
          </a:p>
          <a:p>
            <a:r>
              <a:rPr lang="nl-NL" sz="2800" dirty="0" smtClean="0">
                <a:solidFill>
                  <a:srgbClr val="FFFF00"/>
                </a:solidFill>
              </a:rPr>
              <a:t>Je weet de werkelijkheid en het schaalmodel </a:t>
            </a:r>
            <a:endParaRPr lang="nl-NL" sz="2800" dirty="0">
              <a:solidFill>
                <a:srgbClr val="FFFF00"/>
              </a:solidFill>
            </a:endParaRPr>
          </a:p>
        </p:txBody>
      </p:sp>
      <p:pic>
        <p:nvPicPr>
          <p:cNvPr id="7" name="Picture 2" descr="C:\Users\Marga\Desktop\schaalmodel 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09800"/>
            <a:ext cx="1981200" cy="1219200"/>
          </a:xfrm>
          <a:prstGeom prst="rect">
            <a:avLst/>
          </a:prstGeom>
          <a:noFill/>
        </p:spPr>
      </p:pic>
      <p:sp>
        <p:nvSpPr>
          <p:cNvPr id="8" name="Rechthoek 7"/>
          <p:cNvSpPr/>
          <p:nvPr/>
        </p:nvSpPr>
        <p:spPr>
          <a:xfrm>
            <a:off x="1524000" y="6096000"/>
            <a:ext cx="3584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werkelijkheid : schaalmodel = schaal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9600" y="6096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Rekenen met schaal kan op meerderde manieren </a:t>
            </a:r>
          </a:p>
          <a:p>
            <a:endParaRPr lang="nl-NL" dirty="0" smtClean="0"/>
          </a:p>
          <a:p>
            <a:r>
              <a:rPr lang="nl-NL" dirty="0" smtClean="0"/>
              <a:t>Er zijn altijd 3 onderdelen namelijk</a:t>
            </a:r>
          </a:p>
          <a:p>
            <a:pPr marL="342900" indent="-342900">
              <a:buAutoNum type="arabicPeriod"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schaal</a:t>
            </a:r>
            <a:r>
              <a:rPr lang="nl-NL" dirty="0" smtClean="0"/>
              <a:t> zelf		bv 1 : 100	       (1 cm is in werkelijkheid 100 cm)</a:t>
            </a:r>
          </a:p>
          <a:p>
            <a:pPr marL="342900" indent="-342900">
              <a:buAutoNum type="arabicPeriod"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werkelijkheid	</a:t>
            </a:r>
            <a:r>
              <a:rPr lang="nl-NL" dirty="0" smtClean="0"/>
              <a:t>bv in </a:t>
            </a:r>
            <a:r>
              <a:rPr lang="nl-NL" dirty="0" smtClean="0"/>
              <a:t>m</a:t>
            </a: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Het </a:t>
            </a:r>
            <a:r>
              <a:rPr lang="nl-NL" dirty="0" smtClean="0">
                <a:solidFill>
                  <a:srgbClr val="FFFF00"/>
                </a:solidFill>
              </a:rPr>
              <a:t>schaalmodel	</a:t>
            </a:r>
            <a:r>
              <a:rPr lang="nl-NL" dirty="0" smtClean="0"/>
              <a:t>bv in cm 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Om iets uit te kunnen rekenen heb je altijd </a:t>
            </a:r>
            <a:r>
              <a:rPr lang="nl-NL" dirty="0" smtClean="0">
                <a:solidFill>
                  <a:srgbClr val="FFFF00"/>
                </a:solidFill>
              </a:rPr>
              <a:t>2 van deze 3 </a:t>
            </a:r>
            <a:r>
              <a:rPr lang="nl-NL" dirty="0" smtClean="0"/>
              <a:t>nodig!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Ze moeten in </a:t>
            </a:r>
            <a:r>
              <a:rPr lang="nl-NL" dirty="0" smtClean="0">
                <a:solidFill>
                  <a:srgbClr val="FFFF00"/>
                </a:solidFill>
              </a:rPr>
              <a:t>dezelfde eenheid </a:t>
            </a:r>
            <a:r>
              <a:rPr lang="nl-NL" dirty="0" smtClean="0"/>
              <a:t>staan. Dus bijvoorbeeld alles in centimeters.</a:t>
            </a:r>
          </a:p>
          <a:p>
            <a:pPr marL="342900" indent="-342900"/>
            <a:r>
              <a:rPr lang="nl-NL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Kijk in welke eenheid je het antwoord moet geven en </a:t>
            </a:r>
            <a:r>
              <a:rPr lang="nl-NL" dirty="0" smtClean="0">
                <a:solidFill>
                  <a:srgbClr val="FFFF00"/>
                </a:solidFill>
              </a:rPr>
              <a:t>zet alles om naar die eenheid. 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rtinitoren, Groningen, Holland | Dutchiness!! |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048000" cy="406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4800600" y="228600"/>
            <a:ext cx="4114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martinitoren is 97 </a:t>
            </a:r>
            <a:r>
              <a:rPr lang="nl-NL" dirty="0" smtClean="0">
                <a:solidFill>
                  <a:srgbClr val="FFC000"/>
                </a:solidFill>
              </a:rPr>
              <a:t>meter</a:t>
            </a:r>
            <a:r>
              <a:rPr lang="nl-NL" dirty="0" smtClean="0"/>
              <a:t> hoog</a:t>
            </a:r>
          </a:p>
          <a:p>
            <a:endParaRPr lang="nl-NL" dirty="0" smtClean="0"/>
          </a:p>
          <a:p>
            <a:r>
              <a:rPr lang="nl-NL" dirty="0" smtClean="0"/>
              <a:t>De gemeente wil een souvenir maken van 10 </a:t>
            </a:r>
            <a:r>
              <a:rPr lang="nl-NL" dirty="0" smtClean="0">
                <a:solidFill>
                  <a:srgbClr val="FFC000"/>
                </a:solidFill>
              </a:rPr>
              <a:t>cm</a:t>
            </a:r>
            <a:r>
              <a:rPr lang="nl-NL" dirty="0" smtClean="0"/>
              <a:t> hoog</a:t>
            </a:r>
          </a:p>
          <a:p>
            <a:endParaRPr lang="nl-NL" dirty="0" smtClean="0"/>
          </a:p>
          <a:p>
            <a:r>
              <a:rPr lang="nl-NL" dirty="0" smtClean="0"/>
              <a:t>Hoe vaak moet de echte toren verkleind worden? Of eigenlijk: </a:t>
            </a:r>
            <a:r>
              <a:rPr lang="nl-NL" dirty="0" smtClean="0">
                <a:solidFill>
                  <a:srgbClr val="FFFF00"/>
                </a:solidFill>
              </a:rPr>
              <a:t>welke schaal </a:t>
            </a:r>
            <a:r>
              <a:rPr lang="nl-NL" dirty="0" smtClean="0"/>
              <a:t>moet er gebruikt worden?</a:t>
            </a:r>
          </a:p>
          <a:p>
            <a:r>
              <a:rPr lang="nl-NL" dirty="0" smtClean="0"/>
              <a:t>Wat moet je het allereerst doen om het uit te kunnen rekenen?</a:t>
            </a:r>
          </a:p>
          <a:p>
            <a:endParaRPr lang="nl-NL" dirty="0" smtClean="0"/>
          </a:p>
          <a:p>
            <a:r>
              <a:rPr lang="nl-NL" dirty="0" smtClean="0"/>
              <a:t>Als je </a:t>
            </a:r>
            <a:r>
              <a:rPr lang="nl-NL" dirty="0" smtClean="0">
                <a:solidFill>
                  <a:srgbClr val="FFFF00"/>
                </a:solidFill>
              </a:rPr>
              <a:t>het schaalmodel </a:t>
            </a:r>
            <a:r>
              <a:rPr lang="nl-NL" dirty="0" smtClean="0"/>
              <a:t>terug rekent naar 1 cm weet je de verhouding</a:t>
            </a:r>
          </a:p>
          <a:p>
            <a:r>
              <a:rPr lang="nl-NL" dirty="0" smtClean="0"/>
              <a:t>		          ..…</a:t>
            </a:r>
          </a:p>
          <a:p>
            <a:r>
              <a:rPr lang="nl-NL" dirty="0" smtClean="0"/>
              <a:t>Schaal 	        10 cm	1 cm</a:t>
            </a:r>
          </a:p>
          <a:p>
            <a:r>
              <a:rPr lang="nl-NL" dirty="0" smtClean="0"/>
              <a:t>In het echt       9700 cm 	</a:t>
            </a:r>
            <a:r>
              <a:rPr lang="nl-NL" dirty="0" smtClean="0">
                <a:solidFill>
                  <a:srgbClr val="FFFF00"/>
                </a:solidFill>
              </a:rPr>
              <a:t>970 cm</a:t>
            </a:r>
          </a:p>
          <a:p>
            <a:r>
              <a:rPr lang="nl-NL" dirty="0" smtClean="0"/>
              <a:t>	                           …..</a:t>
            </a:r>
          </a:p>
          <a:p>
            <a:endParaRPr lang="nl-NL" dirty="0" smtClean="0"/>
          </a:p>
          <a:p>
            <a:r>
              <a:rPr lang="nl-NL" dirty="0" smtClean="0"/>
              <a:t>1 cm is in werkelijkheid 970 cm </a:t>
            </a:r>
          </a:p>
          <a:p>
            <a:r>
              <a:rPr lang="nl-NL" dirty="0" smtClean="0"/>
              <a:t>De schaal is dus 1: </a:t>
            </a:r>
          </a:p>
          <a:p>
            <a:endParaRPr lang="nl-NL" dirty="0" smtClean="0"/>
          </a:p>
          <a:p>
            <a:r>
              <a:rPr lang="nl-NL" dirty="0" smtClean="0"/>
              <a:t>Sneller rekenen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Werkelijkheid: schaalmodel = de schaal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953000" y="43434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315200" y="4114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381000" y="4724400"/>
            <a:ext cx="403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u="sng" dirty="0" smtClean="0">
                <a:solidFill>
                  <a:srgbClr val="FFFF00"/>
                </a:solidFill>
              </a:rPr>
              <a:t>berekenen van de schaal </a:t>
            </a:r>
            <a:r>
              <a:rPr lang="nl-NL" dirty="0" smtClean="0"/>
              <a:t>die </a:t>
            </a:r>
            <a:r>
              <a:rPr lang="nl-NL" dirty="0" smtClean="0"/>
              <a:t>je wilt gebruiken  om he</a:t>
            </a:r>
            <a:r>
              <a:rPr lang="nl-NL" dirty="0" smtClean="0"/>
              <a:t>t schaalmodel te maken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Je weet de werkelijkheid en het schaalmodel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>
                <a:solidFill>
                  <a:srgbClr val="FFC000"/>
                </a:solidFill>
              </a:rPr>
              <a:t>Let op zet alle maten in dezelfde eenheid </a:t>
            </a:r>
            <a:endParaRPr lang="nl-NL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tinitoren, Groningen, Holland | Dutchiness!! |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048000" cy="406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3810000" y="304800"/>
            <a:ext cx="533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martinitoren is 97 meter </a:t>
            </a:r>
            <a:r>
              <a:rPr lang="nl-NL" dirty="0" smtClean="0">
                <a:solidFill>
                  <a:srgbClr val="FFC000"/>
                </a:solidFill>
              </a:rPr>
              <a:t>(= ? cm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De schaal is 1: 970 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FF00"/>
                </a:solidFill>
              </a:rPr>
              <a:t>Hoe hoog wordt het schaalmodel?</a:t>
            </a:r>
            <a:endParaRPr lang="nl-NL" dirty="0" smtClean="0">
              <a:solidFill>
                <a:srgbClr val="FFFF00"/>
              </a:solidFill>
            </a:endParaRPr>
          </a:p>
          <a:p>
            <a:endParaRPr lang="nl-NL" dirty="0" smtClean="0"/>
          </a:p>
          <a:p>
            <a:r>
              <a:rPr lang="nl-NL" dirty="0" smtClean="0"/>
              <a:t>Gebruik een verhoudingstabel en vul in wat je weet.</a:t>
            </a:r>
          </a:p>
          <a:p>
            <a:r>
              <a:rPr lang="nl-NL" dirty="0" smtClean="0"/>
              <a:t>        			</a:t>
            </a:r>
          </a:p>
          <a:p>
            <a:r>
              <a:rPr lang="nl-NL" dirty="0" smtClean="0"/>
              <a:t>Schaalmodel	1 cm 	     ……..	?   cm </a:t>
            </a:r>
          </a:p>
          <a:p>
            <a:endParaRPr lang="nl-NL" dirty="0" smtClean="0"/>
          </a:p>
          <a:p>
            <a:r>
              <a:rPr lang="nl-NL" dirty="0" smtClean="0"/>
              <a:t>Werkelijkheid	970 cm 	    </a:t>
            </a:r>
            <a:r>
              <a:rPr lang="nl-NL" dirty="0" smtClean="0">
                <a:solidFill>
                  <a:srgbClr val="FFFF00"/>
                </a:solidFill>
              </a:rPr>
              <a:t>1 cm </a:t>
            </a:r>
            <a:r>
              <a:rPr lang="nl-NL" dirty="0" smtClean="0"/>
              <a:t>	97000 cm </a:t>
            </a:r>
          </a:p>
          <a:p>
            <a:r>
              <a:rPr lang="nl-NL" dirty="0" smtClean="0"/>
              <a:t>       		            : 970        x 97000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>
                <a:solidFill>
                  <a:srgbClr val="FFFF00"/>
                </a:solidFill>
              </a:rPr>
              <a:t>tussenstap </a:t>
            </a:r>
            <a:r>
              <a:rPr lang="nl-NL" dirty="0" smtClean="0">
                <a:solidFill>
                  <a:srgbClr val="FFFF00"/>
                </a:solidFill>
              </a:rPr>
              <a:t>naar </a:t>
            </a:r>
            <a:r>
              <a:rPr lang="nl-NL" dirty="0" smtClean="0">
                <a:solidFill>
                  <a:srgbClr val="FFFF00"/>
                </a:solidFill>
              </a:rPr>
              <a:t>1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Hoeveel centimeter is het schaalmode dan? 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5562600" y="1981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4191000" y="23622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419600"/>
            <a:ext cx="34671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3837932" y="5791200"/>
            <a:ext cx="5306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ALTIJD in dezelfde eenheden werken bij het </a:t>
            </a:r>
            <a:r>
              <a:rPr lang="nl-NL" dirty="0" smtClean="0">
                <a:solidFill>
                  <a:srgbClr val="FFC000"/>
                </a:solidFill>
              </a:rPr>
              <a:t>berekenen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FF00"/>
                </a:solidFill>
              </a:rPr>
              <a:t>Schaa</a:t>
            </a:r>
            <a:r>
              <a:rPr lang="nl-NL" dirty="0" smtClean="0">
                <a:solidFill>
                  <a:srgbClr val="FFFF00"/>
                </a:solidFill>
              </a:rPr>
              <a:t>lmodel= werkelijkheid : schaal 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28600" y="4648200"/>
            <a:ext cx="35984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u="sng" dirty="0" smtClean="0">
                <a:solidFill>
                  <a:srgbClr val="FFFF00"/>
                </a:solidFill>
              </a:rPr>
              <a:t>berekenen van </a:t>
            </a:r>
            <a:r>
              <a:rPr lang="nl-NL" dirty="0" smtClean="0">
                <a:solidFill>
                  <a:srgbClr val="FFFF00"/>
                </a:solidFill>
              </a:rPr>
              <a:t> </a:t>
            </a:r>
            <a:r>
              <a:rPr lang="nl-NL" dirty="0" smtClean="0"/>
              <a:t>(de hoogte van) </a:t>
            </a:r>
            <a:r>
              <a:rPr lang="nl-NL" u="sng" dirty="0" smtClean="0">
                <a:solidFill>
                  <a:srgbClr val="FFFF00"/>
                </a:solidFill>
              </a:rPr>
              <a:t>een schaalmodel</a:t>
            </a:r>
          </a:p>
          <a:p>
            <a:endParaRPr lang="nl-NL" u="sng" dirty="0" smtClean="0">
              <a:solidFill>
                <a:srgbClr val="FFFF00"/>
              </a:solidFill>
            </a:endParaRPr>
          </a:p>
          <a:p>
            <a:r>
              <a:rPr lang="nl-NL" dirty="0" smtClean="0"/>
              <a:t>Dus: je weet de schaal en de werkelijkheid</a:t>
            </a:r>
            <a:endParaRPr lang="nl-NL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6629400" y="1981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7391400" y="1981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tinitoren, Groningen, Holland | Dutchiness!! |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048000" cy="406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3810000" y="304800"/>
            <a:ext cx="4953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</a:t>
            </a:r>
            <a:r>
              <a:rPr lang="nl-NL" dirty="0" smtClean="0">
                <a:solidFill>
                  <a:srgbClr val="FFFF00"/>
                </a:solidFill>
              </a:rPr>
              <a:t>schaalmodel</a:t>
            </a:r>
            <a:r>
              <a:rPr lang="nl-NL" dirty="0" smtClean="0"/>
              <a:t> van de martinitoren is 10 cm 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schaal</a:t>
            </a:r>
            <a:r>
              <a:rPr lang="nl-NL" dirty="0" smtClean="0"/>
              <a:t> is 1: 970 dus 1 cm is in </a:t>
            </a:r>
            <a:r>
              <a:rPr lang="nl-NL" dirty="0" smtClean="0">
                <a:solidFill>
                  <a:srgbClr val="FFFF00"/>
                </a:solidFill>
              </a:rPr>
              <a:t>werkelijkheid</a:t>
            </a:r>
            <a:r>
              <a:rPr lang="nl-NL" dirty="0" smtClean="0"/>
              <a:t> 970 cm 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Hoe hoog is de toren in werkelijkheid? </a:t>
            </a:r>
            <a:endParaRPr lang="nl-NL" dirty="0" smtClean="0">
              <a:solidFill>
                <a:srgbClr val="FFFF00"/>
              </a:solidFill>
            </a:endParaRPr>
          </a:p>
          <a:p>
            <a:endParaRPr lang="nl-NL" dirty="0" smtClean="0"/>
          </a:p>
          <a:p>
            <a:r>
              <a:rPr lang="nl-NL" dirty="0" smtClean="0"/>
              <a:t>Gebruik een verhoudingstabel</a:t>
            </a:r>
          </a:p>
          <a:p>
            <a:r>
              <a:rPr lang="nl-NL" dirty="0" smtClean="0"/>
              <a:t>Vul in wat je al weet. </a:t>
            </a:r>
            <a:endParaRPr lang="nl-NL" dirty="0" smtClean="0"/>
          </a:p>
          <a:p>
            <a:r>
              <a:rPr lang="nl-NL" dirty="0" smtClean="0"/>
              <a:t>		          ………..</a:t>
            </a:r>
          </a:p>
          <a:p>
            <a:r>
              <a:rPr lang="nl-NL" dirty="0" smtClean="0"/>
              <a:t>Schaalmodel 	</a:t>
            </a:r>
            <a:r>
              <a:rPr lang="nl-NL" dirty="0" smtClean="0">
                <a:solidFill>
                  <a:srgbClr val="FFFF00"/>
                </a:solidFill>
              </a:rPr>
              <a:t>1 cm </a:t>
            </a:r>
            <a:r>
              <a:rPr lang="nl-NL" dirty="0" smtClean="0"/>
              <a:t>	10 cm </a:t>
            </a:r>
          </a:p>
          <a:p>
            <a:endParaRPr lang="nl-NL" dirty="0" smtClean="0"/>
          </a:p>
          <a:p>
            <a:r>
              <a:rPr lang="nl-NL" dirty="0" smtClean="0"/>
              <a:t>Werkelijkheid 	970 cm 	?  = </a:t>
            </a:r>
          </a:p>
          <a:p>
            <a:r>
              <a:rPr lang="nl-NL" dirty="0" smtClean="0"/>
              <a:t>       		           ………….	</a:t>
            </a:r>
          </a:p>
          <a:p>
            <a:endParaRPr lang="nl-NL" dirty="0" smtClean="0"/>
          </a:p>
          <a:p>
            <a:r>
              <a:rPr lang="nl-NL" dirty="0" smtClean="0"/>
              <a:t>Zet je antwoord om in meters.</a:t>
            </a:r>
            <a:endParaRPr lang="nl-NL" dirty="0" smtClean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5486400" y="2819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3962400" y="32004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572000"/>
            <a:ext cx="34671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3733800" y="6248400"/>
            <a:ext cx="370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Werkelijkheid = schaalmodel x schaal 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04800" y="4724400"/>
            <a:ext cx="3764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berekenen van </a:t>
            </a:r>
            <a:r>
              <a:rPr lang="nl-NL" u="sng" dirty="0" smtClean="0">
                <a:solidFill>
                  <a:srgbClr val="FFFF00"/>
                </a:solidFill>
              </a:rPr>
              <a:t>de werkelijkheid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/>
              <a:t>Je weet </a:t>
            </a:r>
            <a:r>
              <a:rPr lang="nl-NL" dirty="0" smtClean="0">
                <a:solidFill>
                  <a:srgbClr val="FFFF00"/>
                </a:solidFill>
              </a:rPr>
              <a:t>de schaal </a:t>
            </a:r>
            <a:r>
              <a:rPr lang="nl-NL" dirty="0" smtClean="0"/>
              <a:t>en</a:t>
            </a:r>
            <a:r>
              <a:rPr lang="nl-NL" dirty="0" smtClean="0">
                <a:solidFill>
                  <a:srgbClr val="FFFF00"/>
                </a:solidFill>
              </a:rPr>
              <a:t> het schaalmodel </a:t>
            </a:r>
            <a:endParaRPr lang="nl-NL" dirty="0">
              <a:solidFill>
                <a:srgbClr val="FFFF00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6553200" y="2819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1006</Words>
  <Application>Microsoft Office PowerPoint</Application>
  <PresentationFormat>Diavoorstelling (4:3)</PresentationFormat>
  <Paragraphs>244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174</cp:revision>
  <dcterms:created xsi:type="dcterms:W3CDTF">2016-01-16T14:27:54Z</dcterms:created>
  <dcterms:modified xsi:type="dcterms:W3CDTF">2017-03-02T14:00:14Z</dcterms:modified>
</cp:coreProperties>
</file>