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7" r:id="rId3"/>
    <p:sldId id="257" r:id="rId4"/>
    <p:sldId id="258" r:id="rId5"/>
    <p:sldId id="266" r:id="rId6"/>
    <p:sldId id="259" r:id="rId7"/>
    <p:sldId id="265" r:id="rId8"/>
    <p:sldId id="260" r:id="rId9"/>
    <p:sldId id="261" r:id="rId10"/>
    <p:sldId id="262"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FFD071-F30F-4053-9C43-EE0740B912B8}" type="datetimeFigureOut">
              <a:rPr lang="nl-NL" smtClean="0"/>
              <a:t>30-3-2016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61F1E5-CA53-4CCE-950E-AD69289B1F5F}" type="slidenum">
              <a:rPr lang="nl-NL" smtClean="0"/>
              <a:t>‹nr.›</a:t>
            </a:fld>
            <a:endParaRPr lang="nl-NL"/>
          </a:p>
        </p:txBody>
      </p:sp>
    </p:spTree>
    <p:extLst>
      <p:ext uri="{BB962C8B-B14F-4D97-AF65-F5344CB8AC3E}">
        <p14:creationId xmlns:p14="http://schemas.microsoft.com/office/powerpoint/2010/main" val="3822260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nl.wikipedia.org/wiki/Astigmatisme_(optica)"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Schets van de oorzaak van astigmatisme. Als een lensoppervlak niet in alle richtingen dezelfde kromming heeft, worden niet alle stralen in hetzelfde punt gefocusseerd. Dat leidt tot een onscherp beeld. (Zie </a:t>
            </a:r>
            <a:r>
              <a:rPr lang="nl-NL" dirty="0" smtClean="0">
                <a:hlinkClick r:id="rId3" tooltip="Astigmatisme (optica)"/>
              </a:rPr>
              <a:t>Astigmatisme (optica)</a:t>
            </a:r>
            <a:r>
              <a:rPr lang="nl-NL" dirty="0" smtClean="0"/>
              <a:t> voor verdere uitleg)</a:t>
            </a:r>
            <a:endParaRPr lang="nl-NL" dirty="0"/>
          </a:p>
        </p:txBody>
      </p:sp>
      <p:sp>
        <p:nvSpPr>
          <p:cNvPr id="4" name="Tijdelijke aanduiding voor dianummer 3"/>
          <p:cNvSpPr>
            <a:spLocks noGrp="1"/>
          </p:cNvSpPr>
          <p:nvPr>
            <p:ph type="sldNum" sz="quarter" idx="10"/>
          </p:nvPr>
        </p:nvSpPr>
        <p:spPr/>
        <p:txBody>
          <a:bodyPr/>
          <a:lstStyle/>
          <a:p>
            <a:fld id="{8761F1E5-CA53-4CCE-950E-AD69289B1F5F}" type="slidenum">
              <a:rPr lang="nl-NL" smtClean="0"/>
              <a:t>9</a:t>
            </a:fld>
            <a:endParaRPr lang="nl-NL"/>
          </a:p>
        </p:txBody>
      </p:sp>
    </p:spTree>
    <p:extLst>
      <p:ext uri="{BB962C8B-B14F-4D97-AF65-F5344CB8AC3E}">
        <p14:creationId xmlns:p14="http://schemas.microsoft.com/office/powerpoint/2010/main" val="861381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383FA45C-57F2-40D9-B956-08F76E0D582A}" type="datetimeFigureOut">
              <a:rPr lang="nl-NL" smtClean="0"/>
              <a:t>30-3-2016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0F5ADA7-A8B1-424D-880C-DB1ADE6F9208}" type="slidenum">
              <a:rPr lang="nl-NL" smtClean="0"/>
              <a:t>‹nr.›</a:t>
            </a:fld>
            <a:endParaRPr lang="nl-NL"/>
          </a:p>
        </p:txBody>
      </p:sp>
    </p:spTree>
    <p:extLst>
      <p:ext uri="{BB962C8B-B14F-4D97-AF65-F5344CB8AC3E}">
        <p14:creationId xmlns:p14="http://schemas.microsoft.com/office/powerpoint/2010/main" val="247058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83FA45C-57F2-40D9-B956-08F76E0D582A}" type="datetimeFigureOut">
              <a:rPr lang="nl-NL" smtClean="0"/>
              <a:t>30-3-2016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0F5ADA7-A8B1-424D-880C-DB1ADE6F9208}" type="slidenum">
              <a:rPr lang="nl-NL" smtClean="0"/>
              <a:t>‹nr.›</a:t>
            </a:fld>
            <a:endParaRPr lang="nl-NL"/>
          </a:p>
        </p:txBody>
      </p:sp>
    </p:spTree>
    <p:extLst>
      <p:ext uri="{BB962C8B-B14F-4D97-AF65-F5344CB8AC3E}">
        <p14:creationId xmlns:p14="http://schemas.microsoft.com/office/powerpoint/2010/main" val="4283286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83FA45C-57F2-40D9-B956-08F76E0D582A}" type="datetimeFigureOut">
              <a:rPr lang="nl-NL" smtClean="0"/>
              <a:t>30-3-2016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0F5ADA7-A8B1-424D-880C-DB1ADE6F9208}" type="slidenum">
              <a:rPr lang="nl-NL" smtClean="0"/>
              <a:t>‹nr.›</a:t>
            </a:fld>
            <a:endParaRPr lang="nl-NL"/>
          </a:p>
        </p:txBody>
      </p:sp>
    </p:spTree>
    <p:extLst>
      <p:ext uri="{BB962C8B-B14F-4D97-AF65-F5344CB8AC3E}">
        <p14:creationId xmlns:p14="http://schemas.microsoft.com/office/powerpoint/2010/main" val="2957446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83FA45C-57F2-40D9-B956-08F76E0D582A}" type="datetimeFigureOut">
              <a:rPr lang="nl-NL" smtClean="0"/>
              <a:t>30-3-2016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0F5ADA7-A8B1-424D-880C-DB1ADE6F9208}" type="slidenum">
              <a:rPr lang="nl-NL" smtClean="0"/>
              <a:t>‹nr.›</a:t>
            </a:fld>
            <a:endParaRPr lang="nl-NL"/>
          </a:p>
        </p:txBody>
      </p:sp>
    </p:spTree>
    <p:extLst>
      <p:ext uri="{BB962C8B-B14F-4D97-AF65-F5344CB8AC3E}">
        <p14:creationId xmlns:p14="http://schemas.microsoft.com/office/powerpoint/2010/main" val="400980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83FA45C-57F2-40D9-B956-08F76E0D582A}" type="datetimeFigureOut">
              <a:rPr lang="nl-NL" smtClean="0"/>
              <a:t>30-3-2016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0F5ADA7-A8B1-424D-880C-DB1ADE6F9208}" type="slidenum">
              <a:rPr lang="nl-NL" smtClean="0"/>
              <a:t>‹nr.›</a:t>
            </a:fld>
            <a:endParaRPr lang="nl-NL"/>
          </a:p>
        </p:txBody>
      </p:sp>
    </p:spTree>
    <p:extLst>
      <p:ext uri="{BB962C8B-B14F-4D97-AF65-F5344CB8AC3E}">
        <p14:creationId xmlns:p14="http://schemas.microsoft.com/office/powerpoint/2010/main" val="1208212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83FA45C-57F2-40D9-B956-08F76E0D582A}" type="datetimeFigureOut">
              <a:rPr lang="nl-NL" smtClean="0"/>
              <a:t>30-3-2016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0F5ADA7-A8B1-424D-880C-DB1ADE6F9208}" type="slidenum">
              <a:rPr lang="nl-NL" smtClean="0"/>
              <a:t>‹nr.›</a:t>
            </a:fld>
            <a:endParaRPr lang="nl-NL"/>
          </a:p>
        </p:txBody>
      </p:sp>
    </p:spTree>
    <p:extLst>
      <p:ext uri="{BB962C8B-B14F-4D97-AF65-F5344CB8AC3E}">
        <p14:creationId xmlns:p14="http://schemas.microsoft.com/office/powerpoint/2010/main" val="2477478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83FA45C-57F2-40D9-B956-08F76E0D582A}" type="datetimeFigureOut">
              <a:rPr lang="nl-NL" smtClean="0"/>
              <a:t>30-3-2016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0F5ADA7-A8B1-424D-880C-DB1ADE6F9208}" type="slidenum">
              <a:rPr lang="nl-NL" smtClean="0"/>
              <a:t>‹nr.›</a:t>
            </a:fld>
            <a:endParaRPr lang="nl-NL"/>
          </a:p>
        </p:txBody>
      </p:sp>
    </p:spTree>
    <p:extLst>
      <p:ext uri="{BB962C8B-B14F-4D97-AF65-F5344CB8AC3E}">
        <p14:creationId xmlns:p14="http://schemas.microsoft.com/office/powerpoint/2010/main" val="912453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83FA45C-57F2-40D9-B956-08F76E0D582A}" type="datetimeFigureOut">
              <a:rPr lang="nl-NL" smtClean="0"/>
              <a:t>30-3-2016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0F5ADA7-A8B1-424D-880C-DB1ADE6F9208}" type="slidenum">
              <a:rPr lang="nl-NL" smtClean="0"/>
              <a:t>‹nr.›</a:t>
            </a:fld>
            <a:endParaRPr lang="nl-NL"/>
          </a:p>
        </p:txBody>
      </p:sp>
    </p:spTree>
    <p:extLst>
      <p:ext uri="{BB962C8B-B14F-4D97-AF65-F5344CB8AC3E}">
        <p14:creationId xmlns:p14="http://schemas.microsoft.com/office/powerpoint/2010/main" val="1783352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83FA45C-57F2-40D9-B956-08F76E0D582A}" type="datetimeFigureOut">
              <a:rPr lang="nl-NL" smtClean="0"/>
              <a:t>30-3-2016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0F5ADA7-A8B1-424D-880C-DB1ADE6F9208}" type="slidenum">
              <a:rPr lang="nl-NL" smtClean="0"/>
              <a:t>‹nr.›</a:t>
            </a:fld>
            <a:endParaRPr lang="nl-NL"/>
          </a:p>
        </p:txBody>
      </p:sp>
    </p:spTree>
    <p:extLst>
      <p:ext uri="{BB962C8B-B14F-4D97-AF65-F5344CB8AC3E}">
        <p14:creationId xmlns:p14="http://schemas.microsoft.com/office/powerpoint/2010/main" val="1023401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83FA45C-57F2-40D9-B956-08F76E0D582A}" type="datetimeFigureOut">
              <a:rPr lang="nl-NL" smtClean="0"/>
              <a:t>30-3-2016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0F5ADA7-A8B1-424D-880C-DB1ADE6F9208}" type="slidenum">
              <a:rPr lang="nl-NL" smtClean="0"/>
              <a:t>‹nr.›</a:t>
            </a:fld>
            <a:endParaRPr lang="nl-NL"/>
          </a:p>
        </p:txBody>
      </p:sp>
    </p:spTree>
    <p:extLst>
      <p:ext uri="{BB962C8B-B14F-4D97-AF65-F5344CB8AC3E}">
        <p14:creationId xmlns:p14="http://schemas.microsoft.com/office/powerpoint/2010/main" val="3818882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83FA45C-57F2-40D9-B956-08F76E0D582A}" type="datetimeFigureOut">
              <a:rPr lang="nl-NL" smtClean="0"/>
              <a:t>30-3-2016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0F5ADA7-A8B1-424D-880C-DB1ADE6F9208}" type="slidenum">
              <a:rPr lang="nl-NL" smtClean="0"/>
              <a:t>‹nr.›</a:t>
            </a:fld>
            <a:endParaRPr lang="nl-NL"/>
          </a:p>
        </p:txBody>
      </p:sp>
    </p:spTree>
    <p:extLst>
      <p:ext uri="{BB962C8B-B14F-4D97-AF65-F5344CB8AC3E}">
        <p14:creationId xmlns:p14="http://schemas.microsoft.com/office/powerpoint/2010/main" val="2465913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FA45C-57F2-40D9-B956-08F76E0D582A}" type="datetimeFigureOut">
              <a:rPr lang="nl-NL" smtClean="0"/>
              <a:t>30-3-2016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F5ADA7-A8B1-424D-880C-DB1ADE6F9208}" type="slidenum">
              <a:rPr lang="nl-NL" smtClean="0"/>
              <a:t>‹nr.›</a:t>
            </a:fld>
            <a:endParaRPr lang="nl-NL"/>
          </a:p>
        </p:txBody>
      </p:sp>
    </p:spTree>
    <p:extLst>
      <p:ext uri="{BB962C8B-B14F-4D97-AF65-F5344CB8AC3E}">
        <p14:creationId xmlns:p14="http://schemas.microsoft.com/office/powerpoint/2010/main" val="3840428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2.xml"/><Relationship Id="rId7" Type="http://schemas.openxmlformats.org/officeDocument/2006/relationships/slide" Target="slide10.xml"/><Relationship Id="rId2" Type="http://schemas.openxmlformats.org/officeDocument/2006/relationships/slide" Target="slide5.xml"/><Relationship Id="rId1" Type="http://schemas.openxmlformats.org/officeDocument/2006/relationships/slideLayout" Target="../slideLayouts/slideLayout6.xml"/><Relationship Id="rId6" Type="http://schemas.openxmlformats.org/officeDocument/2006/relationships/slide" Target="slide3.xml"/><Relationship Id="rId5" Type="http://schemas.openxmlformats.org/officeDocument/2006/relationships/image" Target="../media/image2.jpeg"/><Relationship Id="rId4" Type="http://schemas.openxmlformats.org/officeDocument/2006/relationships/image" Target="../media/image1.jpeg"/><Relationship Id="rId9" Type="http://schemas.openxmlformats.org/officeDocument/2006/relationships/slide" Target="slid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Refractie afwijkingen</a:t>
            </a:r>
            <a:endParaRPr lang="nl-NL" dirty="0"/>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2811731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Strabismus (scheelzien)</a:t>
            </a:r>
            <a:endParaRPr lang="nl-NL" dirty="0"/>
          </a:p>
        </p:txBody>
      </p:sp>
      <p:sp>
        <p:nvSpPr>
          <p:cNvPr id="3" name="Tijdelijke aanduiding voor inhoud 2"/>
          <p:cNvSpPr>
            <a:spLocks noGrp="1"/>
          </p:cNvSpPr>
          <p:nvPr>
            <p:ph idx="1"/>
          </p:nvPr>
        </p:nvSpPr>
        <p:spPr>
          <a:xfrm>
            <a:off x="457200" y="1600200"/>
            <a:ext cx="8229600" cy="5069160"/>
          </a:xfrm>
        </p:spPr>
        <p:txBody>
          <a:bodyPr>
            <a:normAutofit/>
          </a:bodyPr>
          <a:lstStyle/>
          <a:p>
            <a:r>
              <a:rPr lang="nl-NL" sz="2800" dirty="0" smtClean="0"/>
              <a:t>Scheelzien, loensen, strabisme, of strabismus is een oogafwijking waarbij de ogen niet in dezelfde richting kijken.</a:t>
            </a:r>
          </a:p>
          <a:p>
            <a:r>
              <a:rPr lang="nl-NL" sz="2800" dirty="0" smtClean="0"/>
              <a:t>twee soorten scheelzien: </a:t>
            </a:r>
          </a:p>
          <a:p>
            <a:pPr lvl="1"/>
            <a:r>
              <a:rPr lang="nl-NL" sz="2400" dirty="0" smtClean="0"/>
              <a:t>manifest scheelzien</a:t>
            </a:r>
          </a:p>
          <a:p>
            <a:pPr lvl="2"/>
            <a:r>
              <a:rPr lang="nl-NL" sz="2000" dirty="0" smtClean="0"/>
              <a:t>oogassen niet op hetzelfde punt gericht zijn</a:t>
            </a:r>
          </a:p>
          <a:p>
            <a:pPr lvl="1"/>
            <a:r>
              <a:rPr lang="nl-NL" sz="2400" dirty="0" smtClean="0"/>
              <a:t>latent scheelzien</a:t>
            </a:r>
          </a:p>
          <a:p>
            <a:pPr lvl="2"/>
            <a:r>
              <a:rPr lang="nl-NL" sz="2000" dirty="0" smtClean="0"/>
              <a:t>ogen op hetzelfde punt gericht wanneer beide ogen open zijn, wanneer één oog afgedekt wordt dan neemt dat oog de rustpositie in</a:t>
            </a:r>
          </a:p>
          <a:p>
            <a:pPr marL="0" indent="0">
              <a:buNone/>
            </a:pPr>
            <a:r>
              <a:rPr lang="nl-NL" sz="2800" dirty="0" smtClean="0"/>
              <a:t>Risico</a:t>
            </a:r>
          </a:p>
          <a:p>
            <a:r>
              <a:rPr lang="nl-NL" sz="2400" dirty="0" smtClean="0"/>
              <a:t>Door scheelzien kan een lui oog (amblyopie) ontstaan</a:t>
            </a:r>
          </a:p>
          <a:p>
            <a:pPr lvl="2"/>
            <a:endParaRPr lang="nl-NL" sz="2000" dirty="0"/>
          </a:p>
        </p:txBody>
      </p:sp>
    </p:spTree>
    <p:extLst>
      <p:ext uri="{BB962C8B-B14F-4D97-AF65-F5344CB8AC3E}">
        <p14:creationId xmlns:p14="http://schemas.microsoft.com/office/powerpoint/2010/main" val="2899597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p:txBody>
          <a:bodyPr>
            <a:normAutofit/>
          </a:bodyPr>
          <a:lstStyle/>
          <a:p>
            <a:pPr eaLnBrk="1" hangingPunct="1"/>
            <a:r>
              <a:rPr lang="nl-BE" altLang="nl-NL" sz="3600" dirty="0" smtClean="0"/>
              <a:t>Hoe gebeurt accommodatie van de lens?</a:t>
            </a:r>
            <a:endParaRPr lang="nl-NL" altLang="nl-NL" sz="3600" dirty="0" smtClean="0"/>
          </a:p>
        </p:txBody>
      </p:sp>
      <p:sp>
        <p:nvSpPr>
          <p:cNvPr id="17413" name="Text Box 5"/>
          <p:cNvSpPr txBox="1">
            <a:spLocks noChangeArrowheads="1"/>
          </p:cNvSpPr>
          <p:nvPr/>
        </p:nvSpPr>
        <p:spPr bwMode="auto">
          <a:xfrm>
            <a:off x="2339975" y="1484313"/>
            <a:ext cx="6624638" cy="641350"/>
          </a:xfrm>
          <a:prstGeom prst="rect">
            <a:avLst/>
          </a:prstGeom>
          <a:solidFill>
            <a:srgbClr val="4B70F7"/>
          </a:solidFill>
          <a:ln>
            <a:noFill/>
          </a:ln>
          <a:extLst>
            <a:ext uri="{91240B29-F687-4F45-9708-019B960494DF}">
              <a14:hiddenLine xmlns:a14="http://schemas.microsoft.com/office/drawing/2010/main" w="38100" cap="rnd">
                <a:solidFill>
                  <a:srgbClr val="000000"/>
                </a:solidFill>
                <a:prstDash val="sysDot"/>
                <a:miter lim="800000"/>
                <a:headEnd/>
                <a:tailEnd/>
              </a14:hiddenLine>
            </a:ext>
          </a:extLst>
        </p:spPr>
        <p:txBody>
          <a:bodyPr>
            <a:spAutoFit/>
          </a:bodyPr>
          <a:lstStyle>
            <a:lvl1pPr marL="342900" indent="-342900"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r>
              <a:rPr lang="nl-BE" altLang="nl-NL">
                <a:solidFill>
                  <a:schemeClr val="bg1"/>
                </a:solidFill>
                <a:latin typeface="Verdana" pitchFamily="34" charset="0"/>
                <a:ea typeface="Times New Roman" pitchFamily="18" charset="0"/>
                <a:cs typeface="Arial" pitchFamily="34" charset="0"/>
              </a:rPr>
              <a:t>Accommodatie of scherpstelling: </a:t>
            </a:r>
            <a:r>
              <a:rPr lang="nl-BE" altLang="nl-NL" b="0">
                <a:solidFill>
                  <a:schemeClr val="bg1"/>
                </a:solidFill>
                <a:latin typeface="Verdana" pitchFamily="34" charset="0"/>
                <a:ea typeface="Times New Roman" pitchFamily="18" charset="0"/>
                <a:cs typeface="Arial" pitchFamily="34" charset="0"/>
              </a:rPr>
              <a:t>scherpstellen van beelden kortbij of veraf.</a:t>
            </a:r>
            <a:endParaRPr lang="nl-NL" altLang="nl-NL" b="0">
              <a:solidFill>
                <a:schemeClr val="bg1"/>
              </a:solidFill>
              <a:latin typeface="Verdana" pitchFamily="34" charset="0"/>
              <a:ea typeface="Times New Roman" pitchFamily="18" charset="0"/>
              <a:cs typeface="Arial" pitchFamily="34" charset="0"/>
            </a:endParaRPr>
          </a:p>
        </p:txBody>
      </p:sp>
      <p:sp>
        <p:nvSpPr>
          <p:cNvPr id="17414" name="Rectangle 6"/>
          <p:cNvSpPr>
            <a:spLocks noChangeArrowheads="1"/>
          </p:cNvSpPr>
          <p:nvPr/>
        </p:nvSpPr>
        <p:spPr bwMode="auto">
          <a:xfrm>
            <a:off x="2338388" y="2133600"/>
            <a:ext cx="6480175"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20000"/>
              </a:spcBef>
              <a:buFontTx/>
              <a:buChar char="•"/>
            </a:pPr>
            <a:r>
              <a:rPr lang="nl-BE" altLang="nl-NL" dirty="0">
                <a:latin typeface="Verdana" pitchFamily="34" charset="0"/>
                <a:sym typeface="Symbol" pitchFamily="18" charset="2"/>
                <a:hlinkClick r:id="rId2" action="ppaction://hlinksldjump"/>
              </a:rPr>
              <a:t>Ver kijken</a:t>
            </a:r>
            <a:endParaRPr lang="nl-BE" altLang="nl-NL" dirty="0">
              <a:latin typeface="Verdana" pitchFamily="34" charset="0"/>
              <a:sym typeface="Symbol" pitchFamily="18" charset="2"/>
            </a:endParaRPr>
          </a:p>
          <a:p>
            <a:pPr lvl="1" eaLnBrk="1" hangingPunct="1">
              <a:spcBef>
                <a:spcPct val="20000"/>
              </a:spcBef>
              <a:buFontTx/>
              <a:buChar char="–"/>
            </a:pPr>
            <a:r>
              <a:rPr lang="nl-BE" altLang="nl-NL" b="0" dirty="0">
                <a:latin typeface="Verdana" pitchFamily="34" charset="0"/>
                <a:sym typeface="Symbol" pitchFamily="18" charset="2"/>
              </a:rPr>
              <a:t>Accommodatiespier ontspannen;</a:t>
            </a:r>
          </a:p>
          <a:p>
            <a:pPr lvl="1" eaLnBrk="1" hangingPunct="1">
              <a:spcBef>
                <a:spcPct val="20000"/>
              </a:spcBef>
              <a:buFontTx/>
              <a:buChar char="–"/>
            </a:pPr>
            <a:r>
              <a:rPr lang="nl-BE" altLang="nl-NL" b="0" dirty="0">
                <a:latin typeface="Verdana" pitchFamily="34" charset="0"/>
                <a:sym typeface="Symbol" pitchFamily="18" charset="2"/>
              </a:rPr>
              <a:t>Lensbandjes trekken aan de lens.</a:t>
            </a:r>
          </a:p>
        </p:txBody>
      </p:sp>
      <p:sp>
        <p:nvSpPr>
          <p:cNvPr id="17415" name="AutoShape 7"/>
          <p:cNvSpPr>
            <a:spLocks noChangeArrowheads="1"/>
          </p:cNvSpPr>
          <p:nvPr/>
        </p:nvSpPr>
        <p:spPr bwMode="auto">
          <a:xfrm>
            <a:off x="4500563" y="3213100"/>
            <a:ext cx="792162" cy="431800"/>
          </a:xfrm>
          <a:prstGeom prst="downArrow">
            <a:avLst>
              <a:gd name="adj1" fmla="val 50000"/>
              <a:gd name="adj2" fmla="val 25000"/>
            </a:avLst>
          </a:prstGeom>
          <a:solidFill>
            <a:srgbClr val="4B70F7"/>
          </a:solidFill>
          <a:ln w="9525" algn="ctr">
            <a:solidFill>
              <a:srgbClr val="4B70F7"/>
            </a:solidFill>
            <a:miter lim="800000"/>
            <a:headEnd/>
            <a:tailEnd/>
          </a:ln>
        </p:spPr>
        <p:txBody>
          <a:bodyPr wrap="none" anchor="ct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endParaRPr lang="nl-BE" altLang="nl-NL"/>
          </a:p>
        </p:txBody>
      </p:sp>
      <p:sp>
        <p:nvSpPr>
          <p:cNvPr id="17416" name="Text Box 8"/>
          <p:cNvSpPr txBox="1">
            <a:spLocks noChangeArrowheads="1"/>
          </p:cNvSpPr>
          <p:nvPr/>
        </p:nvSpPr>
        <p:spPr bwMode="auto">
          <a:xfrm>
            <a:off x="4011613" y="3776663"/>
            <a:ext cx="24780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r>
              <a:rPr lang="nl-BE" altLang="nl-NL" b="0" dirty="0">
                <a:latin typeface="Verdana" pitchFamily="34" charset="0"/>
              </a:rPr>
              <a:t>Lens wordt </a:t>
            </a:r>
            <a:r>
              <a:rPr lang="nl-BE" altLang="nl-NL" dirty="0" smtClean="0">
                <a:latin typeface="Verdana" pitchFamily="34" charset="0"/>
              </a:rPr>
              <a:t>platter</a:t>
            </a:r>
            <a:endParaRPr lang="nl-NL" altLang="nl-NL" b="0" dirty="0">
              <a:solidFill>
                <a:srgbClr val="4B70F7"/>
              </a:solidFill>
              <a:latin typeface="Verdana" pitchFamily="34" charset="0"/>
            </a:endParaRPr>
          </a:p>
        </p:txBody>
      </p:sp>
      <p:sp>
        <p:nvSpPr>
          <p:cNvPr id="17417" name="Rectangle 9"/>
          <p:cNvSpPr>
            <a:spLocks noChangeArrowheads="1"/>
          </p:cNvSpPr>
          <p:nvPr/>
        </p:nvSpPr>
        <p:spPr bwMode="auto">
          <a:xfrm>
            <a:off x="2339975" y="4149725"/>
            <a:ext cx="5688013" cy="165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20000"/>
              </a:spcBef>
              <a:buFontTx/>
              <a:buChar char="•"/>
            </a:pPr>
            <a:r>
              <a:rPr lang="nl-BE" altLang="nl-NL" dirty="0">
                <a:solidFill>
                  <a:srgbClr val="4B70F7"/>
                </a:solidFill>
                <a:latin typeface="Verdana" pitchFamily="34" charset="0"/>
                <a:sym typeface="Symbol" pitchFamily="18" charset="2"/>
                <a:hlinkClick r:id="rId3" action="ppaction://hlinksldjump"/>
              </a:rPr>
              <a:t>Dichtbij kijken</a:t>
            </a:r>
            <a:endParaRPr lang="nl-BE" altLang="nl-NL" dirty="0">
              <a:solidFill>
                <a:srgbClr val="4B70F7"/>
              </a:solidFill>
              <a:latin typeface="Verdana" pitchFamily="34" charset="0"/>
              <a:sym typeface="Symbol" pitchFamily="18" charset="2"/>
            </a:endParaRPr>
          </a:p>
          <a:p>
            <a:pPr lvl="1" eaLnBrk="1" hangingPunct="1">
              <a:spcBef>
                <a:spcPct val="20000"/>
              </a:spcBef>
              <a:buFontTx/>
              <a:buChar char="–"/>
            </a:pPr>
            <a:r>
              <a:rPr lang="nl-BE" altLang="nl-NL" b="0" dirty="0">
                <a:latin typeface="Verdana" pitchFamily="34" charset="0"/>
                <a:sym typeface="Symbol" pitchFamily="18" charset="2"/>
              </a:rPr>
              <a:t>Accommodatiespier samengetrokken;</a:t>
            </a:r>
          </a:p>
          <a:p>
            <a:pPr lvl="1" eaLnBrk="1" hangingPunct="1">
              <a:spcBef>
                <a:spcPct val="20000"/>
              </a:spcBef>
              <a:buFontTx/>
              <a:buChar char="–"/>
            </a:pPr>
            <a:r>
              <a:rPr lang="nl-BE" altLang="nl-NL" b="0" dirty="0">
                <a:latin typeface="Verdana" pitchFamily="34" charset="0"/>
                <a:sym typeface="Symbol" pitchFamily="18" charset="2"/>
              </a:rPr>
              <a:t>Lensbandjes trekken niet aan de lens;</a:t>
            </a:r>
          </a:p>
          <a:p>
            <a:pPr lvl="1" eaLnBrk="1" hangingPunct="1">
              <a:spcBef>
                <a:spcPct val="20000"/>
              </a:spcBef>
              <a:buFontTx/>
              <a:buChar char="–"/>
            </a:pPr>
            <a:r>
              <a:rPr lang="nl-BE" altLang="nl-NL" dirty="0">
                <a:latin typeface="Verdana" pitchFamily="34" charset="0"/>
                <a:sym typeface="Symbol" pitchFamily="18" charset="2"/>
              </a:rPr>
              <a:t>Nabijheidspunt</a:t>
            </a:r>
            <a:r>
              <a:rPr lang="nl-BE" altLang="nl-NL" b="0" dirty="0">
                <a:latin typeface="Verdana" pitchFamily="34" charset="0"/>
                <a:sym typeface="Symbol" pitchFamily="18" charset="2"/>
              </a:rPr>
              <a:t>: maximale kromming lens.</a:t>
            </a:r>
          </a:p>
        </p:txBody>
      </p:sp>
      <p:sp>
        <p:nvSpPr>
          <p:cNvPr id="17418" name="AutoShape 10"/>
          <p:cNvSpPr>
            <a:spLocks noChangeArrowheads="1"/>
          </p:cNvSpPr>
          <p:nvPr/>
        </p:nvSpPr>
        <p:spPr bwMode="auto">
          <a:xfrm>
            <a:off x="4502150" y="5738813"/>
            <a:ext cx="792163" cy="431800"/>
          </a:xfrm>
          <a:prstGeom prst="downArrow">
            <a:avLst>
              <a:gd name="adj1" fmla="val 50000"/>
              <a:gd name="adj2" fmla="val 25000"/>
            </a:avLst>
          </a:prstGeom>
          <a:solidFill>
            <a:srgbClr val="4B70F7"/>
          </a:solidFill>
          <a:ln w="9525" algn="ctr">
            <a:solidFill>
              <a:srgbClr val="4B70F7"/>
            </a:solidFill>
            <a:miter lim="800000"/>
            <a:headEnd/>
            <a:tailEnd/>
          </a:ln>
        </p:spPr>
        <p:txBody>
          <a:bodyPr wrap="none" anchor="ct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endParaRPr lang="nl-BE" altLang="nl-NL"/>
          </a:p>
        </p:txBody>
      </p:sp>
      <p:sp>
        <p:nvSpPr>
          <p:cNvPr id="17419" name="Text Box 11"/>
          <p:cNvSpPr txBox="1">
            <a:spLocks noChangeArrowheads="1"/>
          </p:cNvSpPr>
          <p:nvPr/>
        </p:nvSpPr>
        <p:spPr bwMode="auto">
          <a:xfrm>
            <a:off x="4013200" y="6302375"/>
            <a:ext cx="23510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r>
              <a:rPr lang="nl-BE" altLang="nl-NL" b="0" dirty="0">
                <a:latin typeface="Verdana" pitchFamily="34" charset="0"/>
              </a:rPr>
              <a:t>Lens wordt </a:t>
            </a:r>
            <a:r>
              <a:rPr lang="nl-BE" altLang="nl-NL" dirty="0" smtClean="0">
                <a:latin typeface="Verdana" pitchFamily="34" charset="0"/>
              </a:rPr>
              <a:t>boller</a:t>
            </a:r>
            <a:endParaRPr lang="nl-NL" altLang="nl-NL" dirty="0">
              <a:solidFill>
                <a:srgbClr val="4B70F7"/>
              </a:solidFill>
              <a:latin typeface="Verdana" pitchFamily="34" charset="0"/>
            </a:endParaRPr>
          </a:p>
        </p:txBody>
      </p:sp>
      <p:grpSp>
        <p:nvGrpSpPr>
          <p:cNvPr id="2" name="Group 18"/>
          <p:cNvGrpSpPr>
            <a:grpSpLocks/>
          </p:cNvGrpSpPr>
          <p:nvPr/>
        </p:nvGrpSpPr>
        <p:grpSpPr bwMode="auto">
          <a:xfrm>
            <a:off x="7451725" y="2205038"/>
            <a:ext cx="1419225" cy="1944687"/>
            <a:chOff x="4694" y="1389"/>
            <a:chExt cx="894" cy="1225"/>
          </a:xfrm>
        </p:grpSpPr>
        <p:pic>
          <p:nvPicPr>
            <p:cNvPr id="14360" name="Picture 12" descr="BG3_LB118_ZT">
              <a:hlinkClick r:id="rId2"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57" y="1389"/>
              <a:ext cx="531" cy="1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61" name="Text Box 14"/>
            <p:cNvSpPr txBox="1">
              <a:spLocks noChangeArrowheads="1"/>
            </p:cNvSpPr>
            <p:nvPr/>
          </p:nvSpPr>
          <p:spPr bwMode="auto">
            <a:xfrm>
              <a:off x="4694" y="2422"/>
              <a:ext cx="70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r>
                <a:rPr lang="nl-BE" altLang="nl-NL" sz="1400" b="0" i="1">
                  <a:latin typeface="Verdana" pitchFamily="34" charset="0"/>
                </a:rPr>
                <a:t>Platte lens</a:t>
              </a:r>
              <a:endParaRPr lang="nl-NL" altLang="nl-NL" sz="1400" b="0" i="1">
                <a:latin typeface="Verdana" pitchFamily="34" charset="0"/>
              </a:endParaRPr>
            </a:p>
          </p:txBody>
        </p:sp>
      </p:grpSp>
      <p:grpSp>
        <p:nvGrpSpPr>
          <p:cNvPr id="3" name="Group 17"/>
          <p:cNvGrpSpPr>
            <a:grpSpLocks/>
          </p:cNvGrpSpPr>
          <p:nvPr/>
        </p:nvGrpSpPr>
        <p:grpSpPr bwMode="auto">
          <a:xfrm>
            <a:off x="7451725" y="4221163"/>
            <a:ext cx="1347788" cy="2087562"/>
            <a:chOff x="4694" y="2659"/>
            <a:chExt cx="849" cy="1315"/>
          </a:xfrm>
        </p:grpSpPr>
        <p:pic>
          <p:nvPicPr>
            <p:cNvPr id="14358" name="Picture 13" descr="BG3_LB118_ZT">
              <a:hlinkClick r:id="rId3"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0" y="2659"/>
              <a:ext cx="513" cy="1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9" name="Text Box 16"/>
            <p:cNvSpPr txBox="1">
              <a:spLocks noChangeArrowheads="1"/>
            </p:cNvSpPr>
            <p:nvPr/>
          </p:nvSpPr>
          <p:spPr bwMode="auto">
            <a:xfrm>
              <a:off x="4694" y="3782"/>
              <a:ext cx="65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r>
                <a:rPr lang="nl-BE" altLang="nl-NL" sz="1400" b="0" i="1">
                  <a:latin typeface="Verdana" pitchFamily="34" charset="0"/>
                </a:rPr>
                <a:t>Bolle lens</a:t>
              </a:r>
              <a:endParaRPr lang="nl-NL" altLang="nl-NL" sz="1400" b="0" i="1">
                <a:latin typeface="Verdana" pitchFamily="34" charset="0"/>
              </a:endParaRPr>
            </a:p>
          </p:txBody>
        </p:sp>
      </p:grpSp>
      <p:sp>
        <p:nvSpPr>
          <p:cNvPr id="14348" name="Text Box 19">
            <a:hlinkClick r:id="rId6" action="ppaction://hlinksldjump"/>
          </p:cNvPr>
          <p:cNvSpPr txBox="1">
            <a:spLocks noChangeArrowheads="1"/>
          </p:cNvSpPr>
          <p:nvPr/>
        </p:nvSpPr>
        <p:spPr bwMode="auto">
          <a:xfrm>
            <a:off x="179388" y="1757363"/>
            <a:ext cx="18716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50000"/>
              </a:spcBef>
            </a:pPr>
            <a:r>
              <a:rPr lang="nl-BE" altLang="nl-NL" sz="1400" b="0" dirty="0">
                <a:solidFill>
                  <a:schemeClr val="bg1"/>
                </a:solidFill>
              </a:rPr>
              <a:t>Regeling lichttoevoer</a:t>
            </a:r>
            <a:endParaRPr lang="nl-NL" altLang="nl-NL" sz="1400" b="0" dirty="0">
              <a:solidFill>
                <a:schemeClr val="bg1"/>
              </a:solidFill>
            </a:endParaRPr>
          </a:p>
        </p:txBody>
      </p:sp>
      <p:sp>
        <p:nvSpPr>
          <p:cNvPr id="14349" name="Text Box 20">
            <a:hlinkClick r:id="rId7" action="ppaction://hlinksldjump"/>
          </p:cNvPr>
          <p:cNvSpPr txBox="1">
            <a:spLocks noChangeArrowheads="1"/>
          </p:cNvSpPr>
          <p:nvPr/>
        </p:nvSpPr>
        <p:spPr bwMode="auto">
          <a:xfrm>
            <a:off x="179388" y="2133600"/>
            <a:ext cx="20161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50000"/>
              </a:spcBef>
            </a:pPr>
            <a:r>
              <a:rPr lang="nl-BE" altLang="nl-NL" sz="1400" b="0">
                <a:solidFill>
                  <a:schemeClr val="bg1"/>
                </a:solidFill>
              </a:rPr>
              <a:t>Beeldvorming oog</a:t>
            </a:r>
            <a:endParaRPr lang="nl-NL" altLang="nl-NL" sz="1400" b="0">
              <a:solidFill>
                <a:schemeClr val="bg1"/>
              </a:solidFill>
            </a:endParaRPr>
          </a:p>
        </p:txBody>
      </p:sp>
      <p:sp>
        <p:nvSpPr>
          <p:cNvPr id="14350" name="Text Box 21">
            <a:hlinkClick r:id="rId8" action="ppaction://hlinksldjump"/>
          </p:cNvPr>
          <p:cNvSpPr txBox="1">
            <a:spLocks noChangeArrowheads="1"/>
          </p:cNvSpPr>
          <p:nvPr/>
        </p:nvSpPr>
        <p:spPr bwMode="auto">
          <a:xfrm>
            <a:off x="179388" y="2492375"/>
            <a:ext cx="20161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50000"/>
              </a:spcBef>
            </a:pPr>
            <a:r>
              <a:rPr lang="nl-BE" altLang="nl-NL" sz="1400">
                <a:solidFill>
                  <a:schemeClr val="bg1"/>
                </a:solidFill>
              </a:rPr>
              <a:t>Accommodatie lens</a:t>
            </a:r>
            <a:endParaRPr lang="nl-NL" altLang="nl-NL" sz="1400">
              <a:solidFill>
                <a:schemeClr val="bg1"/>
              </a:solidFill>
            </a:endParaRPr>
          </a:p>
        </p:txBody>
      </p:sp>
      <p:sp>
        <p:nvSpPr>
          <p:cNvPr id="14351" name="Text Box 22">
            <a:hlinkClick r:id="" action="ppaction://noaction"/>
          </p:cNvPr>
          <p:cNvSpPr txBox="1">
            <a:spLocks noChangeArrowheads="1"/>
          </p:cNvSpPr>
          <p:nvPr/>
        </p:nvSpPr>
        <p:spPr bwMode="auto">
          <a:xfrm>
            <a:off x="179388" y="2852738"/>
            <a:ext cx="201612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50000"/>
              </a:spcBef>
            </a:pPr>
            <a:r>
              <a:rPr lang="nl-BE" altLang="nl-NL" sz="1400" b="0" dirty="0">
                <a:solidFill>
                  <a:schemeClr val="bg1"/>
                </a:solidFill>
              </a:rPr>
              <a:t>Afwijkingen accommodatie</a:t>
            </a:r>
            <a:endParaRPr lang="nl-NL" altLang="nl-NL" sz="1400" b="0" dirty="0">
              <a:solidFill>
                <a:schemeClr val="bg1"/>
              </a:solidFill>
            </a:endParaRPr>
          </a:p>
        </p:txBody>
      </p:sp>
      <p:sp>
        <p:nvSpPr>
          <p:cNvPr id="14352" name="Text Box 23">
            <a:hlinkClick r:id="" action="ppaction://noaction"/>
          </p:cNvPr>
          <p:cNvSpPr txBox="1">
            <a:spLocks noChangeArrowheads="1"/>
          </p:cNvSpPr>
          <p:nvPr/>
        </p:nvSpPr>
        <p:spPr bwMode="auto">
          <a:xfrm>
            <a:off x="179388" y="3429000"/>
            <a:ext cx="20161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50000"/>
              </a:spcBef>
            </a:pPr>
            <a:r>
              <a:rPr lang="nl-BE" altLang="nl-NL" sz="1400" b="0">
                <a:solidFill>
                  <a:schemeClr val="bg1"/>
                </a:solidFill>
              </a:rPr>
              <a:t>Oplossingen </a:t>
            </a:r>
            <a:endParaRPr lang="nl-NL" altLang="nl-NL" sz="1400" b="0">
              <a:solidFill>
                <a:schemeClr val="bg1"/>
              </a:solidFill>
            </a:endParaRPr>
          </a:p>
        </p:txBody>
      </p:sp>
      <p:sp>
        <p:nvSpPr>
          <p:cNvPr id="14353" name="Text Box 24">
            <a:hlinkClick r:id="" action="ppaction://noaction"/>
          </p:cNvPr>
          <p:cNvSpPr txBox="1">
            <a:spLocks noChangeArrowheads="1"/>
          </p:cNvSpPr>
          <p:nvPr/>
        </p:nvSpPr>
        <p:spPr bwMode="auto">
          <a:xfrm>
            <a:off x="179388" y="3789363"/>
            <a:ext cx="20161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50000"/>
              </a:spcBef>
            </a:pPr>
            <a:r>
              <a:rPr lang="nl-BE" altLang="nl-NL" sz="1400" b="0">
                <a:solidFill>
                  <a:schemeClr val="bg1"/>
                </a:solidFill>
              </a:rPr>
              <a:t>Bouw netvlies</a:t>
            </a:r>
            <a:endParaRPr lang="nl-NL" altLang="nl-NL" sz="1400" b="0">
              <a:solidFill>
                <a:schemeClr val="bg1"/>
              </a:solidFill>
            </a:endParaRPr>
          </a:p>
        </p:txBody>
      </p:sp>
      <p:sp>
        <p:nvSpPr>
          <p:cNvPr id="14354" name="Text Box 25">
            <a:hlinkClick r:id="rId9" action="ppaction://hlinksldjump"/>
          </p:cNvPr>
          <p:cNvSpPr txBox="1">
            <a:spLocks noChangeArrowheads="1"/>
          </p:cNvSpPr>
          <p:nvPr/>
        </p:nvSpPr>
        <p:spPr bwMode="auto">
          <a:xfrm>
            <a:off x="179388" y="4149725"/>
            <a:ext cx="20161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50000"/>
              </a:spcBef>
            </a:pPr>
            <a:r>
              <a:rPr lang="nl-BE" altLang="nl-NL" sz="1400" b="0">
                <a:solidFill>
                  <a:schemeClr val="bg1"/>
                </a:solidFill>
              </a:rPr>
              <a:t>Functie pigmentlaag</a:t>
            </a:r>
            <a:endParaRPr lang="nl-NL" altLang="nl-NL" sz="1400" b="0">
              <a:solidFill>
                <a:schemeClr val="bg1"/>
              </a:solidFill>
            </a:endParaRPr>
          </a:p>
        </p:txBody>
      </p:sp>
      <p:sp>
        <p:nvSpPr>
          <p:cNvPr id="14355" name="Text Box 26">
            <a:hlinkClick r:id="" action="ppaction://noaction"/>
          </p:cNvPr>
          <p:cNvSpPr txBox="1">
            <a:spLocks noChangeArrowheads="1"/>
          </p:cNvSpPr>
          <p:nvPr/>
        </p:nvSpPr>
        <p:spPr bwMode="auto">
          <a:xfrm>
            <a:off x="179388" y="4508500"/>
            <a:ext cx="20161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50000"/>
              </a:spcBef>
            </a:pPr>
            <a:r>
              <a:rPr lang="nl-BE" altLang="nl-NL" sz="1400" b="0">
                <a:solidFill>
                  <a:schemeClr val="bg1"/>
                </a:solidFill>
              </a:rPr>
              <a:t>Functie fotoreceptoren</a:t>
            </a:r>
            <a:endParaRPr lang="nl-NL" altLang="nl-NL" sz="1400" b="0">
              <a:solidFill>
                <a:schemeClr val="bg1"/>
              </a:solidFill>
            </a:endParaRPr>
          </a:p>
        </p:txBody>
      </p:sp>
      <p:sp>
        <p:nvSpPr>
          <p:cNvPr id="14356" name="Text Box 19">
            <a:hlinkClick r:id="rId3" action="ppaction://hlinksldjump"/>
          </p:cNvPr>
          <p:cNvSpPr txBox="1">
            <a:spLocks noChangeArrowheads="1"/>
          </p:cNvSpPr>
          <p:nvPr/>
        </p:nvSpPr>
        <p:spPr bwMode="auto">
          <a:xfrm>
            <a:off x="179388" y="4868863"/>
            <a:ext cx="20161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50000"/>
              </a:spcBef>
            </a:pPr>
            <a:r>
              <a:rPr lang="nl-NL" altLang="nl-NL" sz="1400" b="0">
                <a:solidFill>
                  <a:schemeClr val="bg1"/>
                </a:solidFill>
              </a:rPr>
              <a:t>Functie ganglioncellen</a:t>
            </a:r>
          </a:p>
        </p:txBody>
      </p:sp>
      <p:sp>
        <p:nvSpPr>
          <p:cNvPr id="14357" name="Text Box 19">
            <a:hlinkClick r:id="rId9" action="ppaction://hlinksldjump"/>
          </p:cNvPr>
          <p:cNvSpPr txBox="1">
            <a:spLocks noChangeArrowheads="1"/>
          </p:cNvSpPr>
          <p:nvPr/>
        </p:nvSpPr>
        <p:spPr bwMode="auto">
          <a:xfrm>
            <a:off x="179388" y="5229225"/>
            <a:ext cx="20161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spcBef>
                <a:spcPct val="50000"/>
              </a:spcBef>
            </a:pPr>
            <a:r>
              <a:rPr lang="nl-NL" altLang="nl-NL" sz="1400" b="0">
                <a:solidFill>
                  <a:schemeClr val="bg1"/>
                </a:solidFill>
              </a:rPr>
              <a:t>Stoornis en schade</a:t>
            </a:r>
          </a:p>
        </p:txBody>
      </p:sp>
    </p:spTree>
    <p:extLst>
      <p:ext uri="{BB962C8B-B14F-4D97-AF65-F5344CB8AC3E}">
        <p14:creationId xmlns:p14="http://schemas.microsoft.com/office/powerpoint/2010/main" val="41504449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17413"/>
                                        </p:tgtEl>
                                        <p:attrNameLst>
                                          <p:attrName>style.visibility</p:attrName>
                                        </p:attrNameLst>
                                      </p:cBhvr>
                                      <p:to>
                                        <p:strVal val="visible"/>
                                      </p:to>
                                    </p:set>
                                  </p:childTnLst>
                                </p:cTn>
                              </p:par>
                            </p:childTnLst>
                          </p:cTn>
                        </p:par>
                        <p:par>
                          <p:cTn id="7" fill="hold" nodeType="afterGroup">
                            <p:stCondLst>
                              <p:cond delay="1500"/>
                            </p:stCondLst>
                            <p:childTnLst>
                              <p:par>
                                <p:cTn id="8" presetID="1" presetClass="entr" presetSubtype="0" fill="hold" grpId="0" nodeType="afterEffect">
                                  <p:stCondLst>
                                    <p:cond delay="1000"/>
                                  </p:stCondLst>
                                  <p:childTnLst>
                                    <p:set>
                                      <p:cBhvr>
                                        <p:cTn id="9" dur="1" fill="hold">
                                          <p:stCondLst>
                                            <p:cond delay="0"/>
                                          </p:stCondLst>
                                        </p:cTn>
                                        <p:tgtEl>
                                          <p:spTgt spid="17414">
                                            <p:txEl>
                                              <p:pRg st="0" end="0"/>
                                            </p:txEl>
                                          </p:spTgt>
                                        </p:tgtEl>
                                        <p:attrNameLst>
                                          <p:attrName>style.visibility</p:attrName>
                                        </p:attrNameLst>
                                      </p:cBhvr>
                                      <p:to>
                                        <p:strVal val="visible"/>
                                      </p:to>
                                    </p:set>
                                  </p:childTnLst>
                                </p:cTn>
                              </p:par>
                              <p:par>
                                <p:cTn id="10" presetID="1" presetClass="entr" presetSubtype="0" fill="hold" nodeType="withEffect">
                                  <p:stCondLst>
                                    <p:cond delay="1000"/>
                                  </p:stCondLst>
                                  <p:childTnLst>
                                    <p:set>
                                      <p:cBhvr>
                                        <p:cTn id="11" dur="1" fill="hold">
                                          <p:stCondLst>
                                            <p:cond delay="0"/>
                                          </p:stCondLst>
                                        </p:cTn>
                                        <p:tgtEl>
                                          <p:spTgt spid="2"/>
                                        </p:tgtEl>
                                        <p:attrNameLst>
                                          <p:attrName>style.visibility</p:attrName>
                                        </p:attrNameLst>
                                      </p:cBhvr>
                                      <p:to>
                                        <p:strVal val="visible"/>
                                      </p:to>
                                    </p:set>
                                  </p:childTnLst>
                                </p:cTn>
                              </p:par>
                            </p:childTnLst>
                          </p:cTn>
                        </p:par>
                        <p:par>
                          <p:cTn id="12" fill="hold" nodeType="afterGroup">
                            <p:stCondLst>
                              <p:cond delay="2500"/>
                            </p:stCondLst>
                            <p:childTnLst>
                              <p:par>
                                <p:cTn id="13" presetID="1" presetClass="entr" presetSubtype="0" fill="hold" grpId="0" nodeType="afterEffect">
                                  <p:stCondLst>
                                    <p:cond delay="1000"/>
                                  </p:stCondLst>
                                  <p:childTnLst>
                                    <p:set>
                                      <p:cBhvr>
                                        <p:cTn id="14" dur="1" fill="hold">
                                          <p:stCondLst>
                                            <p:cond delay="0"/>
                                          </p:stCondLst>
                                        </p:cTn>
                                        <p:tgtEl>
                                          <p:spTgt spid="17414">
                                            <p:txEl>
                                              <p:pRg st="1" end="1"/>
                                            </p:txEl>
                                          </p:spTgt>
                                        </p:tgtEl>
                                        <p:attrNameLst>
                                          <p:attrName>style.visibility</p:attrName>
                                        </p:attrNameLst>
                                      </p:cBhvr>
                                      <p:to>
                                        <p:strVal val="visible"/>
                                      </p:to>
                                    </p:set>
                                  </p:childTnLst>
                                </p:cTn>
                              </p:par>
                            </p:childTnLst>
                          </p:cTn>
                        </p:par>
                        <p:par>
                          <p:cTn id="15" fill="hold" nodeType="afterGroup">
                            <p:stCondLst>
                              <p:cond delay="3500"/>
                            </p:stCondLst>
                            <p:childTnLst>
                              <p:par>
                                <p:cTn id="16" presetID="1" presetClass="entr" presetSubtype="0" fill="hold" grpId="0" nodeType="afterEffect">
                                  <p:stCondLst>
                                    <p:cond delay="1000"/>
                                  </p:stCondLst>
                                  <p:childTnLst>
                                    <p:set>
                                      <p:cBhvr>
                                        <p:cTn id="17" dur="1" fill="hold">
                                          <p:stCondLst>
                                            <p:cond delay="0"/>
                                          </p:stCondLst>
                                        </p:cTn>
                                        <p:tgtEl>
                                          <p:spTgt spid="17414">
                                            <p:txEl>
                                              <p:pRg st="2" end="2"/>
                                            </p:txEl>
                                          </p:spTgt>
                                        </p:tgtEl>
                                        <p:attrNameLst>
                                          <p:attrName>style.visibility</p:attrName>
                                        </p:attrNameLst>
                                      </p:cBhvr>
                                      <p:to>
                                        <p:strVal val="visible"/>
                                      </p:to>
                                    </p:set>
                                  </p:childTnLst>
                                </p:cTn>
                              </p:par>
                            </p:childTnLst>
                          </p:cTn>
                        </p:par>
                        <p:par>
                          <p:cTn id="18" fill="hold" nodeType="afterGroup">
                            <p:stCondLst>
                              <p:cond delay="4500"/>
                            </p:stCondLst>
                            <p:childTnLst>
                              <p:par>
                                <p:cTn id="19" presetID="1" presetClass="entr" presetSubtype="0" fill="hold" grpId="0" nodeType="afterEffect">
                                  <p:stCondLst>
                                    <p:cond delay="1000"/>
                                  </p:stCondLst>
                                  <p:childTnLst>
                                    <p:set>
                                      <p:cBhvr>
                                        <p:cTn id="20" dur="1" fill="hold">
                                          <p:stCondLst>
                                            <p:cond delay="0"/>
                                          </p:stCondLst>
                                        </p:cTn>
                                        <p:tgtEl>
                                          <p:spTgt spid="17415"/>
                                        </p:tgtEl>
                                        <p:attrNameLst>
                                          <p:attrName>style.visibility</p:attrName>
                                        </p:attrNameLst>
                                      </p:cBhvr>
                                      <p:to>
                                        <p:strVal val="visible"/>
                                      </p:to>
                                    </p:set>
                                  </p:childTnLst>
                                </p:cTn>
                              </p:par>
                            </p:childTnLst>
                          </p:cTn>
                        </p:par>
                        <p:par>
                          <p:cTn id="21" fill="hold" nodeType="afterGroup">
                            <p:stCondLst>
                              <p:cond delay="5500"/>
                            </p:stCondLst>
                            <p:childTnLst>
                              <p:par>
                                <p:cTn id="22" presetID="1" presetClass="entr" presetSubtype="0" fill="hold" grpId="0" nodeType="afterEffect">
                                  <p:stCondLst>
                                    <p:cond delay="1000"/>
                                  </p:stCondLst>
                                  <p:childTnLst>
                                    <p:set>
                                      <p:cBhvr>
                                        <p:cTn id="23" dur="1" fill="hold">
                                          <p:stCondLst>
                                            <p:cond delay="0"/>
                                          </p:stCondLst>
                                        </p:cTn>
                                        <p:tgtEl>
                                          <p:spTgt spid="17416"/>
                                        </p:tgtEl>
                                        <p:attrNameLst>
                                          <p:attrName>style.visibility</p:attrName>
                                        </p:attrNameLst>
                                      </p:cBhvr>
                                      <p:to>
                                        <p:strVal val="visible"/>
                                      </p:to>
                                    </p:set>
                                  </p:childTnLst>
                                </p:cTn>
                              </p:par>
                            </p:childTnLst>
                          </p:cTn>
                        </p:par>
                        <p:par>
                          <p:cTn id="24" fill="hold" nodeType="afterGroup">
                            <p:stCondLst>
                              <p:cond delay="6500"/>
                            </p:stCondLst>
                            <p:childTnLst>
                              <p:par>
                                <p:cTn id="25" presetID="1" presetClass="entr" presetSubtype="0" fill="hold" grpId="0" nodeType="afterEffect">
                                  <p:stCondLst>
                                    <p:cond delay="1000"/>
                                  </p:stCondLst>
                                  <p:childTnLst>
                                    <p:set>
                                      <p:cBhvr>
                                        <p:cTn id="26" dur="1" fill="hold">
                                          <p:stCondLst>
                                            <p:cond delay="0"/>
                                          </p:stCondLst>
                                        </p:cTn>
                                        <p:tgtEl>
                                          <p:spTgt spid="17417">
                                            <p:txEl>
                                              <p:pRg st="0" end="0"/>
                                            </p:txEl>
                                          </p:spTgt>
                                        </p:tgtEl>
                                        <p:attrNameLst>
                                          <p:attrName>style.visibility</p:attrName>
                                        </p:attrNameLst>
                                      </p:cBhvr>
                                      <p:to>
                                        <p:strVal val="visible"/>
                                      </p:to>
                                    </p:set>
                                  </p:childTnLst>
                                </p:cTn>
                              </p:par>
                              <p:par>
                                <p:cTn id="27" presetID="1" presetClass="entr" presetSubtype="0" fill="hold" nodeType="withEffect">
                                  <p:stCondLst>
                                    <p:cond delay="1000"/>
                                  </p:stCondLst>
                                  <p:childTnLst>
                                    <p:set>
                                      <p:cBhvr>
                                        <p:cTn id="28" dur="1" fill="hold">
                                          <p:stCondLst>
                                            <p:cond delay="0"/>
                                          </p:stCondLst>
                                        </p:cTn>
                                        <p:tgtEl>
                                          <p:spTgt spid="3"/>
                                        </p:tgtEl>
                                        <p:attrNameLst>
                                          <p:attrName>style.visibility</p:attrName>
                                        </p:attrNameLst>
                                      </p:cBhvr>
                                      <p:to>
                                        <p:strVal val="visible"/>
                                      </p:to>
                                    </p:set>
                                  </p:childTnLst>
                                </p:cTn>
                              </p:par>
                            </p:childTnLst>
                          </p:cTn>
                        </p:par>
                        <p:par>
                          <p:cTn id="29" fill="hold" nodeType="afterGroup">
                            <p:stCondLst>
                              <p:cond delay="7500"/>
                            </p:stCondLst>
                            <p:childTnLst>
                              <p:par>
                                <p:cTn id="30" presetID="1" presetClass="entr" presetSubtype="0" fill="hold" grpId="0" nodeType="afterEffect">
                                  <p:stCondLst>
                                    <p:cond delay="1000"/>
                                  </p:stCondLst>
                                  <p:childTnLst>
                                    <p:set>
                                      <p:cBhvr>
                                        <p:cTn id="31" dur="1" fill="hold">
                                          <p:stCondLst>
                                            <p:cond delay="0"/>
                                          </p:stCondLst>
                                        </p:cTn>
                                        <p:tgtEl>
                                          <p:spTgt spid="17417">
                                            <p:txEl>
                                              <p:pRg st="1" end="1"/>
                                            </p:txEl>
                                          </p:spTgt>
                                        </p:tgtEl>
                                        <p:attrNameLst>
                                          <p:attrName>style.visibility</p:attrName>
                                        </p:attrNameLst>
                                      </p:cBhvr>
                                      <p:to>
                                        <p:strVal val="visible"/>
                                      </p:to>
                                    </p:set>
                                  </p:childTnLst>
                                </p:cTn>
                              </p:par>
                            </p:childTnLst>
                          </p:cTn>
                        </p:par>
                        <p:par>
                          <p:cTn id="32" fill="hold" nodeType="afterGroup">
                            <p:stCondLst>
                              <p:cond delay="8500"/>
                            </p:stCondLst>
                            <p:childTnLst>
                              <p:par>
                                <p:cTn id="33" presetID="1" presetClass="entr" presetSubtype="0" fill="hold" grpId="0" nodeType="afterEffect">
                                  <p:stCondLst>
                                    <p:cond delay="1000"/>
                                  </p:stCondLst>
                                  <p:childTnLst>
                                    <p:set>
                                      <p:cBhvr>
                                        <p:cTn id="34" dur="1" fill="hold">
                                          <p:stCondLst>
                                            <p:cond delay="0"/>
                                          </p:stCondLst>
                                        </p:cTn>
                                        <p:tgtEl>
                                          <p:spTgt spid="17417">
                                            <p:txEl>
                                              <p:pRg st="2" end="2"/>
                                            </p:txEl>
                                          </p:spTgt>
                                        </p:tgtEl>
                                        <p:attrNameLst>
                                          <p:attrName>style.visibility</p:attrName>
                                        </p:attrNameLst>
                                      </p:cBhvr>
                                      <p:to>
                                        <p:strVal val="visible"/>
                                      </p:to>
                                    </p:set>
                                  </p:childTnLst>
                                </p:cTn>
                              </p:par>
                            </p:childTnLst>
                          </p:cTn>
                        </p:par>
                        <p:par>
                          <p:cTn id="35" fill="hold" nodeType="afterGroup">
                            <p:stCondLst>
                              <p:cond delay="9500"/>
                            </p:stCondLst>
                            <p:childTnLst>
                              <p:par>
                                <p:cTn id="36" presetID="1" presetClass="entr" presetSubtype="0" fill="hold" grpId="0" nodeType="afterEffect">
                                  <p:stCondLst>
                                    <p:cond delay="1000"/>
                                  </p:stCondLst>
                                  <p:childTnLst>
                                    <p:set>
                                      <p:cBhvr>
                                        <p:cTn id="37" dur="1" fill="hold">
                                          <p:stCondLst>
                                            <p:cond delay="0"/>
                                          </p:stCondLst>
                                        </p:cTn>
                                        <p:tgtEl>
                                          <p:spTgt spid="17417">
                                            <p:txEl>
                                              <p:pRg st="3" end="3"/>
                                            </p:txEl>
                                          </p:spTgt>
                                        </p:tgtEl>
                                        <p:attrNameLst>
                                          <p:attrName>style.visibility</p:attrName>
                                        </p:attrNameLst>
                                      </p:cBhvr>
                                      <p:to>
                                        <p:strVal val="visible"/>
                                      </p:to>
                                    </p:set>
                                  </p:childTnLst>
                                </p:cTn>
                              </p:par>
                            </p:childTnLst>
                          </p:cTn>
                        </p:par>
                        <p:par>
                          <p:cTn id="38" fill="hold" nodeType="afterGroup">
                            <p:stCondLst>
                              <p:cond delay="10500"/>
                            </p:stCondLst>
                            <p:childTnLst>
                              <p:par>
                                <p:cTn id="39" presetID="1" presetClass="entr" presetSubtype="0" fill="hold" grpId="0" nodeType="afterEffect">
                                  <p:stCondLst>
                                    <p:cond delay="1000"/>
                                  </p:stCondLst>
                                  <p:childTnLst>
                                    <p:set>
                                      <p:cBhvr>
                                        <p:cTn id="40" dur="1" fill="hold">
                                          <p:stCondLst>
                                            <p:cond delay="0"/>
                                          </p:stCondLst>
                                        </p:cTn>
                                        <p:tgtEl>
                                          <p:spTgt spid="17418"/>
                                        </p:tgtEl>
                                        <p:attrNameLst>
                                          <p:attrName>style.visibility</p:attrName>
                                        </p:attrNameLst>
                                      </p:cBhvr>
                                      <p:to>
                                        <p:strVal val="visible"/>
                                      </p:to>
                                    </p:set>
                                  </p:childTnLst>
                                </p:cTn>
                              </p:par>
                            </p:childTnLst>
                          </p:cTn>
                        </p:par>
                        <p:par>
                          <p:cTn id="41" fill="hold" nodeType="afterGroup">
                            <p:stCondLst>
                              <p:cond delay="11500"/>
                            </p:stCondLst>
                            <p:childTnLst>
                              <p:par>
                                <p:cTn id="42" presetID="1" presetClass="entr" presetSubtype="0" fill="hold" grpId="0" nodeType="afterEffect">
                                  <p:stCondLst>
                                    <p:cond delay="1000"/>
                                  </p:stCondLst>
                                  <p:childTnLst>
                                    <p:set>
                                      <p:cBhvr>
                                        <p:cTn id="43" dur="1" fill="hold">
                                          <p:stCondLst>
                                            <p:cond delay="0"/>
                                          </p:stCondLst>
                                        </p:cTn>
                                        <p:tgtEl>
                                          <p:spTgt spid="174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animBg="1" autoUpdateAnimBg="0"/>
      <p:bldP spid="17414" grpId="0" build="p"/>
      <p:bldP spid="17415" grpId="0" animBg="1"/>
      <p:bldP spid="17416" grpId="0"/>
      <p:bldP spid="17417" grpId="0" build="p"/>
      <p:bldP spid="17418" grpId="0" animBg="1"/>
      <p:bldP spid="174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Emmetropie</a:t>
            </a:r>
            <a:endParaRPr lang="nl-NL" dirty="0"/>
          </a:p>
        </p:txBody>
      </p:sp>
      <p:sp>
        <p:nvSpPr>
          <p:cNvPr id="3" name="Tijdelijke aanduiding voor inhoud 2"/>
          <p:cNvSpPr>
            <a:spLocks noGrp="1"/>
          </p:cNvSpPr>
          <p:nvPr>
            <p:ph idx="1"/>
          </p:nvPr>
        </p:nvSpPr>
        <p:spPr/>
        <p:txBody>
          <a:bodyPr>
            <a:normAutofit/>
          </a:bodyPr>
          <a:lstStyle/>
          <a:p>
            <a:r>
              <a:rPr lang="nl-NL" sz="2800" b="1" dirty="0" err="1" smtClean="0"/>
              <a:t>normaalziendheid</a:t>
            </a:r>
            <a:r>
              <a:rPr lang="nl-NL" sz="2800" dirty="0" smtClean="0"/>
              <a:t> wordt in de oogheelkunde en optometrie de toestand verstaan van een oog dat geen zichtafwijkingen heeft.</a:t>
            </a:r>
          </a:p>
          <a:p>
            <a:endParaRPr lang="nl-NL" sz="2800" dirty="0" smtClean="0"/>
          </a:p>
          <a:p>
            <a:r>
              <a:rPr lang="nl-NL" sz="2800" dirty="0" smtClean="0"/>
              <a:t>Een oog geldt als </a:t>
            </a:r>
            <a:r>
              <a:rPr lang="nl-NL" sz="2800" i="1" dirty="0" smtClean="0"/>
              <a:t>emmetroop</a:t>
            </a:r>
            <a:r>
              <a:rPr lang="nl-NL" sz="2800" dirty="0" smtClean="0"/>
              <a:t> wanneer het zonder accommodatie en zonder bril of contactlens een oneindig ver verwijderd voorwerp scherp kan waarnemen.</a:t>
            </a:r>
            <a:endParaRPr lang="nl-NL" sz="2800" dirty="0"/>
          </a:p>
        </p:txBody>
      </p:sp>
    </p:spTree>
    <p:extLst>
      <p:ext uri="{BB962C8B-B14F-4D97-AF65-F5344CB8AC3E}">
        <p14:creationId xmlns:p14="http://schemas.microsoft.com/office/powerpoint/2010/main" val="4051403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Myopie (bijziendheid)</a:t>
            </a:r>
            <a:endParaRPr lang="nl-NL" dirty="0"/>
          </a:p>
        </p:txBody>
      </p:sp>
      <p:sp>
        <p:nvSpPr>
          <p:cNvPr id="3" name="Tijdelijke aanduiding voor inhoud 2"/>
          <p:cNvSpPr>
            <a:spLocks noGrp="1"/>
          </p:cNvSpPr>
          <p:nvPr>
            <p:ph idx="1"/>
          </p:nvPr>
        </p:nvSpPr>
        <p:spPr>
          <a:xfrm>
            <a:off x="457200" y="1600200"/>
            <a:ext cx="8229600" cy="5069160"/>
          </a:xfrm>
        </p:spPr>
        <p:txBody>
          <a:bodyPr>
            <a:normAutofit fontScale="92500"/>
          </a:bodyPr>
          <a:lstStyle/>
          <a:p>
            <a:r>
              <a:rPr lang="nl-NL" dirty="0" smtClean="0"/>
              <a:t>Kan voorwerpen ver weg niet scherp zien, maar wel nabijgelegen voorwerpen.</a:t>
            </a:r>
          </a:p>
          <a:p>
            <a:r>
              <a:rPr lang="nl-NL" dirty="0" smtClean="0"/>
              <a:t>Bijziendheid is geen ziekte, maar een refractiefout in het optische systeem van het oog.</a:t>
            </a:r>
          </a:p>
          <a:p>
            <a:pPr lvl="1"/>
            <a:r>
              <a:rPr lang="nl-NL" dirty="0"/>
              <a:t>e</a:t>
            </a:r>
            <a:r>
              <a:rPr lang="nl-NL" dirty="0" smtClean="0"/>
              <a:t>en verminderd </a:t>
            </a:r>
            <a:r>
              <a:rPr lang="nl-NL" dirty="0" err="1" smtClean="0"/>
              <a:t>accomodatievermogen</a:t>
            </a:r>
            <a:endParaRPr lang="nl-NL" dirty="0" smtClean="0"/>
          </a:p>
          <a:p>
            <a:pPr lvl="1"/>
            <a:r>
              <a:rPr lang="nl-NL" dirty="0"/>
              <a:t>e</a:t>
            </a:r>
            <a:r>
              <a:rPr lang="nl-NL" dirty="0" smtClean="0"/>
              <a:t>en te lang oog</a:t>
            </a:r>
          </a:p>
          <a:p>
            <a:pPr lvl="1"/>
            <a:r>
              <a:rPr lang="nl-NL" dirty="0" smtClean="0"/>
              <a:t>een lichtjes platter oog </a:t>
            </a:r>
          </a:p>
          <a:p>
            <a:pPr marL="0" indent="0">
              <a:buNone/>
            </a:pPr>
            <a:r>
              <a:rPr lang="nl-NL" dirty="0" smtClean="0"/>
              <a:t>Afbeelding wordt scherp geprojecteerd vóór het netvlies. </a:t>
            </a:r>
          </a:p>
          <a:p>
            <a:pPr marL="0" indent="0">
              <a:buNone/>
            </a:pPr>
            <a:r>
              <a:rPr lang="nl-NL" dirty="0" smtClean="0"/>
              <a:t>De ooglengte is dus te lang en de ooglens te sterk.</a:t>
            </a:r>
            <a:endParaRPr lang="nl-NL" dirty="0"/>
          </a:p>
        </p:txBody>
      </p:sp>
    </p:spTree>
    <p:extLst>
      <p:ext uri="{BB962C8B-B14F-4D97-AF65-F5344CB8AC3E}">
        <p14:creationId xmlns:p14="http://schemas.microsoft.com/office/powerpoint/2010/main" val="2782368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Myopie (bijziendheid)</a:t>
            </a:r>
            <a:endParaRPr lang="nl-NL" dirty="0"/>
          </a:p>
        </p:txBody>
      </p:sp>
      <p:sp>
        <p:nvSpPr>
          <p:cNvPr id="3" name="Tijdelijke aanduiding voor inhoud 2"/>
          <p:cNvSpPr>
            <a:spLocks noGrp="1"/>
          </p:cNvSpPr>
          <p:nvPr>
            <p:ph idx="1"/>
          </p:nvPr>
        </p:nvSpPr>
        <p:spPr>
          <a:xfrm>
            <a:off x="457200" y="1600200"/>
            <a:ext cx="8229600" cy="5069160"/>
          </a:xfrm>
        </p:spPr>
        <p:txBody>
          <a:bodyPr>
            <a:normAutofit/>
          </a:bodyPr>
          <a:lstStyle/>
          <a:p>
            <a:r>
              <a:rPr lang="nl-NL" sz="2400" dirty="0" smtClean="0"/>
              <a:t>Bijziendheid is erfelijk bepaald</a:t>
            </a:r>
          </a:p>
          <a:p>
            <a:pPr marL="0" indent="0">
              <a:buNone/>
            </a:pPr>
            <a:r>
              <a:rPr lang="nl-NL" sz="2800" dirty="0" smtClean="0"/>
              <a:t>Maatregel:</a:t>
            </a:r>
          </a:p>
          <a:p>
            <a:r>
              <a:rPr lang="nl-NL" sz="2400" dirty="0" smtClean="0"/>
              <a:t>Een bril of contactlenzen met negatieve lenzen </a:t>
            </a:r>
          </a:p>
          <a:p>
            <a:r>
              <a:rPr lang="nl-NL" sz="2400" dirty="0" smtClean="0"/>
              <a:t>4 tot 8 krasjes branden met een laser in het hoornvlies, lens minder bol</a:t>
            </a:r>
            <a:endParaRPr lang="nl-NL" sz="2400" dirty="0"/>
          </a:p>
        </p:txBody>
      </p:sp>
      <p:sp>
        <p:nvSpPr>
          <p:cNvPr id="4" name="AutoShape 4" descr="https://upload.wikimedia.org/wikipedia/commons/thumb/3/30/Myopia.svg/500px-Myopia.svg.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5" name="AutoShape 6" descr="https://upload.wikimedia.org/wikipedia/commons/thumb/3/30/Myopia.svg/500px-Myopia.svg.p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1031" name="Picture 7" descr="C:\Users\Bakkers_2\Desktop\500px-Myopia.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3278427"/>
            <a:ext cx="4474468" cy="3579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432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Hypermetropie (verziendheid)</a:t>
            </a:r>
            <a:endParaRPr lang="nl-NL" dirty="0"/>
          </a:p>
        </p:txBody>
      </p:sp>
      <p:sp>
        <p:nvSpPr>
          <p:cNvPr id="3" name="Tijdelijke aanduiding voor inhoud 2"/>
          <p:cNvSpPr>
            <a:spLocks noGrp="1"/>
          </p:cNvSpPr>
          <p:nvPr>
            <p:ph idx="1"/>
          </p:nvPr>
        </p:nvSpPr>
        <p:spPr>
          <a:xfrm>
            <a:off x="467544" y="1484784"/>
            <a:ext cx="8229600" cy="4525963"/>
          </a:xfrm>
        </p:spPr>
        <p:txBody>
          <a:bodyPr>
            <a:normAutofit/>
          </a:bodyPr>
          <a:lstStyle/>
          <a:p>
            <a:pPr marL="0" indent="0">
              <a:buNone/>
            </a:pPr>
            <a:r>
              <a:rPr lang="nl-NL" sz="2800" dirty="0"/>
              <a:t>O</a:t>
            </a:r>
            <a:r>
              <a:rPr lang="nl-NL" sz="2800" dirty="0" smtClean="0"/>
              <a:t>ogafwijking waarbij een persoon zonder accommodatie van het oog niet scherp kan zien.</a:t>
            </a:r>
          </a:p>
          <a:p>
            <a:pPr lvl="1"/>
            <a:r>
              <a:rPr lang="nl-NL" sz="2400" dirty="0" smtClean="0"/>
              <a:t>een te korte oogas</a:t>
            </a:r>
          </a:p>
          <a:p>
            <a:pPr lvl="1"/>
            <a:r>
              <a:rPr lang="nl-NL" sz="2400" dirty="0" smtClean="0"/>
              <a:t>een te geringe sterkte van het brekend stelsel van het oog (hoornvlies plus ooglens)</a:t>
            </a:r>
          </a:p>
          <a:p>
            <a:pPr marL="0" indent="0">
              <a:buNone/>
            </a:pPr>
            <a:r>
              <a:rPr lang="nl-NL" sz="2800" dirty="0" smtClean="0"/>
              <a:t>beeld van voorwerpen wordt 'achter het netvlies' gevormd.</a:t>
            </a:r>
            <a:endParaRPr lang="nl-NL" sz="2800"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3429000"/>
            <a:ext cx="3754388" cy="3754388"/>
          </a:xfrm>
          <a:prstGeom prst="rect">
            <a:avLst/>
          </a:prstGeom>
        </p:spPr>
      </p:pic>
    </p:spTree>
    <p:extLst>
      <p:ext uri="{BB962C8B-B14F-4D97-AF65-F5344CB8AC3E}">
        <p14:creationId xmlns:p14="http://schemas.microsoft.com/office/powerpoint/2010/main" val="3359236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5" descr="ogen_misfunct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23849"/>
            <a:ext cx="4680520" cy="6876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9760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Presbyopie (ouderdomsverziendheid)</a:t>
            </a:r>
            <a:endParaRPr lang="nl-NL" dirty="0"/>
          </a:p>
        </p:txBody>
      </p:sp>
      <p:sp>
        <p:nvSpPr>
          <p:cNvPr id="3" name="Tijdelijke aanduiding voor inhoud 2"/>
          <p:cNvSpPr>
            <a:spLocks noGrp="1"/>
          </p:cNvSpPr>
          <p:nvPr>
            <p:ph idx="1"/>
          </p:nvPr>
        </p:nvSpPr>
        <p:spPr/>
        <p:txBody>
          <a:bodyPr>
            <a:normAutofit/>
          </a:bodyPr>
          <a:lstStyle/>
          <a:p>
            <a:r>
              <a:rPr lang="nl-NL" sz="2800" dirty="0" smtClean="0"/>
              <a:t>een oogafwijking die tot gevolg heeft dat men dichtbij slechter kan zien</a:t>
            </a:r>
          </a:p>
          <a:p>
            <a:r>
              <a:rPr lang="nl-NL" sz="2800" dirty="0" smtClean="0"/>
              <a:t>Met het ouder worden vermindert het accomoderend vermogen door het afnemen van de </a:t>
            </a:r>
            <a:r>
              <a:rPr lang="nl-NL" sz="2800" u="sng" dirty="0" smtClean="0"/>
              <a:t>elasticiteit</a:t>
            </a:r>
            <a:r>
              <a:rPr lang="nl-NL" sz="2800" dirty="0" smtClean="0"/>
              <a:t> van de ooglens</a:t>
            </a:r>
            <a:endParaRPr lang="nl-NL" sz="2800" dirty="0"/>
          </a:p>
        </p:txBody>
      </p:sp>
      <p:pic>
        <p:nvPicPr>
          <p:cNvPr id="3074" name="Picture 2" descr="C:\Users\Bakkers_2\Desktop\Specrx-acco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7" y="3439677"/>
            <a:ext cx="3347864" cy="3445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3888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64534" y="3933056"/>
            <a:ext cx="5345353" cy="2924944"/>
          </a:xfrm>
          <a:prstGeom prst="rect">
            <a:avLst/>
          </a:prstGeom>
        </p:spPr>
      </p:pic>
      <p:sp>
        <p:nvSpPr>
          <p:cNvPr id="2" name="Titel 1"/>
          <p:cNvSpPr>
            <a:spLocks noGrp="1"/>
          </p:cNvSpPr>
          <p:nvPr>
            <p:ph type="title"/>
          </p:nvPr>
        </p:nvSpPr>
        <p:spPr/>
        <p:txBody>
          <a:bodyPr>
            <a:normAutofit fontScale="90000"/>
          </a:bodyPr>
          <a:lstStyle/>
          <a:p>
            <a:r>
              <a:rPr lang="nl-NL" dirty="0" smtClean="0"/>
              <a:t>Astigmatisme (</a:t>
            </a:r>
            <a:r>
              <a:rPr lang="nl-NL" dirty="0" err="1" smtClean="0"/>
              <a:t>cylindrische</a:t>
            </a:r>
            <a:r>
              <a:rPr lang="nl-NL" dirty="0" smtClean="0"/>
              <a:t> afwijking)</a:t>
            </a:r>
            <a:endParaRPr lang="nl-NL" dirty="0"/>
          </a:p>
        </p:txBody>
      </p:sp>
      <p:sp>
        <p:nvSpPr>
          <p:cNvPr id="3" name="Tijdelijke aanduiding voor inhoud 2"/>
          <p:cNvSpPr>
            <a:spLocks noGrp="1"/>
          </p:cNvSpPr>
          <p:nvPr>
            <p:ph idx="1"/>
          </p:nvPr>
        </p:nvSpPr>
        <p:spPr>
          <a:xfrm>
            <a:off x="539552" y="1412776"/>
            <a:ext cx="8604448" cy="4525963"/>
          </a:xfrm>
        </p:spPr>
        <p:txBody>
          <a:bodyPr>
            <a:normAutofit/>
          </a:bodyPr>
          <a:lstStyle/>
          <a:p>
            <a:r>
              <a:rPr lang="nl-NL" sz="2800" dirty="0" smtClean="0"/>
              <a:t>het hoornvlies is niet regelmatig waardoor kromming in verschillende richting niet hetzelfde is</a:t>
            </a:r>
          </a:p>
          <a:p>
            <a:r>
              <a:rPr lang="nl-NL" sz="2800" dirty="0" smtClean="0"/>
              <a:t>Hierdoor verschilt de scherpstelling in een bepaalde </a:t>
            </a:r>
            <a:r>
              <a:rPr lang="nl-NL" sz="2800" dirty="0" err="1" smtClean="0"/>
              <a:t>asrichting</a:t>
            </a:r>
            <a:r>
              <a:rPr lang="nl-NL" sz="2800" dirty="0" smtClean="0"/>
              <a:t> van een andere. </a:t>
            </a:r>
          </a:p>
          <a:p>
            <a:r>
              <a:rPr lang="nl-NL" sz="2800" dirty="0" smtClean="0"/>
              <a:t>De meest voorkomende vorm is </a:t>
            </a:r>
            <a:r>
              <a:rPr lang="nl-NL" sz="2800" dirty="0" err="1" smtClean="0"/>
              <a:t>corneaal</a:t>
            </a:r>
            <a:r>
              <a:rPr lang="nl-NL" sz="2800" dirty="0" smtClean="0"/>
              <a:t> astigmatisme. </a:t>
            </a:r>
          </a:p>
          <a:p>
            <a:pPr lvl="1"/>
            <a:r>
              <a:rPr lang="nl-NL" sz="2400" dirty="0" smtClean="0"/>
              <a:t>buitenste hoornvlies is niet mooi rond maar ovaal</a:t>
            </a:r>
            <a:r>
              <a:rPr lang="nl-NL" dirty="0" smtClean="0"/>
              <a:t> </a:t>
            </a:r>
            <a:endParaRPr lang="nl-NL" dirty="0"/>
          </a:p>
        </p:txBody>
      </p:sp>
    </p:spTree>
    <p:extLst>
      <p:ext uri="{BB962C8B-B14F-4D97-AF65-F5344CB8AC3E}">
        <p14:creationId xmlns:p14="http://schemas.microsoft.com/office/powerpoint/2010/main" val="202031788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462</Words>
  <Application>Microsoft Office PowerPoint</Application>
  <PresentationFormat>Diavoorstelling (4:3)</PresentationFormat>
  <Paragraphs>65</Paragraphs>
  <Slides>10</Slides>
  <Notes>1</Notes>
  <HiddenSlides>0</HiddenSlides>
  <MMClips>0</MMClips>
  <ScaleCrop>false</ScaleCrop>
  <HeadingPairs>
    <vt:vector size="4" baseType="variant">
      <vt:variant>
        <vt:lpstr>Thema</vt:lpstr>
      </vt:variant>
      <vt:variant>
        <vt:i4>1</vt:i4>
      </vt:variant>
      <vt:variant>
        <vt:lpstr>Diatitels</vt:lpstr>
      </vt:variant>
      <vt:variant>
        <vt:i4>10</vt:i4>
      </vt:variant>
    </vt:vector>
  </HeadingPairs>
  <TitlesOfParts>
    <vt:vector size="11" baseType="lpstr">
      <vt:lpstr>Kantoorthema</vt:lpstr>
      <vt:lpstr>Refractie afwijkingen</vt:lpstr>
      <vt:lpstr>Hoe gebeurt accommodatie van de lens?</vt:lpstr>
      <vt:lpstr>Emmetropie</vt:lpstr>
      <vt:lpstr>Myopie (bijziendheid)</vt:lpstr>
      <vt:lpstr>Myopie (bijziendheid)</vt:lpstr>
      <vt:lpstr>Hypermetropie (verziendheid)</vt:lpstr>
      <vt:lpstr>PowerPoint-presentatie</vt:lpstr>
      <vt:lpstr>Presbyopie (ouderdomsverziendheid)</vt:lpstr>
      <vt:lpstr>Astigmatisme (cylindrische afwijking)</vt:lpstr>
      <vt:lpstr>Strabismus (scheelzien)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Refractie afwijkingen</dc:title>
  <dc:creator>Bakker</dc:creator>
  <cp:lastModifiedBy>Uw naam</cp:lastModifiedBy>
  <cp:revision>12</cp:revision>
  <dcterms:created xsi:type="dcterms:W3CDTF">2016-03-09T20:00:14Z</dcterms:created>
  <dcterms:modified xsi:type="dcterms:W3CDTF">2016-03-30T13:09:47Z</dcterms:modified>
</cp:coreProperties>
</file>