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5"/>
  </p:notesMasterIdLst>
  <p:sldIdLst>
    <p:sldId id="256" r:id="rId2"/>
    <p:sldId id="271" r:id="rId3"/>
    <p:sldId id="272" r:id="rId4"/>
    <p:sldId id="274" r:id="rId5"/>
    <p:sldId id="275" r:id="rId6"/>
    <p:sldId id="273" r:id="rId7"/>
    <p:sldId id="276" r:id="rId8"/>
    <p:sldId id="279" r:id="rId9"/>
    <p:sldId id="280" r:id="rId10"/>
    <p:sldId id="277" r:id="rId11"/>
    <p:sldId id="281" r:id="rId12"/>
    <p:sldId id="288" r:id="rId13"/>
    <p:sldId id="282" r:id="rId14"/>
    <p:sldId id="291" r:id="rId15"/>
    <p:sldId id="285" r:id="rId16"/>
    <p:sldId id="289" r:id="rId17"/>
    <p:sldId id="290" r:id="rId18"/>
    <p:sldId id="294" r:id="rId19"/>
    <p:sldId id="295" r:id="rId20"/>
    <p:sldId id="286" r:id="rId21"/>
    <p:sldId id="287" r:id="rId22"/>
    <p:sldId id="293" r:id="rId23"/>
    <p:sldId id="29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7441C-DA18-467C-94B7-78EE6BE6334F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ECFB7-354F-4E20-ABAC-502F58A959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51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0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82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4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74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8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0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60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36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44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13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84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2ABB62-41DF-43E8-84F2-336D522524BE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955CB6-C887-4FAB-8C5C-59E6F9616D5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Onderzoek en behandeling </a:t>
            </a:r>
            <a:br>
              <a:rPr lang="nl-NL" altLang="nl-NL" dirty="0"/>
            </a:br>
            <a:r>
              <a:rPr lang="nl-NL" altLang="nl-NL" dirty="0" smtClean="0"/>
              <a:t>zieke/niet </a:t>
            </a:r>
            <a:r>
              <a:rPr lang="nl-NL" altLang="nl-NL" dirty="0"/>
              <a:t>herstellende konijnen </a:t>
            </a:r>
            <a:r>
              <a:rPr lang="nl-NL" altLang="nl-NL" dirty="0" smtClean="0"/>
              <a:t>(en </a:t>
            </a:r>
            <a:r>
              <a:rPr lang="nl-NL" altLang="nl-NL" dirty="0"/>
              <a:t>cavia</a:t>
            </a:r>
            <a:r>
              <a:rPr lang="ja-JP" altLang="nl-NL" dirty="0"/>
              <a:t>’</a:t>
            </a:r>
            <a:r>
              <a:rPr lang="nl-NL" altLang="ja-JP" dirty="0" smtClean="0"/>
              <a:t>s)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dirty="0" smtClean="0"/>
              <a:t>Secundair atonie syndroom (S.A.S.)</a:t>
            </a:r>
            <a:endParaRPr lang="nl-NL" dirty="0"/>
          </a:p>
        </p:txBody>
      </p:sp>
      <p:sp>
        <p:nvSpPr>
          <p:cNvPr id="7" name="AutoShape 10" descr="Gerelateerde afbe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06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Onderzoek naar evt. </a:t>
            </a:r>
            <a:r>
              <a:rPr lang="nl-NL" altLang="nl-NL" i="1" dirty="0" smtClean="0"/>
              <a:t>primaire</a:t>
            </a:r>
            <a:r>
              <a:rPr lang="nl-NL" altLang="nl-NL" dirty="0" smtClean="0"/>
              <a:t> oorzaken: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Gebitsafwijkingen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Gebroken ribben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Blaasstenen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Spondylose</a:t>
            </a:r>
            <a:r>
              <a:rPr lang="nl-NL" dirty="0" smtClean="0"/>
              <a:t> (=bijna vergroeide rugwervels)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Obesitas (=vetzucht)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Te calciumrijke voeding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Combinatie van meerdere oorzaken</a:t>
            </a:r>
          </a:p>
        </p:txBody>
      </p:sp>
      <p:pic>
        <p:nvPicPr>
          <p:cNvPr id="5" name="Afbeelding 1" descr="afb1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40"/>
          <a:stretch/>
        </p:blipFill>
        <p:spPr bwMode="auto">
          <a:xfrm>
            <a:off x="6625286" y="186029"/>
            <a:ext cx="5314136" cy="26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Voorbeeld: konijn met obesitas (veel vet in abdomen) en calciumrijke urine:</a:t>
            </a:r>
            <a:endParaRPr lang="nl-NL" dirty="0" smtClean="0"/>
          </a:p>
        </p:txBody>
      </p:sp>
      <p:pic>
        <p:nvPicPr>
          <p:cNvPr id="5" name="Afbeelding 1" descr="afb6b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2587" r="5314" b="26567"/>
          <a:stretch/>
        </p:blipFill>
        <p:spPr bwMode="auto">
          <a:xfrm>
            <a:off x="2811439" y="2457086"/>
            <a:ext cx="6318263" cy="424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Ballonnetje = eerst behandeling als S.A.S. crisis!</a:t>
            </a:r>
            <a:endParaRPr lang="nl-NL" dirty="0" smtClean="0"/>
          </a:p>
        </p:txBody>
      </p:sp>
      <p:pic>
        <p:nvPicPr>
          <p:cNvPr id="6" name="Afbeelding 1" descr="afb4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975" r="5321" b="16617"/>
          <a:stretch/>
        </p:blipFill>
        <p:spPr bwMode="auto">
          <a:xfrm>
            <a:off x="3057099" y="2436228"/>
            <a:ext cx="5786650" cy="427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7"/>
            <a:ext cx="10058400" cy="4359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altLang="nl-NL" dirty="0" smtClean="0"/>
              <a:t>Behandeling: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Belangrijke rol paraveterinair!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spcBef>
                <a:spcPct val="0"/>
              </a:spcBef>
              <a:buNone/>
            </a:pPr>
            <a:r>
              <a:rPr lang="nl-NL" altLang="nl-NL" i="1" dirty="0" err="1"/>
              <a:t>Motilia</a:t>
            </a:r>
            <a:r>
              <a:rPr lang="nl-NL" altLang="nl-NL" dirty="0"/>
              <a:t>= middelen die de beweging opgang helpen</a:t>
            </a:r>
          </a:p>
          <a:p>
            <a:pPr>
              <a:spcBef>
                <a:spcPct val="0"/>
              </a:spcBef>
              <a:buNone/>
            </a:pPr>
            <a:r>
              <a:rPr lang="nl-NL" altLang="nl-NL" i="1" dirty="0"/>
              <a:t>Rehydratie</a:t>
            </a:r>
            <a:r>
              <a:rPr lang="nl-NL" altLang="nl-NL" dirty="0"/>
              <a:t>= vocht toedienen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Daarnaast: hypothermie behandelen indien &lt;37,5 ͦC</a:t>
            </a:r>
            <a:endParaRPr lang="nl-NL" dirty="0"/>
          </a:p>
        </p:txBody>
      </p:sp>
      <p:pic>
        <p:nvPicPr>
          <p:cNvPr id="5" name="Afbeelding 1" descr="afb7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46742" r="35825" b="16328"/>
          <a:stretch/>
        </p:blipFill>
        <p:spPr bwMode="auto">
          <a:xfrm>
            <a:off x="4269691" y="1842448"/>
            <a:ext cx="7922309" cy="34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8352429" y="2825087"/>
            <a:ext cx="3603010" cy="2596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9266830" y="4858604"/>
            <a:ext cx="368489" cy="880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8412480" y="56992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In eerste instantie de start van de behandeling!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7"/>
            <a:ext cx="10058400" cy="4359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dirty="0" smtClean="0"/>
              <a:t>Behandeling - wat NIET te doen:</a:t>
            </a:r>
          </a:p>
          <a:p>
            <a:pPr marL="0" indent="0">
              <a:buNone/>
            </a:pPr>
            <a:endParaRPr lang="nl-NL" alt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GEEN buikmassage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Meestal GEEN chirurgie</a:t>
            </a:r>
          </a:p>
        </p:txBody>
      </p:sp>
    </p:spTree>
    <p:extLst>
      <p:ext uri="{BB962C8B-B14F-4D97-AF65-F5344CB8AC3E}">
        <p14:creationId xmlns:p14="http://schemas.microsoft.com/office/powerpoint/2010/main" val="42896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Dwangvoeding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Onderzoek naar evt. </a:t>
            </a:r>
            <a:r>
              <a:rPr lang="nl-NL" altLang="nl-NL" i="1" dirty="0" smtClean="0"/>
              <a:t>primaire</a:t>
            </a:r>
            <a:r>
              <a:rPr lang="nl-NL" altLang="nl-NL" dirty="0" smtClean="0"/>
              <a:t> oorzaken: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Wortelhapje voor baby’s</a:t>
            </a:r>
          </a:p>
          <a:p>
            <a:pPr marL="0" indent="0">
              <a:buNone/>
            </a:pPr>
            <a:r>
              <a:rPr lang="nl-NL" dirty="0" smtClean="0"/>
              <a:t>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Critical care</a:t>
            </a:r>
          </a:p>
          <a:p>
            <a:pPr marL="0" indent="0">
              <a:buNone/>
            </a:pPr>
            <a:r>
              <a:rPr lang="nl-NL" dirty="0" smtClean="0"/>
              <a:t>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Supreme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 Recovery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Iedere 2 uur met een spuitje in de bek inbrengen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5" b="6490"/>
          <a:stretch>
            <a:fillRect/>
          </a:stretch>
        </p:blipFill>
        <p:spPr bwMode="auto">
          <a:xfrm>
            <a:off x="6857589" y="1200863"/>
            <a:ext cx="1713291" cy="22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99" y="3281798"/>
            <a:ext cx="2082562" cy="28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699845" y="3077081"/>
            <a:ext cx="204716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Voor S.A.S. behandeling:</a:t>
            </a:r>
            <a:endParaRPr lang="nl-NL" dirty="0" smtClean="0"/>
          </a:p>
        </p:txBody>
      </p:sp>
      <p:pic>
        <p:nvPicPr>
          <p:cNvPr id="5" name="Afbeelding 1" descr="afb5a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4577" r="3084" b="16020"/>
          <a:stretch/>
        </p:blipFill>
        <p:spPr bwMode="auto">
          <a:xfrm>
            <a:off x="3084393" y="2370752"/>
            <a:ext cx="6100549" cy="43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Na S.A.S. behandeling:</a:t>
            </a:r>
            <a:endParaRPr lang="nl-NL" dirty="0" smtClean="0"/>
          </a:p>
        </p:txBody>
      </p:sp>
      <p:pic>
        <p:nvPicPr>
          <p:cNvPr id="5" name="Afbeelding 1" descr="afb5b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3781" r="3581" b="15224"/>
          <a:stretch/>
        </p:blipFill>
        <p:spPr bwMode="auto">
          <a:xfrm>
            <a:off x="3088852" y="2429301"/>
            <a:ext cx="5986909" cy="43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8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Cavia met </a:t>
            </a:r>
            <a:r>
              <a:rPr lang="nl-NL" altLang="nl-NL" dirty="0" err="1" smtClean="0"/>
              <a:t>atonische</a:t>
            </a:r>
            <a:r>
              <a:rPr lang="nl-NL" altLang="nl-NL" dirty="0" smtClean="0"/>
              <a:t> maag en </a:t>
            </a:r>
            <a:r>
              <a:rPr lang="nl-NL" altLang="nl-NL" dirty="0" err="1" smtClean="0"/>
              <a:t>caecum</a:t>
            </a:r>
            <a:r>
              <a:rPr lang="nl-NL" altLang="nl-NL" dirty="0" smtClean="0"/>
              <a:t> voor S.A.S. behandeling:</a:t>
            </a:r>
            <a:endParaRPr lang="nl-NL" dirty="0" smtClean="0"/>
          </a:p>
        </p:txBody>
      </p:sp>
      <p:pic>
        <p:nvPicPr>
          <p:cNvPr id="6" name="Afbeelding 1" descr="afb8a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4776" r="3564" b="9851"/>
          <a:stretch/>
        </p:blipFill>
        <p:spPr bwMode="auto">
          <a:xfrm>
            <a:off x="3330054" y="2410199"/>
            <a:ext cx="5641984" cy="43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7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Dezelfde cavia na S.A.S. behandeling:</a:t>
            </a:r>
            <a:endParaRPr lang="nl-NL" dirty="0" smtClean="0"/>
          </a:p>
        </p:txBody>
      </p:sp>
      <p:pic>
        <p:nvPicPr>
          <p:cNvPr id="6" name="Afbeelding 1" descr="afb8b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3781" r="3564" b="9851"/>
          <a:stretch/>
        </p:blipFill>
        <p:spPr bwMode="auto">
          <a:xfrm>
            <a:off x="3089854" y="2404724"/>
            <a:ext cx="5617418" cy="43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zieke konijn…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dirty="0" smtClean="0"/>
              <a:t>Top 3 ‘</a:t>
            </a:r>
            <a:r>
              <a:rPr lang="nl-NL" altLang="nl-NL" dirty="0"/>
              <a:t>meest gehouden </a:t>
            </a:r>
            <a:r>
              <a:rPr lang="nl-NL" altLang="nl-NL" dirty="0" smtClean="0"/>
              <a:t>gezelschapsdieren’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 smtClean="0"/>
              <a:t>Technisch geen eenvoudige patiënt</a:t>
            </a:r>
            <a:endParaRPr lang="nl-NL" alt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472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dirty="0" smtClean="0"/>
              <a:t>Veel genoemde maar tegenwoordig afgeraden behandelingen: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P</a:t>
            </a:r>
            <a:r>
              <a:rPr lang="nl-NL" altLang="nl-NL" dirty="0" err="1" smtClean="0"/>
              <a:t>robiotica</a:t>
            </a:r>
            <a:endParaRPr lang="nl-NL" alt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i="1" dirty="0"/>
              <a:t>omdat</a:t>
            </a:r>
            <a:r>
              <a:rPr lang="nl-NL" altLang="nl-NL" dirty="0"/>
              <a:t>: de bacteriën sluiten niet aan bij het konijn</a:t>
            </a:r>
            <a:endParaRPr lang="nl-NL" alt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 err="1" smtClean="0"/>
              <a:t>Aeropax</a:t>
            </a:r>
            <a:r>
              <a:rPr lang="nl-NL" altLang="nl-NL" dirty="0" smtClean="0"/>
              <a:t> </a:t>
            </a:r>
            <a:r>
              <a:rPr lang="nl-NL" altLang="nl-NL" dirty="0"/>
              <a:t>(product </a:t>
            </a:r>
            <a:r>
              <a:rPr lang="nl-NL" altLang="nl-NL" dirty="0" smtClean="0"/>
              <a:t>verlaagt oppervlaktespanning </a:t>
            </a:r>
            <a:r>
              <a:rPr lang="nl-NL" altLang="nl-NL" dirty="0"/>
              <a:t>bij schuim</a:t>
            </a:r>
            <a:r>
              <a:rPr lang="nl-NL" altLang="nl-NL" dirty="0" smtClean="0"/>
              <a:t>)</a:t>
            </a:r>
            <a:endParaRPr lang="nl-NL" alt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i="1" dirty="0"/>
              <a:t>omdat</a:t>
            </a:r>
            <a:r>
              <a:rPr lang="nl-NL" altLang="nl-NL" dirty="0"/>
              <a:t>: geen </a:t>
            </a:r>
            <a:r>
              <a:rPr lang="nl-NL" altLang="nl-NL" dirty="0" smtClean="0"/>
              <a:t>schuimvorming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alt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 smtClean="0"/>
              <a:t>Ananassap (bevat </a:t>
            </a:r>
            <a:r>
              <a:rPr lang="nl-NL" altLang="nl-NL" dirty="0" err="1" smtClean="0"/>
              <a:t>papaïne</a:t>
            </a:r>
            <a:r>
              <a:rPr lang="nl-NL" altLang="nl-NL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dirty="0" smtClean="0"/>
              <a:t>niet met zekerheid bewezen dat </a:t>
            </a:r>
            <a:r>
              <a:rPr lang="nl-NL" altLang="nl-NL" dirty="0" err="1"/>
              <a:t>papaïne</a:t>
            </a:r>
            <a:r>
              <a:rPr lang="nl-NL" altLang="nl-NL" dirty="0"/>
              <a:t> haarballen </a:t>
            </a:r>
            <a:r>
              <a:rPr lang="nl-NL" altLang="nl-NL" dirty="0" smtClean="0"/>
              <a:t>oplost; kan </a:t>
            </a:r>
            <a:r>
              <a:rPr lang="nl-NL" altLang="nl-NL" dirty="0"/>
              <a:t>echter ook geen kwaad</a:t>
            </a:r>
            <a:r>
              <a:rPr lang="nl-NL" altLang="nl-NL" dirty="0" smtClean="0"/>
              <a:t>!</a:t>
            </a:r>
            <a:endParaRPr lang="nl-NL" alt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5" y="1862264"/>
            <a:ext cx="3396468" cy="18804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0"/>
          <a:stretch/>
        </p:blipFill>
        <p:spPr>
          <a:xfrm>
            <a:off x="9734801" y="4086739"/>
            <a:ext cx="2457199" cy="28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45509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Preventie: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Advies – een belangrijke rol voor de paraveterinair!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Ad </a:t>
            </a:r>
            <a:r>
              <a:rPr lang="nl-NL" dirty="0" err="1" smtClean="0"/>
              <a:t>libitum</a:t>
            </a:r>
            <a:r>
              <a:rPr lang="nl-NL" dirty="0" smtClean="0"/>
              <a:t> hooi aanbieden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Gelimiteerde hoeveelheid konijnenkorrel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150g/dag (soeplepel)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Geen gemengd voer!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Verminder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Goede huisvesting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Goede voorlichting over eerste verschijnselen S.A.S.</a:t>
            </a:r>
          </a:p>
        </p:txBody>
      </p:sp>
    </p:spTree>
    <p:extLst>
      <p:ext uri="{BB962C8B-B14F-4D97-AF65-F5344CB8AC3E}">
        <p14:creationId xmlns:p14="http://schemas.microsoft.com/office/powerpoint/2010/main" val="2177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4550938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Preventie - d</a:t>
            </a:r>
            <a:r>
              <a:rPr lang="nl-NL" dirty="0" smtClean="0"/>
              <a:t>aarnaast: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Na </a:t>
            </a:r>
            <a:r>
              <a:rPr lang="nl-NL" dirty="0"/>
              <a:t>operaties dwangvoeding en medicatie </a:t>
            </a:r>
            <a:r>
              <a:rPr lang="nl-NL" dirty="0" smtClean="0"/>
              <a:t>mee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Voorzichtig </a:t>
            </a:r>
            <a:r>
              <a:rPr lang="nl-NL" dirty="0"/>
              <a:t>met </a:t>
            </a:r>
            <a:r>
              <a:rPr lang="nl-NL" dirty="0" err="1"/>
              <a:t>beksperders</a:t>
            </a:r>
            <a:r>
              <a:rPr lang="nl-NL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039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pic>
        <p:nvPicPr>
          <p:cNvPr id="4" name="Afbeelding 1" descr="afb7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0" y="1797722"/>
            <a:ext cx="6740629" cy="488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Technisch niet eenvoudig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986339"/>
            <a:ext cx="10058400" cy="44690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dirty="0" smtClean="0"/>
              <a:t>Konijnen zijn </a:t>
            </a:r>
            <a:r>
              <a:rPr lang="nl-NL" altLang="nl-NL" u="sng" dirty="0" smtClean="0"/>
              <a:t>zeer</a:t>
            </a:r>
            <a:r>
              <a:rPr lang="nl-NL" altLang="nl-NL" dirty="0" smtClean="0"/>
              <a:t> gevoelige dieren!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Gevoelig voor: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Pijn:		Mondholte</a:t>
            </a:r>
          </a:p>
          <a:p>
            <a:pPr marL="201168" lvl="1" indent="0">
              <a:buNone/>
            </a:pPr>
            <a:r>
              <a:rPr lang="nl-NL" dirty="0"/>
              <a:t>	</a:t>
            </a:r>
            <a:r>
              <a:rPr lang="nl-NL" dirty="0" smtClean="0"/>
              <a:t>	Maagdarmkanaal</a:t>
            </a:r>
          </a:p>
          <a:p>
            <a:pPr marL="201168" lvl="1" indent="0">
              <a:buNone/>
            </a:pPr>
            <a:r>
              <a:rPr lang="nl-NL" dirty="0"/>
              <a:t>	</a:t>
            </a:r>
            <a:r>
              <a:rPr lang="nl-NL" dirty="0" smtClean="0"/>
              <a:t>	Lagere urinewegen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Stress:	Onrust</a:t>
            </a:r>
          </a:p>
          <a:p>
            <a:pPr marL="201168" lvl="1" indent="0">
              <a:buNone/>
            </a:pPr>
            <a:r>
              <a:rPr lang="nl-NL" dirty="0"/>
              <a:t>	</a:t>
            </a:r>
            <a:r>
              <a:rPr lang="nl-NL" dirty="0" smtClean="0"/>
              <a:t>	Verveling</a:t>
            </a:r>
          </a:p>
          <a:p>
            <a:pPr marL="201168" lvl="1" indent="0">
              <a:buNone/>
            </a:pPr>
            <a:r>
              <a:rPr lang="nl-NL" dirty="0"/>
              <a:t>	</a:t>
            </a:r>
            <a:r>
              <a:rPr lang="nl-NL" dirty="0" smtClean="0"/>
              <a:t>	Huisvestingsfouten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Voedingsfouten:	Te weinig aanbod voedingsvezel (absoluut of relatief)</a:t>
            </a:r>
          </a:p>
          <a:p>
            <a:pPr marL="201168" lvl="1" indent="0">
              <a:buNone/>
            </a:pPr>
            <a:r>
              <a:rPr lang="nl-NL" dirty="0"/>
              <a:t>	</a:t>
            </a:r>
            <a:r>
              <a:rPr lang="nl-NL" dirty="0" smtClean="0"/>
              <a:t>		Te weinig opname hooi</a:t>
            </a:r>
          </a:p>
          <a:p>
            <a:pPr marL="201168" lvl="1" indent="0">
              <a:buNone/>
            </a:pPr>
            <a:r>
              <a:rPr lang="nl-NL" dirty="0"/>
              <a:t>	</a:t>
            </a:r>
            <a:r>
              <a:rPr lang="nl-NL" dirty="0" smtClean="0"/>
              <a:t>		Teveel kool</a:t>
            </a:r>
          </a:p>
        </p:txBody>
      </p:sp>
    </p:spTree>
    <p:extLst>
      <p:ext uri="{BB962C8B-B14F-4D97-AF65-F5344CB8AC3E}">
        <p14:creationId xmlns:p14="http://schemas.microsoft.com/office/powerpoint/2010/main" val="41286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afb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04" y="322926"/>
            <a:ext cx="628015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2"/>
          <p:cNvSpPr txBox="1">
            <a:spLocks noChangeArrowheads="1"/>
          </p:cNvSpPr>
          <p:nvPr/>
        </p:nvSpPr>
        <p:spPr bwMode="auto">
          <a:xfrm>
            <a:off x="7961291" y="322926"/>
            <a:ext cx="387833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/>
              <a:t>Scala</a:t>
            </a:r>
            <a:r>
              <a:rPr lang="nl-NL" altLang="nl-NL" sz="1800" dirty="0"/>
              <a:t>= aantal </a:t>
            </a:r>
            <a:r>
              <a:rPr lang="nl-NL" altLang="nl-NL" sz="1800" dirty="0" smtClean="0"/>
              <a:t>soorten</a:t>
            </a: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 smtClean="0"/>
              <a:t>Anorexie</a:t>
            </a:r>
            <a:r>
              <a:rPr lang="nl-NL" altLang="nl-NL" sz="1800" dirty="0"/>
              <a:t>= niet eten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/>
              <a:t>Atonie</a:t>
            </a:r>
            <a:r>
              <a:rPr lang="nl-NL" altLang="nl-NL" sz="1800" dirty="0"/>
              <a:t>= geen tonus= geen spanning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 err="1"/>
              <a:t>Stasis</a:t>
            </a:r>
            <a:r>
              <a:rPr lang="nl-NL" altLang="nl-NL" sz="1800" dirty="0"/>
              <a:t>=  verstopping=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geen doorstroming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/>
              <a:t>Hypo- </a:t>
            </a:r>
            <a:r>
              <a:rPr lang="nl-NL" altLang="nl-NL" sz="1800" dirty="0"/>
              <a:t>= te weinig, te laag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/>
              <a:t>-</a:t>
            </a:r>
            <a:r>
              <a:rPr lang="nl-NL" altLang="nl-NL" sz="1800" i="1" dirty="0" err="1"/>
              <a:t>Thermie</a:t>
            </a:r>
            <a:r>
              <a:rPr lang="nl-NL" altLang="nl-NL" sz="1800" dirty="0"/>
              <a:t>= temperatuur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/>
              <a:t>-</a:t>
            </a:r>
            <a:r>
              <a:rPr lang="nl-NL" altLang="nl-NL" sz="1800" i="1" dirty="0" err="1"/>
              <a:t>Volemie</a:t>
            </a:r>
            <a:r>
              <a:rPr lang="nl-NL" altLang="nl-NL" sz="1800" dirty="0"/>
              <a:t>= vaatvulling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/>
              <a:t>-</a:t>
            </a:r>
            <a:r>
              <a:rPr lang="nl-NL" altLang="nl-NL" sz="1800" i="1" dirty="0" err="1"/>
              <a:t>Glycaemie</a:t>
            </a:r>
            <a:r>
              <a:rPr lang="nl-NL" altLang="nl-NL" sz="1800" dirty="0"/>
              <a:t>= bloedsuiker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 err="1"/>
              <a:t>Keto-acidose</a:t>
            </a:r>
            <a:r>
              <a:rPr lang="nl-NL" altLang="nl-NL" sz="1800" dirty="0"/>
              <a:t>= </a:t>
            </a:r>
            <a:r>
              <a:rPr lang="nl-NL" altLang="nl-NL" sz="1800" dirty="0" smtClean="0"/>
              <a:t>stofwisselingsstoornis </a:t>
            </a: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i="1" dirty="0"/>
              <a:t>Vicieus</a:t>
            </a:r>
            <a:r>
              <a:rPr lang="nl-NL" altLang="nl-NL" sz="1800" dirty="0"/>
              <a:t>= neerwaartse spiraal</a:t>
            </a:r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B945D-0EF6-476F-A9B9-59D3CC5AA3E4}" type="slidenum">
              <a:rPr lang="nl-NL" altLang="nl-N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S.A.S.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= </a:t>
            </a:r>
            <a:r>
              <a:rPr lang="nl-NL" altLang="nl-NL" dirty="0" smtClean="0">
                <a:solidFill>
                  <a:srgbClr val="FF0000"/>
                </a:solidFill>
              </a:rPr>
              <a:t>Secundair Atonie Syndroom</a:t>
            </a:r>
          </a:p>
          <a:p>
            <a:pPr eaLnBrk="1" hangingPunct="1"/>
            <a:r>
              <a:rPr lang="nl-NL" altLang="nl-NL" dirty="0" smtClean="0"/>
              <a:t>In de praktijk ook wel</a:t>
            </a:r>
            <a:r>
              <a:rPr lang="nl-NL" altLang="nl-NL" dirty="0"/>
              <a:t> </a:t>
            </a:r>
            <a:r>
              <a:rPr lang="nl-NL" altLang="nl-NL" dirty="0" err="1" smtClean="0"/>
              <a:t>gasbuik</a:t>
            </a:r>
            <a:r>
              <a:rPr lang="nl-NL" altLang="nl-NL" dirty="0" smtClean="0"/>
              <a:t> of tympanie genoemd</a:t>
            </a:r>
          </a:p>
          <a:p>
            <a:pPr eaLnBrk="1" hangingPunct="1"/>
            <a:endParaRPr lang="nl-NL" altLang="nl-NL" dirty="0" smtClean="0"/>
          </a:p>
        </p:txBody>
      </p:sp>
      <p:pic>
        <p:nvPicPr>
          <p:cNvPr id="8196" name="Afbeelding 3" descr="afb5a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" b="12199"/>
          <a:stretch>
            <a:fillRect/>
          </a:stretch>
        </p:blipFill>
        <p:spPr bwMode="auto">
          <a:xfrm>
            <a:off x="3181729" y="2743447"/>
            <a:ext cx="5329238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kstvak 4"/>
          <p:cNvSpPr txBox="1">
            <a:spLocks noChangeArrowheads="1"/>
          </p:cNvSpPr>
          <p:nvPr/>
        </p:nvSpPr>
        <p:spPr bwMode="auto">
          <a:xfrm>
            <a:off x="1703388" y="2997200"/>
            <a:ext cx="1079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Kopzijde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craniaal</a:t>
            </a:r>
          </a:p>
        </p:txBody>
      </p:sp>
      <p:sp>
        <p:nvSpPr>
          <p:cNvPr id="8198" name="Tekstvak 5"/>
          <p:cNvSpPr txBox="1">
            <a:spLocks noChangeArrowheads="1"/>
          </p:cNvSpPr>
          <p:nvPr/>
        </p:nvSpPr>
        <p:spPr bwMode="auto">
          <a:xfrm>
            <a:off x="8904289" y="5373689"/>
            <a:ext cx="15128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Staartzijde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/>
              <a:t>caudaal</a:t>
            </a:r>
          </a:p>
        </p:txBody>
      </p:sp>
      <p:sp>
        <p:nvSpPr>
          <p:cNvPr id="8199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F22D3-505A-4963-93AD-D4B34ACAC076}" type="slidenum">
              <a:rPr lang="nl-NL" altLang="nl-N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N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Symptomen: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Geen of te kleine keutels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Tympanie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= holle toon bij bekloppen/percussie buik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4" name="Afbeelding 3" descr="afb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"/>
          <a:stretch>
            <a:fillRect/>
          </a:stretch>
        </p:blipFill>
        <p:spPr bwMode="auto">
          <a:xfrm>
            <a:off x="5982017" y="2117955"/>
            <a:ext cx="51736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4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Normaal beeld laterale opname abdomen konijn: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5" name="Afbeelding 1" descr="afb5b.jpg"/>
          <p:cNvPicPr>
            <a:picLocks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5060" r="2823" b="15349"/>
          <a:stretch>
            <a:fillRect/>
          </a:stretch>
        </p:blipFill>
        <p:spPr>
          <a:xfrm>
            <a:off x="3032954" y="2431218"/>
            <a:ext cx="6179284" cy="4296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0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Cavia met </a:t>
            </a:r>
            <a:r>
              <a:rPr lang="nl-NL" altLang="nl-NL" dirty="0" err="1" smtClean="0"/>
              <a:t>atonische</a:t>
            </a:r>
            <a:r>
              <a:rPr lang="nl-NL" altLang="nl-NL" dirty="0" smtClean="0"/>
              <a:t> maag en </a:t>
            </a:r>
            <a:r>
              <a:rPr lang="nl-NL" altLang="nl-NL" dirty="0" err="1" smtClean="0"/>
              <a:t>caecum</a:t>
            </a:r>
            <a:r>
              <a:rPr lang="nl-NL" altLang="nl-NL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6" name="Afbeelding 1" descr="afb8a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3781" r="3399" b="9055"/>
          <a:stretch/>
        </p:blipFill>
        <p:spPr bwMode="auto">
          <a:xfrm>
            <a:off x="3246802" y="2467981"/>
            <a:ext cx="5487765" cy="4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S.A.S.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054578"/>
            <a:ext cx="10058400" cy="3814516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 smtClean="0"/>
              <a:t>Gas in </a:t>
            </a:r>
            <a:r>
              <a:rPr lang="nl-NL" altLang="nl-NL" dirty="0" err="1" smtClean="0"/>
              <a:t>caecum</a:t>
            </a:r>
            <a:r>
              <a:rPr lang="nl-NL" altLang="nl-NL" dirty="0" smtClean="0"/>
              <a:t>:</a:t>
            </a:r>
            <a:endParaRPr lang="nl-NL" dirty="0" smtClean="0"/>
          </a:p>
        </p:txBody>
      </p:sp>
      <p:pic>
        <p:nvPicPr>
          <p:cNvPr id="7" name="Afbeelding 4" descr="afb3.jp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2756" r="3219" b="10449"/>
          <a:stretch/>
        </p:blipFill>
        <p:spPr bwMode="auto">
          <a:xfrm>
            <a:off x="3152632" y="2506788"/>
            <a:ext cx="5882186" cy="420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298</TotalTime>
  <Words>432</Words>
  <Application>Microsoft Office PowerPoint</Application>
  <PresentationFormat>Breedbeeld</PresentationFormat>
  <Paragraphs>135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Terugblik</vt:lpstr>
      <vt:lpstr>Onderzoek en behandeling  zieke/niet herstellende konijnen (en cavia’s)</vt:lpstr>
      <vt:lpstr>Het zieke konijn…</vt:lpstr>
      <vt:lpstr>Technisch niet eenvoudig</vt:lpstr>
      <vt:lpstr>PowerPoint-presentatie</vt:lpstr>
      <vt:lpstr>S.A.S.</vt:lpstr>
      <vt:lpstr>S.A.S. </vt:lpstr>
      <vt:lpstr>S.A.S. </vt:lpstr>
      <vt:lpstr>S.A.S. </vt:lpstr>
      <vt:lpstr>S.A.S. </vt:lpstr>
      <vt:lpstr>S.A.S. </vt:lpstr>
      <vt:lpstr>S.A.S. </vt:lpstr>
      <vt:lpstr>S.A.S. </vt:lpstr>
      <vt:lpstr>S.A.S. </vt:lpstr>
      <vt:lpstr>S.A.S. </vt:lpstr>
      <vt:lpstr>Dwangvoeding</vt:lpstr>
      <vt:lpstr>S.A.S. </vt:lpstr>
      <vt:lpstr>S.A.S. </vt:lpstr>
      <vt:lpstr>S.A.S. </vt:lpstr>
      <vt:lpstr>S.A.S. </vt:lpstr>
      <vt:lpstr>S.A.S. </vt:lpstr>
      <vt:lpstr>S.A.S. </vt:lpstr>
      <vt:lpstr>S.A.S. </vt:lpstr>
      <vt:lpstr>S.A.S.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laptop</cp:lastModifiedBy>
  <cp:revision>57</cp:revision>
  <dcterms:created xsi:type="dcterms:W3CDTF">2017-02-01T11:33:53Z</dcterms:created>
  <dcterms:modified xsi:type="dcterms:W3CDTF">2017-02-15T10:37:49Z</dcterms:modified>
</cp:coreProperties>
</file>