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8" r:id="rId3"/>
    <p:sldId id="280" r:id="rId4"/>
    <p:sldId id="281" r:id="rId5"/>
    <p:sldId id="282" r:id="rId6"/>
    <p:sldId id="286" r:id="rId7"/>
    <p:sldId id="285" r:id="rId8"/>
    <p:sldId id="284" r:id="rId9"/>
    <p:sldId id="265" r:id="rId10"/>
    <p:sldId id="264" r:id="rId11"/>
    <p:sldId id="268" r:id="rId12"/>
    <p:sldId id="269" r:id="rId13"/>
    <p:sldId id="287" r:id="rId14"/>
    <p:sldId id="288" r:id="rId15"/>
    <p:sldId id="267" r:id="rId16"/>
    <p:sldId id="296" r:id="rId17"/>
    <p:sldId id="293" r:id="rId18"/>
    <p:sldId id="294" r:id="rId19"/>
    <p:sldId id="292" r:id="rId20"/>
    <p:sldId id="297" r:id="rId21"/>
    <p:sldId id="298" r:id="rId22"/>
    <p:sldId id="29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D597-7E4D-4E79-9971-0C8075B394E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AA6B9-53C6-4D6E-BDCF-9A69F80179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8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Horizontale groeven (na</a:t>
            </a:r>
            <a:r>
              <a:rPr lang="nl-NL" baseline="0" dirty="0" smtClean="0"/>
              <a:t> afslijpen nog te zien) is typerend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AA6B9-53C6-4D6E-BDCF-9A69F80179A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20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2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38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58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71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7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5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34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90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71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18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58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843DCE-0088-4991-BFB2-91033A926916}" type="datetimeFigureOut">
              <a:rPr lang="nl-NL" smtClean="0"/>
              <a:t>15-2-2017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84FC36-42EC-4544-BCBB-BDC125E35D5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nl/url?sa=i&amp;rct=j&amp;q=&amp;esrc=s&amp;source=images&amp;cd=&amp;cad=rja&amp;uact=8&amp;ved=0ahUKEwiM2Yzu-InPAhVIahoKHQZcBjgQjRwIBw&amp;url=http://www.dkbo.nl/Gebit_knaagdieren&amp;psig=AFQjCNGi0Mwd-JYhkZ2-HfepjmWazckpzw&amp;ust=14737736587357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nl/url?sa=i&amp;rct=j&amp;q=&amp;esrc=s&amp;source=images&amp;cd=&amp;cad=rja&amp;uact=8&amp;ved=0ahUKEwiM2Yzu-InPAhVIahoKHQZcBjgQjRwIBw&amp;url=http://www.dkbo.nl/Gebit_knaagdieren&amp;psig=AFQjCNGi0Mwd-JYhkZ2-HfepjmWazckpzw&amp;ust=14737736587357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0051" y="2557685"/>
            <a:ext cx="10058400" cy="1569033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Gebit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Konijn en cavia</a:t>
            </a:r>
            <a:endParaRPr lang="nl-NL" dirty="0"/>
          </a:p>
        </p:txBody>
      </p:sp>
      <p:pic>
        <p:nvPicPr>
          <p:cNvPr id="1030" name="Picture 6" descr="Afbeeldingsresultaat voor gebit koni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6" y="1847472"/>
            <a:ext cx="4094453" cy="22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084401" y="1742703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 </a:t>
            </a:r>
            <a:r>
              <a:rPr lang="nl-NL" dirty="0" smtClean="0"/>
              <a:t>Denk aan de stifttandjes (= I2’s in de bovenkaak)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 smtClean="0"/>
              <a:t>Gebit konijn</a:t>
            </a:r>
            <a:endParaRPr lang="nl-NL" dirty="0"/>
          </a:p>
        </p:txBody>
      </p:sp>
      <p:pic>
        <p:nvPicPr>
          <p:cNvPr id="11" name="Picture 3" descr="konijn gebi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0" y="2107613"/>
            <a:ext cx="4205288" cy="415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/>
          <a:srcRect l="27651" t="21595" r="18393" b="17211"/>
          <a:stretch/>
        </p:blipFill>
        <p:spPr>
          <a:xfrm>
            <a:off x="5289689" y="2107613"/>
            <a:ext cx="6513494" cy="41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Gebit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Snijtanden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smtClean="0"/>
              <a:t>Lengtedoorsnede: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dirty="0" smtClean="0"/>
              <a:t>Dwarsdoorsnedes: 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1108"/>
          <a:stretch/>
        </p:blipFill>
        <p:spPr>
          <a:xfrm>
            <a:off x="4906851" y="286603"/>
            <a:ext cx="6568225" cy="65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Functie tanden en kiezen konijn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Snijtanden (I1)</a:t>
            </a:r>
            <a:r>
              <a:rPr lang="nl-NL" dirty="0" smtClean="0"/>
              <a:t> = </a:t>
            </a:r>
            <a:r>
              <a:rPr lang="nl-NL" dirty="0" smtClean="0"/>
              <a:t>kleine </a:t>
            </a:r>
            <a:r>
              <a:rPr lang="nl-NL" dirty="0"/>
              <a:t>stukjes </a:t>
            </a:r>
            <a:r>
              <a:rPr lang="nl-NL" dirty="0" smtClean="0"/>
              <a:t>voedsel afsnijden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Stifttanden (I2) = helpen </a:t>
            </a:r>
            <a:r>
              <a:rPr lang="nl-NL" dirty="0"/>
              <a:t>van de </a:t>
            </a:r>
            <a:r>
              <a:rPr lang="nl-NL" dirty="0" smtClean="0"/>
              <a:t>snijtanden </a:t>
            </a:r>
            <a:r>
              <a:rPr lang="nl-NL" dirty="0"/>
              <a:t>om </a:t>
            </a:r>
            <a:r>
              <a:rPr lang="nl-NL" dirty="0" smtClean="0"/>
              <a:t>snij</a:t>
            </a:r>
            <a:r>
              <a:rPr lang="nl-NL" dirty="0" smtClean="0"/>
              <a:t>tanden onderkaak af te slijten 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Kiezen = </a:t>
            </a:r>
            <a:r>
              <a:rPr lang="nl-NL" dirty="0"/>
              <a:t>fijnmalen van hard en stug </a:t>
            </a:r>
            <a:r>
              <a:rPr lang="nl-NL" dirty="0" smtClean="0"/>
              <a:t>voedsel</a:t>
            </a:r>
            <a:r>
              <a:rPr lang="nl-NL" dirty="0"/>
              <a:t> </a:t>
            </a:r>
            <a:r>
              <a:rPr lang="nl-NL" dirty="0" smtClean="0"/>
              <a:t>(vezels in ruwvoer)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1" r="55387"/>
          <a:stretch/>
        </p:blipFill>
        <p:spPr>
          <a:xfrm>
            <a:off x="6695978" y="2157363"/>
            <a:ext cx="2655171" cy="17284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92" y="3885832"/>
            <a:ext cx="1796577" cy="23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konijn gebi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41" y="1845734"/>
            <a:ext cx="5239643" cy="441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 smtClean="0"/>
              <a:t>Gebit konijn</a:t>
            </a:r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Kiezen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Dwarsdoorsnede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88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konijn gebi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61" y="1831628"/>
            <a:ext cx="2395471" cy="45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 smtClean="0"/>
              <a:t>Gebit konijn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31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Malocclusies</a:t>
            </a:r>
            <a:r>
              <a:rPr lang="nl-NL" dirty="0" smtClean="0"/>
              <a:t>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1. </a:t>
            </a:r>
            <a:r>
              <a:rPr lang="nl-NL" dirty="0"/>
              <a:t>Olifantstanden </a:t>
            </a:r>
            <a:r>
              <a:rPr lang="nl-NL" dirty="0" smtClean="0"/>
              <a:t>(doorgegroeide snijtanden)</a:t>
            </a:r>
            <a:endParaRPr lang="nl-NL" dirty="0"/>
          </a:p>
        </p:txBody>
      </p:sp>
      <p:pic>
        <p:nvPicPr>
          <p:cNvPr id="10" name="Picture 2" descr="Afbeeldingsresultaat voor gebitsproblemen konij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59"/>
          <a:stretch/>
        </p:blipFill>
        <p:spPr bwMode="auto">
          <a:xfrm>
            <a:off x="1363654" y="2888438"/>
            <a:ext cx="3953515" cy="19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1" y="2888438"/>
            <a:ext cx="4674669" cy="26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Malocclusies</a:t>
            </a:r>
            <a:r>
              <a:rPr lang="nl-NL" dirty="0" smtClean="0"/>
              <a:t>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1. Olifantstanden</a:t>
            </a:r>
          </a:p>
          <a:p>
            <a:pPr marL="0" indent="0">
              <a:buNone/>
            </a:pPr>
            <a:r>
              <a:rPr lang="nl-NL" dirty="0" smtClean="0"/>
              <a:t>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Boven: foto na afslijpen</a:t>
            </a:r>
          </a:p>
          <a:p>
            <a:pPr marL="0" indent="0">
              <a:buNone/>
            </a:pPr>
            <a:r>
              <a:rPr lang="nl-NL" dirty="0" smtClean="0"/>
              <a:t>		Onder: vier maanden later</a:t>
            </a:r>
            <a:endParaRPr lang="nl-NL" dirty="0"/>
          </a:p>
        </p:txBody>
      </p:sp>
      <p:pic>
        <p:nvPicPr>
          <p:cNvPr id="9" name="Picture 3" descr="malocc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9"/>
          <a:stretch/>
        </p:blipFill>
        <p:spPr bwMode="auto">
          <a:xfrm>
            <a:off x="7854187" y="0"/>
            <a:ext cx="3301493" cy="62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6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Malocclusies</a:t>
            </a:r>
            <a:r>
              <a:rPr lang="nl-NL" dirty="0" smtClean="0"/>
              <a:t>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1. Olifantstanden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Foto: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Dwerghangoor van 4 maanden oud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Congenitale malocclusie: bovenkaak is te kort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Chirurgische extractie is beste behandeling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Alternatief: levenslang iedere 4-6 weken afslijpen (stress, kosten)</a:t>
            </a:r>
            <a:endParaRPr lang="nl-NL" dirty="0"/>
          </a:p>
        </p:txBody>
      </p:sp>
      <p:pic>
        <p:nvPicPr>
          <p:cNvPr id="5" name="Picture 3" descr="3beeldotzzcongenmalocc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" r="42607"/>
          <a:stretch/>
        </p:blipFill>
        <p:spPr bwMode="auto">
          <a:xfrm>
            <a:off x="7996050" y="1845734"/>
            <a:ext cx="3959389" cy="446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6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Malocclusies</a:t>
            </a:r>
            <a:r>
              <a:rPr lang="nl-NL" dirty="0" smtClean="0"/>
              <a:t>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1. Olifantstanden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Foto: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Chirurgische extractie is beste behandeling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3" descr="snexko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94" y="1845734"/>
            <a:ext cx="5696575" cy="440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Malocclusies</a:t>
            </a:r>
            <a:r>
              <a:rPr lang="nl-NL" dirty="0" smtClean="0"/>
              <a:t>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2. Haken/punten op de kiezen</a:t>
            </a:r>
            <a:endParaRPr lang="nl-NL" dirty="0"/>
          </a:p>
        </p:txBody>
      </p:sp>
      <p:pic>
        <p:nvPicPr>
          <p:cNvPr id="5" name="Picture 2" descr="Afbeeldingsresultaat voor gebitsproblemen konij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8"/>
          <a:stretch/>
        </p:blipFill>
        <p:spPr bwMode="auto">
          <a:xfrm>
            <a:off x="1097280" y="2826729"/>
            <a:ext cx="3953515" cy="20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87" y="2014003"/>
            <a:ext cx="4242329" cy="36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Differentiaal diagnoses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Gebitsproblemen veelvoorkomend bij konijn en cavia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Bijbehorende symptomen </a:t>
            </a:r>
            <a:r>
              <a:rPr lang="nl-NL" dirty="0" smtClean="0"/>
              <a:t>zijn veelvoorkomend en worden</a:t>
            </a:r>
            <a:r>
              <a:rPr lang="nl-NL" dirty="0" smtClean="0"/>
              <a:t> ook gezien bij andere aandoeningen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3" y="3365035"/>
            <a:ext cx="3578719" cy="25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Malocclusies</a:t>
            </a:r>
            <a:r>
              <a:rPr lang="nl-NL" dirty="0" smtClean="0"/>
              <a:t>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2. Haken/punten op de kiezen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M.b.v. otoscoop goed te inspecteren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Evt. combi met </a:t>
            </a:r>
            <a:r>
              <a:rPr lang="nl-NL" dirty="0" err="1" smtClean="0"/>
              <a:t>wangspreider</a:t>
            </a:r>
            <a:r>
              <a:rPr lang="nl-NL" dirty="0" smtClean="0"/>
              <a:t> en </a:t>
            </a:r>
          </a:p>
          <a:p>
            <a:pPr marL="0" indent="0">
              <a:buNone/>
            </a:pPr>
            <a:r>
              <a:rPr lang="nl-NL" i="1" dirty="0" smtClean="0"/>
              <a:t>(onder narcose!)</a:t>
            </a:r>
            <a:r>
              <a:rPr lang="nl-NL" dirty="0" smtClean="0"/>
              <a:t> </a:t>
            </a:r>
            <a:r>
              <a:rPr lang="nl-NL" dirty="0" err="1" smtClean="0"/>
              <a:t>beksperder</a:t>
            </a:r>
            <a:endParaRPr lang="nl-NL" dirty="0" smtClean="0"/>
          </a:p>
        </p:txBody>
      </p:sp>
      <p:pic>
        <p:nvPicPr>
          <p:cNvPr id="5" name="Picture 3" descr="otoscoo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91"/>
          <a:stretch/>
        </p:blipFill>
        <p:spPr bwMode="auto">
          <a:xfrm>
            <a:off x="5532804" y="1845734"/>
            <a:ext cx="5322627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Malocclusies</a:t>
            </a:r>
            <a:r>
              <a:rPr lang="nl-NL" dirty="0" smtClean="0"/>
              <a:t>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2. Haken/punten op de kiezen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M.b.v. otoscoop goed te inspecteren:</a:t>
            </a:r>
          </a:p>
          <a:p>
            <a:pPr marL="0" indent="0">
              <a:buNone/>
            </a:pPr>
            <a:r>
              <a:rPr lang="nl-NL" dirty="0" smtClean="0"/>
              <a:t>Korte vlakke kronen in</a:t>
            </a:r>
          </a:p>
          <a:p>
            <a:pPr marL="0" indent="0">
              <a:buNone/>
            </a:pPr>
            <a:r>
              <a:rPr lang="nl-NL" dirty="0" smtClean="0"/>
              <a:t>Regelmatig zigzagpatroon</a:t>
            </a:r>
          </a:p>
        </p:txBody>
      </p:sp>
      <p:pic>
        <p:nvPicPr>
          <p:cNvPr id="6" name="Picture 3" descr="otoscoopbe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87"/>
          <a:stretch/>
        </p:blipFill>
        <p:spPr bwMode="auto">
          <a:xfrm>
            <a:off x="6126480" y="423081"/>
            <a:ext cx="5240740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Malocclusies</a:t>
            </a:r>
            <a:r>
              <a:rPr lang="nl-NL" dirty="0" smtClean="0"/>
              <a:t> konijn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2. Haken/punten op de kiezen</a:t>
            </a:r>
          </a:p>
        </p:txBody>
      </p:sp>
      <p:pic>
        <p:nvPicPr>
          <p:cNvPr id="6" name="Picture 3" descr="haakopk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050" r="1325" b="28597"/>
          <a:stretch/>
        </p:blipFill>
        <p:spPr bwMode="auto">
          <a:xfrm>
            <a:off x="4449169" y="2005502"/>
            <a:ext cx="6974005" cy="41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1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Differentiaal diagnoses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Stel: je hebt te maken met een konijn </a:t>
            </a:r>
            <a:r>
              <a:rPr lang="nl-NL" dirty="0" smtClean="0"/>
              <a:t>dat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niet </a:t>
            </a:r>
            <a:r>
              <a:rPr lang="nl-NL" dirty="0"/>
              <a:t>eet (</a:t>
            </a:r>
            <a:r>
              <a:rPr lang="nl-NL" i="1" dirty="0" smtClean="0"/>
              <a:t>anorexie)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last </a:t>
            </a:r>
            <a:r>
              <a:rPr lang="nl-NL" dirty="0"/>
              <a:t>heeft van opgehoopte keutels rond de </a:t>
            </a:r>
            <a:r>
              <a:rPr lang="nl-NL" dirty="0" smtClean="0"/>
              <a:t>anus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zichtbaar </a:t>
            </a:r>
            <a:r>
              <a:rPr lang="nl-NL" dirty="0"/>
              <a:t>een gebitsprobleem heeft</a:t>
            </a:r>
            <a:endParaRPr lang="nl-NL" dirty="0"/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950891" y="4841292"/>
            <a:ext cx="6400800" cy="11361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Wat zijn dan de belangrijkste </a:t>
            </a:r>
            <a:r>
              <a:rPr lang="nl-NL" b="1" dirty="0" smtClean="0"/>
              <a:t>oorzaken</a:t>
            </a:r>
            <a:r>
              <a:rPr lang="nl-NL" dirty="0" smtClean="0"/>
              <a:t> van ieder van deze symptomen? </a:t>
            </a:r>
          </a:p>
          <a:p>
            <a:r>
              <a:rPr lang="nl-NL" dirty="0" smtClean="0"/>
              <a:t>(de zogenaamde differentiaal diagnose of </a:t>
            </a:r>
            <a:r>
              <a:rPr lang="nl-NL" dirty="0" err="1" smtClean="0"/>
              <a:t>ddx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2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000" dirty="0" err="1"/>
              <a:t>Ddx</a:t>
            </a:r>
            <a:r>
              <a:rPr lang="nl-NL" sz="5000" dirty="0"/>
              <a:t> </a:t>
            </a:r>
            <a:r>
              <a:rPr lang="nl-NL" sz="5000" i="1" dirty="0"/>
              <a:t>Anorexie</a:t>
            </a:r>
            <a:r>
              <a:rPr lang="nl-NL" sz="5000" dirty="0"/>
              <a:t> </a:t>
            </a:r>
            <a:endParaRPr lang="nl-NL" sz="5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/>
              <a:t>1. Afwijkingen aan het gebit</a:t>
            </a:r>
          </a:p>
          <a:p>
            <a:pPr marL="0" indent="0">
              <a:buNone/>
            </a:pPr>
            <a:r>
              <a:rPr lang="nl-NL" sz="4000" dirty="0"/>
              <a:t>2. Verminderde beweeglijkheid van het maagdarmkanaal</a:t>
            </a:r>
          </a:p>
          <a:p>
            <a:pPr marL="0" indent="0">
              <a:buNone/>
            </a:pPr>
            <a:r>
              <a:rPr lang="nl-NL" sz="4000" dirty="0"/>
              <a:t>3. Uitgezette maag (</a:t>
            </a:r>
            <a:r>
              <a:rPr lang="nl-NL" sz="4000" i="1" dirty="0"/>
              <a:t>tympanie</a:t>
            </a:r>
            <a:r>
              <a:rPr lang="nl-NL" sz="4000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5436" y="648125"/>
            <a:ext cx="10189336" cy="1206433"/>
          </a:xfrm>
        </p:spPr>
        <p:txBody>
          <a:bodyPr>
            <a:noAutofit/>
          </a:bodyPr>
          <a:lstStyle/>
          <a:p>
            <a:r>
              <a:rPr lang="nl-NL" sz="5000" dirty="0" err="1"/>
              <a:t>Ddx</a:t>
            </a:r>
            <a:r>
              <a:rPr lang="nl-NL" sz="5000" dirty="0"/>
              <a:t> </a:t>
            </a:r>
            <a:r>
              <a:rPr lang="nl-NL" sz="5000" i="1" dirty="0"/>
              <a:t>Opgehoopte keutels </a:t>
            </a:r>
            <a:r>
              <a:rPr lang="nl-NL" sz="5000" i="1" dirty="0" smtClean="0"/>
              <a:t>rond </a:t>
            </a:r>
            <a:r>
              <a:rPr lang="nl-NL" sz="5000" i="1" dirty="0"/>
              <a:t>anus</a:t>
            </a:r>
            <a:endParaRPr lang="nl-NL" sz="50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3" y="1916485"/>
            <a:ext cx="4417454" cy="2146800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Normale ontlasting: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Abnormale ontlasting: keutels rond anus (plakkerige poep):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7" y="3857414"/>
            <a:ext cx="3492027" cy="24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5436" y="648125"/>
            <a:ext cx="10189336" cy="1206433"/>
          </a:xfrm>
        </p:spPr>
        <p:txBody>
          <a:bodyPr>
            <a:noAutofit/>
          </a:bodyPr>
          <a:lstStyle/>
          <a:p>
            <a:r>
              <a:rPr lang="nl-NL" sz="5000" dirty="0" err="1"/>
              <a:t>Ddx</a:t>
            </a:r>
            <a:r>
              <a:rPr lang="nl-NL" sz="5000" dirty="0"/>
              <a:t> </a:t>
            </a:r>
            <a:r>
              <a:rPr lang="nl-NL" sz="5000" i="1" dirty="0"/>
              <a:t>Opgehoopte keutels </a:t>
            </a:r>
            <a:r>
              <a:rPr lang="nl-NL" sz="5000" i="1" dirty="0" smtClean="0"/>
              <a:t>rond </a:t>
            </a:r>
            <a:r>
              <a:rPr lang="nl-NL" sz="5000" i="1" dirty="0"/>
              <a:t>anus</a:t>
            </a:r>
            <a:endParaRPr lang="nl-NL" sz="50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5436" y="2096350"/>
            <a:ext cx="6802192" cy="31839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4000" dirty="0"/>
              <a:t>1. Afwijkingen aan het gebit</a:t>
            </a:r>
          </a:p>
          <a:p>
            <a:pPr marL="0" indent="0">
              <a:buNone/>
            </a:pPr>
            <a:r>
              <a:rPr lang="nl-NL" sz="4000" dirty="0"/>
              <a:t>2. Spondylitis</a:t>
            </a:r>
          </a:p>
          <a:p>
            <a:pPr marL="0" indent="0">
              <a:buNone/>
            </a:pPr>
            <a:r>
              <a:rPr lang="nl-NL" sz="4000" dirty="0"/>
              <a:t>3. Obesitas</a:t>
            </a:r>
          </a:p>
          <a:p>
            <a:pPr marL="0" indent="0">
              <a:buNone/>
            </a:pPr>
            <a:r>
              <a:rPr lang="nl-NL" sz="4000" dirty="0"/>
              <a:t>4. Voeding met weinig vezels</a:t>
            </a:r>
          </a:p>
          <a:p>
            <a:pPr marL="0" indent="0">
              <a:buNone/>
            </a:pPr>
            <a:r>
              <a:rPr lang="nl-NL" sz="4000" dirty="0"/>
              <a:t>5. Andere pijnlijke aandoeningen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5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Ddx</a:t>
            </a:r>
            <a:r>
              <a:rPr lang="nl-NL" i="1" dirty="0" smtClean="0"/>
              <a:t> Malocclusie</a:t>
            </a:r>
            <a:endParaRPr lang="nl-NL" i="1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310006" y="1982822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Types malocclusie konijn: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Olifantstanden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Haken op de kiezen</a:t>
            </a:r>
            <a:endParaRPr lang="nl-NL" dirty="0"/>
          </a:p>
        </p:txBody>
      </p:sp>
      <p:pic>
        <p:nvPicPr>
          <p:cNvPr id="10" name="Picture 14" descr="Afbeeldingsresultaat voor onderbeet koni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57" y="1785511"/>
            <a:ext cx="24384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aakopki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3246" r="18415" b="28491"/>
          <a:stretch/>
        </p:blipFill>
        <p:spPr bwMode="auto">
          <a:xfrm>
            <a:off x="8397025" y="3690798"/>
            <a:ext cx="3322750" cy="256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2212259"/>
            <a:ext cx="8441140" cy="39139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5400" dirty="0"/>
              <a:t>1. Congenitaal (erfelijk) (jong dier!)</a:t>
            </a:r>
          </a:p>
          <a:p>
            <a:pPr lvl="1"/>
            <a:r>
              <a:rPr lang="nl-NL" sz="3600" dirty="0"/>
              <a:t>Snijtanden </a:t>
            </a:r>
          </a:p>
          <a:p>
            <a:pPr lvl="2"/>
            <a:r>
              <a:rPr lang="nl-NL" sz="3200" dirty="0"/>
              <a:t>o.a. Hollandse dwerg (behandeling: extractie)</a:t>
            </a:r>
          </a:p>
          <a:p>
            <a:pPr lvl="1"/>
            <a:r>
              <a:rPr lang="nl-NL" sz="3600" dirty="0"/>
              <a:t>Kiezen</a:t>
            </a:r>
          </a:p>
          <a:p>
            <a:pPr lvl="2"/>
            <a:r>
              <a:rPr lang="nl-NL" sz="3200" dirty="0"/>
              <a:t>zeldzaam bij lange smalle kop (behandeling: vijlen/raspen)</a:t>
            </a:r>
          </a:p>
          <a:p>
            <a:pPr marL="0" indent="0">
              <a:buNone/>
            </a:pPr>
            <a:endParaRPr lang="nl-NL" sz="5400" dirty="0"/>
          </a:p>
          <a:p>
            <a:pPr marL="0" indent="0">
              <a:buNone/>
            </a:pPr>
            <a:r>
              <a:rPr lang="nl-NL" sz="5400" dirty="0"/>
              <a:t>2. Verworven (ouder </a:t>
            </a:r>
            <a:r>
              <a:rPr lang="nl-NL" sz="5400" dirty="0"/>
              <a:t>dier</a:t>
            </a:r>
            <a:r>
              <a:rPr lang="nl-NL" sz="5400" dirty="0"/>
              <a:t>!)</a:t>
            </a:r>
            <a:endParaRPr lang="nl-NL" sz="5400" dirty="0"/>
          </a:p>
          <a:p>
            <a:pPr lvl="1"/>
            <a:r>
              <a:rPr lang="nl-NL" sz="3600" dirty="0"/>
              <a:t>Onvoldoende ruwvoer!</a:t>
            </a:r>
          </a:p>
          <a:p>
            <a:pPr lvl="1"/>
            <a:r>
              <a:rPr lang="nl-NL" sz="3600" dirty="0"/>
              <a:t>Fracturen </a:t>
            </a:r>
            <a:r>
              <a:rPr lang="nl-NL" sz="3600" dirty="0"/>
              <a:t>van </a:t>
            </a:r>
            <a:r>
              <a:rPr lang="nl-NL" sz="3600" dirty="0"/>
              <a:t>elementen </a:t>
            </a:r>
            <a:r>
              <a:rPr lang="nl-NL" sz="3600" dirty="0"/>
              <a:t>of kaak</a:t>
            </a:r>
          </a:p>
          <a:p>
            <a:pPr lvl="1"/>
            <a:r>
              <a:rPr lang="nl-NL" sz="3600" dirty="0"/>
              <a:t>Calcium </a:t>
            </a:r>
            <a:r>
              <a:rPr lang="nl-NL" sz="3600" dirty="0"/>
              <a:t>en Vit. D </a:t>
            </a:r>
            <a:r>
              <a:rPr lang="nl-NL" sz="3600" dirty="0"/>
              <a:t>gebrek</a:t>
            </a:r>
            <a:endParaRPr lang="nl-NL" sz="3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dirty="0" err="1" smtClean="0"/>
              <a:t>Ddx</a:t>
            </a:r>
            <a:r>
              <a:rPr lang="nl-NL" sz="5000" dirty="0" smtClean="0"/>
              <a:t> </a:t>
            </a:r>
            <a:r>
              <a:rPr lang="nl-NL" sz="5000" i="1" dirty="0" smtClean="0"/>
              <a:t>Malocclusie</a:t>
            </a:r>
            <a:endParaRPr lang="nl-NL" sz="5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064" y="4135739"/>
            <a:ext cx="2211584" cy="19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Gebit </a:t>
            </a:r>
            <a:r>
              <a:rPr lang="nl-NL" dirty="0" smtClean="0"/>
              <a:t>konijn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Tandformule</a:t>
            </a:r>
            <a:r>
              <a:rPr lang="nl-NL" b="1" dirty="0" smtClean="0"/>
              <a:t> </a:t>
            </a:r>
            <a:r>
              <a:rPr lang="nl-NL" b="1" dirty="0"/>
              <a:t>konijn</a:t>
            </a:r>
            <a:r>
              <a:rPr lang="nl-NL" dirty="0"/>
              <a:t>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    </a:t>
            </a:r>
            <a:r>
              <a:rPr lang="nl-NL" dirty="0"/>
              <a:t>2</a:t>
            </a:r>
            <a:r>
              <a:rPr lang="nl-NL" dirty="0" smtClean="0"/>
              <a:t>I</a:t>
            </a:r>
            <a:r>
              <a:rPr lang="nl-NL" dirty="0"/>
              <a:t>    </a:t>
            </a:r>
            <a:r>
              <a:rPr lang="nl-NL" dirty="0" smtClean="0"/>
              <a:t>0C</a:t>
            </a:r>
            <a:r>
              <a:rPr lang="nl-NL" dirty="0"/>
              <a:t>   </a:t>
            </a:r>
            <a:r>
              <a:rPr lang="nl-NL" dirty="0" smtClean="0"/>
              <a:t>3P</a:t>
            </a:r>
            <a:r>
              <a:rPr lang="nl-NL" dirty="0"/>
              <a:t>   </a:t>
            </a:r>
            <a:r>
              <a:rPr lang="nl-NL" dirty="0" smtClean="0"/>
              <a:t>3M</a:t>
            </a:r>
            <a:r>
              <a:rPr lang="nl-NL" dirty="0"/>
              <a:t>        </a:t>
            </a:r>
            <a:br>
              <a:rPr lang="nl-NL" dirty="0"/>
            </a:br>
            <a:r>
              <a:rPr lang="nl-NL" dirty="0"/>
              <a:t>2  –  : </a:t>
            </a:r>
            <a:r>
              <a:rPr lang="nl-NL" dirty="0" smtClean="0"/>
              <a:t>  </a:t>
            </a:r>
            <a:r>
              <a:rPr lang="nl-NL" dirty="0"/>
              <a:t>–  :  –  :  –   = </a:t>
            </a:r>
            <a:r>
              <a:rPr lang="nl-NL" dirty="0" smtClean="0"/>
              <a:t>28 </a:t>
            </a:r>
            <a:r>
              <a:rPr lang="nl-NL" dirty="0"/>
              <a:t>elementen</a:t>
            </a:r>
            <a:br>
              <a:rPr lang="nl-NL" dirty="0"/>
            </a:br>
            <a:r>
              <a:rPr lang="nl-NL" dirty="0"/>
              <a:t>    </a:t>
            </a:r>
            <a:r>
              <a:rPr lang="nl-NL" dirty="0" smtClean="0"/>
              <a:t>1I</a:t>
            </a:r>
            <a:r>
              <a:rPr lang="nl-NL" dirty="0"/>
              <a:t>    </a:t>
            </a:r>
            <a:r>
              <a:rPr lang="nl-NL" dirty="0" smtClean="0"/>
              <a:t>0C</a:t>
            </a:r>
            <a:r>
              <a:rPr lang="nl-NL" dirty="0"/>
              <a:t>   </a:t>
            </a:r>
            <a:r>
              <a:rPr lang="nl-NL" dirty="0" smtClean="0"/>
              <a:t>2P</a:t>
            </a:r>
            <a:r>
              <a:rPr lang="nl-NL" dirty="0"/>
              <a:t>   </a:t>
            </a:r>
            <a:r>
              <a:rPr lang="nl-NL" dirty="0" smtClean="0"/>
              <a:t>3M </a:t>
            </a:r>
            <a:r>
              <a:rPr lang="nl-NL" dirty="0"/>
              <a:t>       </a:t>
            </a:r>
          </a:p>
        </p:txBody>
      </p:sp>
      <p:pic>
        <p:nvPicPr>
          <p:cNvPr id="5" name="Picture 3" descr="konijn gebit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1265" b="11312"/>
          <a:stretch/>
        </p:blipFill>
        <p:spPr bwMode="auto">
          <a:xfrm>
            <a:off x="5418273" y="1199795"/>
            <a:ext cx="5400675" cy="49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</TotalTime>
  <Words>408</Words>
  <Application>Microsoft Office PowerPoint</Application>
  <PresentationFormat>Breedbeeld</PresentationFormat>
  <Paragraphs>115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Terugblik</vt:lpstr>
      <vt:lpstr> Gebit</vt:lpstr>
      <vt:lpstr>Differentiaal diagnoses</vt:lpstr>
      <vt:lpstr>Differentiaal diagnoses</vt:lpstr>
      <vt:lpstr>Ddx Anorexie </vt:lpstr>
      <vt:lpstr>Ddx Opgehoopte keutels rond anus</vt:lpstr>
      <vt:lpstr>Ddx Opgehoopte keutels rond anus</vt:lpstr>
      <vt:lpstr>Ddx Malocclusie</vt:lpstr>
      <vt:lpstr>PowerPoint-presentatie</vt:lpstr>
      <vt:lpstr>Gebit konijn </vt:lpstr>
      <vt:lpstr>Gebit konijn</vt:lpstr>
      <vt:lpstr>Gebit konijn</vt:lpstr>
      <vt:lpstr>Functie tanden en kiezen konijn </vt:lpstr>
      <vt:lpstr>Gebit konijn</vt:lpstr>
      <vt:lpstr>Gebit konijn</vt:lpstr>
      <vt:lpstr>Malocclusies konijn</vt:lpstr>
      <vt:lpstr>Malocclusies konijn</vt:lpstr>
      <vt:lpstr>Malocclusies konijn</vt:lpstr>
      <vt:lpstr>Malocclusies konijn</vt:lpstr>
      <vt:lpstr>Malocclusies konijn</vt:lpstr>
      <vt:lpstr>Malocclusies konijn</vt:lpstr>
      <vt:lpstr>Malocclusies konijn</vt:lpstr>
      <vt:lpstr>Malocclusies konijn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Gebit</dc:title>
  <dc:creator>Mevr. M. Stroeve</dc:creator>
  <cp:lastModifiedBy>laptop</cp:lastModifiedBy>
  <cp:revision>25</cp:revision>
  <dcterms:created xsi:type="dcterms:W3CDTF">2016-09-09T07:27:41Z</dcterms:created>
  <dcterms:modified xsi:type="dcterms:W3CDTF">2017-02-15T13:02:45Z</dcterms:modified>
</cp:coreProperties>
</file>