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9" r:id="rId20"/>
    <p:sldId id="285" r:id="rId2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B16A9-3F2B-442C-8B26-60D36C7CB780}" type="datetimeFigureOut">
              <a:rPr lang="nl-NL" smtClean="0"/>
              <a:t>13-2-2017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6A122-8771-4713-8516-4DCF25D4C245}" type="slidenum">
              <a:rPr lang="nl-NL" smtClean="0"/>
              <a:t>‹nr.›</a:t>
            </a:fld>
            <a:endParaRPr lang="nl-NL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9453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B16A9-3F2B-442C-8B26-60D36C7CB780}" type="datetimeFigureOut">
              <a:rPr lang="nl-NL" smtClean="0"/>
              <a:t>13-2-2017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6A122-8771-4713-8516-4DCF25D4C2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0308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B16A9-3F2B-442C-8B26-60D36C7CB780}" type="datetimeFigureOut">
              <a:rPr lang="nl-NL" smtClean="0"/>
              <a:t>13-2-2017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6A122-8771-4713-8516-4DCF25D4C2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7551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B16A9-3F2B-442C-8B26-60D36C7CB780}" type="datetimeFigureOut">
              <a:rPr lang="nl-NL" smtClean="0"/>
              <a:t>13-2-2017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6A122-8771-4713-8516-4DCF25D4C245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2694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B16A9-3F2B-442C-8B26-60D36C7CB780}" type="datetimeFigureOut">
              <a:rPr lang="nl-NL" smtClean="0"/>
              <a:t>13-2-2017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6A122-8771-4713-8516-4DCF25D4C2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82800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B16A9-3F2B-442C-8B26-60D36C7CB780}" type="datetimeFigureOut">
              <a:rPr lang="nl-NL" smtClean="0"/>
              <a:t>13-2-2017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6A122-8771-4713-8516-4DCF25D4C245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28066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B16A9-3F2B-442C-8B26-60D36C7CB780}" type="datetimeFigureOut">
              <a:rPr lang="nl-NL" smtClean="0"/>
              <a:t>13-2-2017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6A122-8771-4713-8516-4DCF25D4C2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63905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B16A9-3F2B-442C-8B26-60D36C7CB780}" type="datetimeFigureOut">
              <a:rPr lang="nl-NL" smtClean="0"/>
              <a:t>13-2-2017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6A122-8771-4713-8516-4DCF25D4C2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9724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B16A9-3F2B-442C-8B26-60D36C7CB780}" type="datetimeFigureOut">
              <a:rPr lang="nl-NL" smtClean="0"/>
              <a:t>13-2-2017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6A122-8771-4713-8516-4DCF25D4C2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0266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B16A9-3F2B-442C-8B26-60D36C7CB780}" type="datetimeFigureOut">
              <a:rPr lang="nl-NL" smtClean="0"/>
              <a:t>13-2-2017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6A122-8771-4713-8516-4DCF25D4C2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2764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B16A9-3F2B-442C-8B26-60D36C7CB780}" type="datetimeFigureOut">
              <a:rPr lang="nl-NL" smtClean="0"/>
              <a:t>13-2-2017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6A122-8771-4713-8516-4DCF25D4C2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6448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B16A9-3F2B-442C-8B26-60D36C7CB780}" type="datetimeFigureOut">
              <a:rPr lang="nl-NL" smtClean="0"/>
              <a:t>13-2-2017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6A122-8771-4713-8516-4DCF25D4C2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3125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B16A9-3F2B-442C-8B26-60D36C7CB780}" type="datetimeFigureOut">
              <a:rPr lang="nl-NL" smtClean="0"/>
              <a:t>13-2-2017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6A122-8771-4713-8516-4DCF25D4C2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979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B16A9-3F2B-442C-8B26-60D36C7CB780}" type="datetimeFigureOut">
              <a:rPr lang="nl-NL" smtClean="0"/>
              <a:t>13-2-2017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6A122-8771-4713-8516-4DCF25D4C2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1198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B16A9-3F2B-442C-8B26-60D36C7CB780}" type="datetimeFigureOut">
              <a:rPr lang="nl-NL" smtClean="0"/>
              <a:t>13-2-2017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6A122-8771-4713-8516-4DCF25D4C2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9287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B16A9-3F2B-442C-8B26-60D36C7CB780}" type="datetimeFigureOut">
              <a:rPr lang="nl-NL" smtClean="0"/>
              <a:t>13-2-2017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6A122-8771-4713-8516-4DCF25D4C2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3818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B16A9-3F2B-442C-8B26-60D36C7CB780}" type="datetimeFigureOut">
              <a:rPr lang="nl-NL" smtClean="0"/>
              <a:t>13-2-2017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6A122-8771-4713-8516-4DCF25D4C2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6110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19B16A9-3F2B-442C-8B26-60D36C7CB780}" type="datetimeFigureOut">
              <a:rPr lang="nl-NL" smtClean="0"/>
              <a:t>13-2-2017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8E6A122-8771-4713-8516-4DCF25D4C2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04292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eQy7dTC11O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Introductie </a:t>
            </a:r>
            <a:br>
              <a:rPr lang="nl-NL" dirty="0" smtClean="0"/>
            </a:br>
            <a:r>
              <a:rPr lang="nl-NL" dirty="0" smtClean="0"/>
              <a:t>Zorg &amp; Technologie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728133"/>
          </a:xfrm>
        </p:spPr>
        <p:txBody>
          <a:bodyPr/>
          <a:lstStyle/>
          <a:p>
            <a:r>
              <a:rPr lang="nl-NL" b="1" dirty="0"/>
              <a:t>1A_KM01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1533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2821" y="-668694"/>
            <a:ext cx="6347011" cy="807056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1920000">
            <a:off x="1648119" y="2913314"/>
            <a:ext cx="9236416" cy="1333091"/>
          </a:xfrm>
          <a:solidFill>
            <a:schemeClr val="bg1">
              <a:alpha val="58000"/>
            </a:schemeClr>
          </a:solidFill>
        </p:spPr>
        <p:txBody>
          <a:bodyPr>
            <a:normAutofit fontScale="90000"/>
          </a:bodyPr>
          <a:lstStyle/>
          <a:p>
            <a:r>
              <a:rPr lang="nl-NL" dirty="0" smtClean="0">
                <a:solidFill>
                  <a:srgbClr val="FF0000"/>
                </a:solidFill>
              </a:rPr>
              <a:t>Feit</a:t>
            </a:r>
            <a:r>
              <a:rPr lang="nl-NL" dirty="0" smtClean="0"/>
              <a:t>  Ouderen willen en moeten </a:t>
            </a:r>
            <a:r>
              <a:rPr lang="nl-NL" b="1" dirty="0" smtClean="0"/>
              <a:t>zo lang mogelijk zelfstandig</a:t>
            </a:r>
            <a:r>
              <a:rPr lang="nl-NL" dirty="0" smtClean="0"/>
              <a:t> blijven wonen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8315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847" y="255800"/>
            <a:ext cx="9850909" cy="1507067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In de zorg worden al lang (technologische) hulpmiddelen gebruikt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8032" y="2213287"/>
            <a:ext cx="8636454" cy="433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59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47250" y="246073"/>
            <a:ext cx="8534400" cy="1507067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…. om zorgvragers zelf handelingen te laten verrichten zonder steeds een professional te raadplegen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6233" y="2439874"/>
            <a:ext cx="8344581" cy="356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10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2231" y="498992"/>
            <a:ext cx="8534400" cy="1507067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… om de </a:t>
            </a:r>
            <a:r>
              <a:rPr lang="nl-NL" dirty="0" smtClean="0">
                <a:solidFill>
                  <a:srgbClr val="FF0000"/>
                </a:solidFill>
              </a:rPr>
              <a:t>kwaliteit van leven </a:t>
            </a:r>
            <a:r>
              <a:rPr lang="nl-NL" dirty="0" smtClean="0"/>
              <a:t>van zorgvragers te verbeteren en de </a:t>
            </a:r>
            <a:r>
              <a:rPr lang="nl-NL" dirty="0" smtClean="0">
                <a:solidFill>
                  <a:srgbClr val="FF0000"/>
                </a:solidFill>
              </a:rPr>
              <a:t>veiligheid</a:t>
            </a:r>
            <a:r>
              <a:rPr lang="nl-NL" dirty="0" smtClean="0"/>
              <a:t> te vergroten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7548" y="2120630"/>
            <a:ext cx="6291441" cy="419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22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9385" y="344347"/>
            <a:ext cx="10911159" cy="1507067"/>
          </a:xfrm>
        </p:spPr>
        <p:txBody>
          <a:bodyPr>
            <a:normAutofit/>
          </a:bodyPr>
          <a:lstStyle/>
          <a:p>
            <a:r>
              <a:rPr lang="nl-NL" dirty="0" smtClean="0"/>
              <a:t>helpen betere </a:t>
            </a:r>
            <a:r>
              <a:rPr lang="nl-NL" dirty="0" smtClean="0"/>
              <a:t>zorg en ondersteuning te </a:t>
            </a:r>
            <a:r>
              <a:rPr lang="nl-NL" dirty="0" smtClean="0"/>
              <a:t>bieden voor professional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1912" y="2155371"/>
            <a:ext cx="5188625" cy="3017498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655922" y="5476826"/>
            <a:ext cx="111188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/>
              <a:t>…. </a:t>
            </a:r>
            <a:r>
              <a:rPr lang="nl-NL" sz="4000" dirty="0" smtClean="0"/>
              <a:t>anderzijds maakt het de zorgvrager minder afhankelijk!</a:t>
            </a: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136661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Zal technologie </a:t>
            </a:r>
            <a:r>
              <a:rPr lang="nl-NL" dirty="0" smtClean="0"/>
              <a:t>de menselijke zorgverlener zal </a:t>
            </a:r>
            <a:r>
              <a:rPr lang="nl-NL" dirty="0" smtClean="0"/>
              <a:t>verdringen??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1538" y="2578"/>
            <a:ext cx="7235926" cy="407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25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2714" y="28008"/>
            <a:ext cx="6825343" cy="682534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1380000">
            <a:off x="1432030" y="4221803"/>
            <a:ext cx="8206711" cy="826851"/>
          </a:xfr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r>
              <a:rPr lang="nl-NL" dirty="0" smtClean="0">
                <a:solidFill>
                  <a:schemeClr val="accent1">
                    <a:lumMod val="75000"/>
                  </a:schemeClr>
                </a:solidFill>
              </a:rPr>
              <a:t>Zorg zal altijd mensenwerk blijven</a:t>
            </a:r>
            <a:br>
              <a:rPr lang="nl-NL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nl-NL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74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82180" y="372532"/>
            <a:ext cx="8534400" cy="1507067"/>
          </a:xfrm>
        </p:spPr>
        <p:txBody>
          <a:bodyPr>
            <a:normAutofit/>
          </a:bodyPr>
          <a:lstStyle/>
          <a:p>
            <a:r>
              <a:rPr lang="nl-NL" dirty="0" smtClean="0"/>
              <a:t>Wel </a:t>
            </a:r>
            <a:r>
              <a:rPr lang="nl-NL" dirty="0" smtClean="0">
                <a:solidFill>
                  <a:srgbClr val="FF0000"/>
                </a:solidFill>
              </a:rPr>
              <a:t>kritisch</a:t>
            </a:r>
            <a:r>
              <a:rPr lang="nl-NL" dirty="0" smtClean="0"/>
              <a:t> blijven kijken!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0078" y="5069777"/>
            <a:ext cx="10515600" cy="14973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3600" dirty="0" smtClean="0">
                <a:solidFill>
                  <a:schemeClr val="tx1">
                    <a:lumMod val="95000"/>
                  </a:schemeClr>
                </a:solidFill>
              </a:rPr>
              <a:t>Door (nieuwe) technologie kunnen er ook (nieuwe) </a:t>
            </a:r>
            <a:r>
              <a:rPr lang="nl-NL" sz="3600" dirty="0" smtClean="0">
                <a:solidFill>
                  <a:srgbClr val="FF0000"/>
                </a:solidFill>
              </a:rPr>
              <a:t>ethische</a:t>
            </a:r>
            <a:r>
              <a:rPr lang="nl-NL" sz="3600" dirty="0" smtClean="0">
                <a:solidFill>
                  <a:schemeClr val="tx1">
                    <a:lumMod val="95000"/>
                  </a:schemeClr>
                </a:solidFill>
              </a:rPr>
              <a:t> dilemma’s ontstaan!</a:t>
            </a:r>
            <a:endParaRPr lang="nl-NL" sz="36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903" y="2116746"/>
            <a:ext cx="9156766" cy="271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17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31683" y="401715"/>
            <a:ext cx="10327499" cy="1507067"/>
          </a:xfrm>
        </p:spPr>
        <p:txBody>
          <a:bodyPr>
            <a:normAutofit/>
          </a:bodyPr>
          <a:lstStyle/>
          <a:p>
            <a:r>
              <a:rPr lang="nl-NL" b="1" dirty="0" smtClean="0">
                <a:solidFill>
                  <a:srgbClr val="002060"/>
                </a:solidFill>
              </a:rPr>
              <a:t>Huidige veel voorkomende toepassingen van technologie in de zorg</a:t>
            </a:r>
            <a:endParaRPr lang="nl-NL" b="1" dirty="0">
              <a:solidFill>
                <a:srgbClr val="00206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202142"/>
            <a:ext cx="10515600" cy="4351338"/>
          </a:xfrm>
        </p:spPr>
        <p:txBody>
          <a:bodyPr>
            <a:normAutofit/>
          </a:bodyPr>
          <a:lstStyle/>
          <a:p>
            <a:r>
              <a:rPr lang="nl-NL" sz="3600" dirty="0" smtClean="0"/>
              <a:t>Elektronisch </a:t>
            </a:r>
            <a:r>
              <a:rPr lang="nl-NL" sz="3600" dirty="0" smtClean="0"/>
              <a:t>Patiënten </a:t>
            </a:r>
            <a:r>
              <a:rPr lang="nl-NL" sz="3600" dirty="0" smtClean="0"/>
              <a:t>dossier (EPD of ECD)</a:t>
            </a:r>
          </a:p>
          <a:p>
            <a:r>
              <a:rPr lang="nl-NL" sz="3600" dirty="0" smtClean="0"/>
              <a:t>Zorg op afstand</a:t>
            </a:r>
          </a:p>
          <a:p>
            <a:r>
              <a:rPr lang="nl-NL" sz="3600" dirty="0" smtClean="0"/>
              <a:t>Beeldvormende technieken en meten</a:t>
            </a:r>
          </a:p>
          <a:p>
            <a:r>
              <a:rPr lang="nl-NL" sz="3600" dirty="0" smtClean="0"/>
              <a:t>Ondersteunende hulpmiddelen en </a:t>
            </a:r>
            <a:r>
              <a:rPr lang="nl-NL" sz="3600" dirty="0" err="1" smtClean="0"/>
              <a:t>domotica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145894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1237" y="323418"/>
            <a:ext cx="4232564" cy="5853546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391" y="1239044"/>
            <a:ext cx="3857625" cy="27622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288" y="-152762"/>
            <a:ext cx="8534400" cy="1507067"/>
          </a:xfrm>
        </p:spPr>
        <p:txBody>
          <a:bodyPr/>
          <a:lstStyle/>
          <a:p>
            <a:r>
              <a:rPr lang="nl-NL" dirty="0" smtClean="0"/>
              <a:t>Een blik in de nabije toekomst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63494" y="1825625"/>
            <a:ext cx="9867467" cy="435133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nl-NL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NL" sz="3200" dirty="0" smtClean="0">
                <a:solidFill>
                  <a:schemeClr val="bg1"/>
                </a:solidFill>
              </a:rPr>
              <a:t>Nanotechnologie</a:t>
            </a:r>
            <a:endParaRPr lang="nl-NL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 algn="r">
              <a:buNone/>
            </a:pPr>
            <a:r>
              <a:rPr lang="nl-NL" sz="3600" dirty="0" smtClean="0"/>
              <a:t>Wearables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245978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52612" y="44958"/>
            <a:ext cx="8534400" cy="1507067"/>
          </a:xfrm>
        </p:spPr>
        <p:txBody>
          <a:bodyPr>
            <a:normAutofit/>
          </a:bodyPr>
          <a:lstStyle/>
          <a:p>
            <a:r>
              <a:rPr lang="nl-NL" dirty="0" smtClean="0"/>
              <a:t>In dagelijks leven en zorg steeds meer technologie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856808"/>
            <a:ext cx="3705225" cy="28194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4368" y="4552950"/>
            <a:ext cx="2800350" cy="230505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4718" y="1856808"/>
            <a:ext cx="6387736" cy="365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43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60233" y="100158"/>
            <a:ext cx="8534400" cy="1507067"/>
          </a:xfrm>
        </p:spPr>
        <p:txBody>
          <a:bodyPr>
            <a:normAutofit fontScale="90000"/>
          </a:bodyPr>
          <a:lstStyle/>
          <a:p>
            <a:r>
              <a:rPr lang="nl-NL" b="1" dirty="0" smtClean="0">
                <a:solidFill>
                  <a:srgbClr val="002060"/>
                </a:solidFill>
              </a:rPr>
              <a:t>Hoe kijk je nu aan tegen de inzet van technologie in de zorg en jouw rol als zorgverlener ?</a:t>
            </a:r>
            <a:endParaRPr lang="nl-NL" b="1" dirty="0">
              <a:solidFill>
                <a:srgbClr val="002060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9989" y="1690688"/>
            <a:ext cx="6974889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94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21069" y="-74085"/>
            <a:ext cx="9589272" cy="1177047"/>
          </a:xfrm>
        </p:spPr>
        <p:txBody>
          <a:bodyPr/>
          <a:lstStyle/>
          <a:p>
            <a:r>
              <a:rPr lang="nl-NL" dirty="0" smtClean="0"/>
              <a:t>Wat betekent dit voor de toekomst?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3586843" cy="452340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5705" y="1028524"/>
            <a:ext cx="2983367" cy="514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36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87718" y="1220821"/>
            <a:ext cx="8534400" cy="3615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4800" dirty="0" smtClean="0">
                <a:hlinkClick r:id="rId2"/>
              </a:rPr>
              <a:t>Jouw hart voor de zorg</a:t>
            </a:r>
            <a:endParaRPr lang="nl-NL" sz="4800" dirty="0"/>
          </a:p>
        </p:txBody>
      </p:sp>
    </p:spTree>
    <p:extLst>
      <p:ext uri="{BB962C8B-B14F-4D97-AF65-F5344CB8AC3E}">
        <p14:creationId xmlns:p14="http://schemas.microsoft.com/office/powerpoint/2010/main" val="31086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7011" y="4176047"/>
            <a:ext cx="10434503" cy="1349264"/>
          </a:xfrm>
        </p:spPr>
        <p:txBody>
          <a:bodyPr>
            <a:normAutofit/>
          </a:bodyPr>
          <a:lstStyle/>
          <a:p>
            <a:r>
              <a:rPr lang="nl-NL" sz="3200" dirty="0" smtClean="0"/>
              <a:t>Waarom steeds meer technologie in zorg?</a:t>
            </a:r>
            <a:endParaRPr lang="nl-NL" sz="3200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9713" y="1164431"/>
            <a:ext cx="4343400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48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9483916" cy="1507067"/>
          </a:xfrm>
        </p:spPr>
        <p:txBody>
          <a:bodyPr/>
          <a:lstStyle/>
          <a:p>
            <a:r>
              <a:rPr lang="nl-NL" dirty="0" smtClean="0"/>
              <a:t>Bevolkingssamenstelling 1950 - 2060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212" y="452101"/>
            <a:ext cx="6217168" cy="3852068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7526818" y="1025597"/>
            <a:ext cx="30534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solidFill>
                  <a:srgbClr val="FF0000"/>
                </a:solidFill>
              </a:rPr>
              <a:t>Komende 10 jaar</a:t>
            </a:r>
            <a:r>
              <a:rPr lang="nl-NL" sz="2800" dirty="0" smtClean="0"/>
              <a:t>: sterke stijging aantal ouderen, daling aantal jongeren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421408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  <a:alpha val="7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8309" y="0"/>
            <a:ext cx="8302515" cy="696391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-900000">
            <a:off x="356643" y="2819175"/>
            <a:ext cx="10515600" cy="1325563"/>
          </a:xfrm>
          <a:solidFill>
            <a:schemeClr val="tx1">
              <a:lumMod val="95000"/>
              <a:alpha val="19000"/>
            </a:schemeClr>
          </a:solidFill>
        </p:spPr>
        <p:txBody>
          <a:bodyPr>
            <a:normAutofit fontScale="90000"/>
          </a:bodyPr>
          <a:lstStyle/>
          <a:p>
            <a:r>
              <a:rPr lang="nl-NL" sz="4800" b="1" dirty="0" smtClean="0">
                <a:solidFill>
                  <a:srgbClr val="FF0000"/>
                </a:solidFill>
              </a:rPr>
              <a:t>Feit</a:t>
            </a:r>
            <a:r>
              <a:rPr lang="nl-NL" sz="4800" b="1" dirty="0" smtClean="0"/>
              <a:t> </a:t>
            </a:r>
            <a:r>
              <a:rPr lang="nl-NL" sz="4800" b="1" dirty="0" smtClean="0">
                <a:solidFill>
                  <a:schemeClr val="accent1">
                    <a:lumMod val="75000"/>
                  </a:schemeClr>
                </a:solidFill>
              </a:rPr>
              <a:t>Mensen worden steeds ouder</a:t>
            </a:r>
            <a:r>
              <a:rPr lang="nl-NL" sz="48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nl-NL" sz="4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nl-NL" sz="3600" dirty="0" err="1" smtClean="0">
                <a:solidFill>
                  <a:schemeClr val="accent1">
                    <a:lumMod val="75000"/>
                  </a:schemeClr>
                </a:solidFill>
              </a:rPr>
              <a:t>oa</a:t>
            </a:r>
            <a:r>
              <a:rPr lang="nl-NL" sz="3600" dirty="0" smtClean="0">
                <a:solidFill>
                  <a:schemeClr val="accent1">
                    <a:lumMod val="75000"/>
                  </a:schemeClr>
                </a:solidFill>
              </a:rPr>
              <a:t>. door betere medische wetenschap</a:t>
            </a:r>
            <a:endParaRPr lang="nl-NL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79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814" y="0"/>
            <a:ext cx="10032371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420000">
            <a:off x="1086620" y="2173049"/>
            <a:ext cx="10229863" cy="2727056"/>
          </a:xfrm>
          <a:solidFill>
            <a:schemeClr val="bg1">
              <a:alpha val="58000"/>
            </a:schemeClr>
          </a:solidFill>
        </p:spPr>
        <p:txBody>
          <a:bodyPr>
            <a:normAutofit/>
          </a:bodyPr>
          <a:lstStyle/>
          <a:p>
            <a:r>
              <a:rPr lang="nl-NL" dirty="0" smtClean="0">
                <a:solidFill>
                  <a:srgbClr val="FF0000"/>
                </a:solidFill>
              </a:rPr>
              <a:t>Feit</a:t>
            </a:r>
            <a:r>
              <a:rPr lang="nl-NL" dirty="0" smtClean="0"/>
              <a:t> </a:t>
            </a:r>
            <a:r>
              <a:rPr lang="nl-NL" dirty="0" smtClean="0"/>
              <a:t>oude </a:t>
            </a:r>
            <a:r>
              <a:rPr lang="nl-NL" dirty="0"/>
              <a:t>mensen </a:t>
            </a:r>
            <a:r>
              <a:rPr lang="nl-NL" dirty="0" smtClean="0">
                <a:sym typeface="Wingdings" panose="05000000000000000000" pitchFamily="2" charset="2"/>
              </a:rPr>
              <a:t></a:t>
            </a:r>
            <a:r>
              <a:rPr lang="nl-NL" dirty="0" smtClean="0"/>
              <a:t>meer </a:t>
            </a:r>
            <a:r>
              <a:rPr lang="nl-NL" dirty="0" smtClean="0"/>
              <a:t>last van ouderdomsziektes </a:t>
            </a:r>
            <a:r>
              <a:rPr lang="nl-NL" dirty="0" smtClean="0">
                <a:sym typeface="Wingdings" panose="05000000000000000000" pitchFamily="2" charset="2"/>
              </a:rPr>
              <a:t> </a:t>
            </a:r>
            <a:r>
              <a:rPr lang="nl-NL" dirty="0" smtClean="0"/>
              <a:t>hebben </a:t>
            </a:r>
            <a:r>
              <a:rPr lang="nl-NL" dirty="0" smtClean="0"/>
              <a:t>dus meer zorg nodig!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559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282" y="0"/>
            <a:ext cx="9206856" cy="69185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51" y="3888254"/>
            <a:ext cx="10515600" cy="1938614"/>
          </a:xfrm>
          <a:solidFill>
            <a:schemeClr val="bg1">
              <a:alpha val="66000"/>
            </a:schemeClr>
          </a:solidFill>
        </p:spPr>
        <p:txBody>
          <a:bodyPr>
            <a:normAutofit fontScale="90000"/>
          </a:bodyPr>
          <a:lstStyle/>
          <a:p>
            <a:r>
              <a:rPr lang="nl-NL" dirty="0" smtClean="0">
                <a:solidFill>
                  <a:srgbClr val="FF0000"/>
                </a:solidFill>
              </a:rPr>
              <a:t>Feit</a:t>
            </a:r>
            <a:r>
              <a:rPr lang="nl-NL" dirty="0" smtClean="0"/>
              <a:t>  Er zijn steeds </a:t>
            </a:r>
            <a:r>
              <a:rPr lang="nl-NL" b="1" dirty="0" smtClean="0"/>
              <a:t>minder jongere </a:t>
            </a:r>
            <a:r>
              <a:rPr lang="nl-NL" dirty="0" smtClean="0"/>
              <a:t>mensen om voor </a:t>
            </a:r>
            <a:r>
              <a:rPr lang="nl-NL" b="1" dirty="0" smtClean="0"/>
              <a:t>oudere mensen </a:t>
            </a:r>
            <a:r>
              <a:rPr lang="nl-NL" dirty="0" smtClean="0"/>
              <a:t>te zorgen. Dat is niet alleen in Nederland, maar over de hele wereld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363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gment">
  <a:themeElements>
    <a:clrScheme name="Segment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gmen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gment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179</TotalTime>
  <Words>248</Words>
  <Application>Microsoft Office PowerPoint</Application>
  <PresentationFormat>Breedbeeld</PresentationFormat>
  <Paragraphs>37</Paragraphs>
  <Slides>20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4" baseType="lpstr">
      <vt:lpstr>Century Gothic</vt:lpstr>
      <vt:lpstr>Wingdings</vt:lpstr>
      <vt:lpstr>Wingdings 3</vt:lpstr>
      <vt:lpstr>Segment</vt:lpstr>
      <vt:lpstr>Introductie  Zorg &amp; Technologie</vt:lpstr>
      <vt:lpstr>In dagelijks leven en zorg steeds meer technologie</vt:lpstr>
      <vt:lpstr>Wat betekent dit voor de toekomst?</vt:lpstr>
      <vt:lpstr>PowerPoint-presentatie</vt:lpstr>
      <vt:lpstr>Waarom steeds meer technologie in zorg?</vt:lpstr>
      <vt:lpstr>Bevolkingssamenstelling 1950 - 2060</vt:lpstr>
      <vt:lpstr>Feit Mensen worden steeds ouder oa. door betere medische wetenschap</vt:lpstr>
      <vt:lpstr>Feit oude mensen meer last van ouderdomsziektes  hebben dus meer zorg nodig!</vt:lpstr>
      <vt:lpstr>Feit  Er zijn steeds minder jongere mensen om voor oudere mensen te zorgen. Dat is niet alleen in Nederland, maar over de hele wereld</vt:lpstr>
      <vt:lpstr>Feit  Ouderen willen en moeten zo lang mogelijk zelfstandig blijven wonen</vt:lpstr>
      <vt:lpstr>In de zorg worden al lang (technologische) hulpmiddelen gebruikt</vt:lpstr>
      <vt:lpstr>…. om zorgvragers zelf handelingen te laten verrichten zonder steeds een professional te raadplegen</vt:lpstr>
      <vt:lpstr>… om de kwaliteit van leven van zorgvragers te verbeteren en de veiligheid te vergroten</vt:lpstr>
      <vt:lpstr>helpen betere zorg en ondersteuning te bieden voor professional</vt:lpstr>
      <vt:lpstr>Zal technologie de menselijke zorgverlener zal verdringen??</vt:lpstr>
      <vt:lpstr>Zorg zal altijd mensenwerk blijven </vt:lpstr>
      <vt:lpstr>Wel kritisch blijven kijken!</vt:lpstr>
      <vt:lpstr>Huidige veel voorkomende toepassingen van technologie in de zorg</vt:lpstr>
      <vt:lpstr>Een blik in de nabije toekomst</vt:lpstr>
      <vt:lpstr>Hoe kijk je nu aan tegen de inzet van technologie in de zorg en jouw rol als zorgverlener 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Introductie  Zorg &amp; Technologie</dc:title>
  <dc:creator>Remko Lengton</dc:creator>
  <cp:lastModifiedBy>Remko</cp:lastModifiedBy>
  <cp:revision>18</cp:revision>
  <dcterms:created xsi:type="dcterms:W3CDTF">2017-01-05T13:46:12Z</dcterms:created>
  <dcterms:modified xsi:type="dcterms:W3CDTF">2017-02-13T11:02:21Z</dcterms:modified>
</cp:coreProperties>
</file>