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7"/>
  </p:notesMasterIdLst>
  <p:sldIdLst>
    <p:sldId id="256" r:id="rId2"/>
    <p:sldId id="267" r:id="rId3"/>
    <p:sldId id="284" r:id="rId4"/>
    <p:sldId id="283" r:id="rId5"/>
    <p:sldId id="295" r:id="rId6"/>
    <p:sldId id="287" r:id="rId7"/>
    <p:sldId id="296" r:id="rId8"/>
    <p:sldId id="288" r:id="rId9"/>
    <p:sldId id="285" r:id="rId10"/>
    <p:sldId id="289" r:id="rId11"/>
    <p:sldId id="291" r:id="rId12"/>
    <p:sldId id="292" r:id="rId13"/>
    <p:sldId id="286" r:id="rId14"/>
    <p:sldId id="293" r:id="rId15"/>
    <p:sldId id="294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7441C-DA18-467C-94B7-78EE6BE6334F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ECFB7-354F-4E20-ABAC-502F58A959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51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Langere drachtduur is niet erg,</a:t>
            </a:r>
            <a:r>
              <a:rPr lang="nl-NL" baseline="0" dirty="0" smtClean="0"/>
              <a:t> tenzij 1-ling!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CFB7-354F-4E20-ABAC-502F58A959F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759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Langere drachtduur is niet erg,</a:t>
            </a:r>
            <a:r>
              <a:rPr lang="nl-NL" baseline="0" dirty="0" smtClean="0"/>
              <a:t> tenzij 1-ling!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CFB7-354F-4E20-ABAC-502F58A959F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327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Langere drachtduur is niet erg,</a:t>
            </a:r>
            <a:r>
              <a:rPr lang="nl-NL" baseline="0" dirty="0" smtClean="0"/>
              <a:t> tenzij 1-ling!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CFB7-354F-4E20-ABAC-502F58A959F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584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Hoeveel pups</a:t>
            </a:r>
            <a:r>
              <a:rPr lang="nl-NL" baseline="0" dirty="0" smtClean="0"/>
              <a:t> tel jij? </a:t>
            </a:r>
            <a:r>
              <a:rPr lang="nl-NL" baseline="0" dirty="0" err="1" smtClean="0"/>
              <a:t>Iig</a:t>
            </a:r>
            <a:r>
              <a:rPr lang="nl-NL" baseline="0" dirty="0" smtClean="0"/>
              <a:t>. 5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CFB7-354F-4E20-ABAC-502F58A959F2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0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90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82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40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74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38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20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60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36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44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13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84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12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pDfR9Ma-Wo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abi4mhAuq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mooiste </a:t>
            </a:r>
            <a:r>
              <a:rPr lang="nl-NL" dirty="0" err="1" smtClean="0"/>
              <a:t>patient</a:t>
            </a:r>
            <a:r>
              <a:rPr lang="nl-NL" dirty="0" smtClean="0"/>
              <a:t>…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Partus en SC (Sectio caesarea)</a:t>
            </a:r>
            <a:endParaRPr lang="nl-NL" dirty="0"/>
          </a:p>
        </p:txBody>
      </p:sp>
      <p:sp>
        <p:nvSpPr>
          <p:cNvPr id="7" name="AutoShape 10" descr="Gerelateerde 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069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Partus (bevalling)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</p:txBody>
      </p:sp>
      <p:pic>
        <p:nvPicPr>
          <p:cNvPr id="4" name="tpDfR9Ma-W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99563" y="1842874"/>
            <a:ext cx="8054455" cy="453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0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Normale partus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1. Ontsluitingsfase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Voorweeën (onzichtbaar) om cervix op te rekken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Gedrag: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Nestgedrag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Onrust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Hijgen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Rillen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Soms braken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Totaal 6-12u (wel 24u bij eerste nestje)</a:t>
            </a:r>
          </a:p>
        </p:txBody>
      </p:sp>
    </p:spTree>
    <p:extLst>
      <p:ext uri="{BB962C8B-B14F-4D97-AF65-F5344CB8AC3E}">
        <p14:creationId xmlns:p14="http://schemas.microsoft.com/office/powerpoint/2010/main" val="14468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Normale partus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2. Uitdrijvingsfase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Uitdrijving jongen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Weeën/buikcontracties zichtbaar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Eerste jong na 15-45 min., gem. tussen-jong-tijd 45 min.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Indien </a:t>
            </a:r>
            <a:r>
              <a:rPr lang="nl-NL" u="sng" dirty="0" smtClean="0"/>
              <a:t>geen weeën</a:t>
            </a:r>
            <a:r>
              <a:rPr lang="nl-NL" dirty="0" smtClean="0"/>
              <a:t> kan er zelfs enkele uren tussen twee jongen zitten → liever niet in het begin van de partus!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Kopligging en stuitligging bij pup/kitten is normaal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Totaal 12-24u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i="1" dirty="0">
                <a:solidFill>
                  <a:schemeClr val="accent2"/>
                </a:solidFill>
              </a:rPr>
              <a:t>Hond</a:t>
            </a:r>
            <a:r>
              <a:rPr lang="nl-NL" dirty="0"/>
              <a:t>: Gedurende 3 weken postpartum uitvloeiing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Eerste groenig, daarna rood (8-14 dg)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Daarna steeds lichter tot slijmerig doorzichtig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i="1" dirty="0" smtClean="0">
                <a:solidFill>
                  <a:schemeClr val="accent2"/>
                </a:solidFill>
              </a:rPr>
              <a:t>Kat</a:t>
            </a:r>
            <a:r>
              <a:rPr lang="nl-NL" dirty="0" smtClean="0"/>
              <a:t>: Gedurende 1 week postpartum uitvloeiing (weinig; enkele dg rood, daarna lichter)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465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Dystocia</a:t>
            </a:r>
            <a:r>
              <a:rPr lang="nl-NL" dirty="0" smtClean="0"/>
              <a:t> (partusproblemen)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37351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Vraag telefonisch naar: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Ras			→ </a:t>
            </a:r>
            <a:r>
              <a:rPr lang="nl-NL" dirty="0" err="1" smtClean="0"/>
              <a:t>brachycephalen</a:t>
            </a:r>
            <a:r>
              <a:rPr lang="nl-NL" dirty="0" smtClean="0"/>
              <a:t> meer problemen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Leeftijd</a:t>
            </a:r>
            <a:r>
              <a:rPr lang="nl-NL" dirty="0"/>
              <a:t>	</a:t>
            </a:r>
            <a:r>
              <a:rPr lang="nl-NL" dirty="0" smtClean="0"/>
              <a:t>	→ 1</a:t>
            </a:r>
            <a:r>
              <a:rPr lang="nl-NL" baseline="30000" dirty="0" smtClean="0"/>
              <a:t>e</a:t>
            </a:r>
            <a:r>
              <a:rPr lang="nl-NL" dirty="0" smtClean="0"/>
              <a:t> nest op 5 a 6 jaar leeftijd meer problemen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Hoeveelste nest		→ 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Hoeveel dagen dracht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Bijzonderheden tijdens dracht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Omgeving: wie aanwezig? Recent verplaatst?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In welke fase zit het dier?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Aantal pups/</a:t>
            </a:r>
            <a:r>
              <a:rPr lang="nl-NL" dirty="0" err="1" smtClean="0"/>
              <a:t>kittens</a:t>
            </a:r>
            <a:r>
              <a:rPr lang="nl-NL" dirty="0" smtClean="0"/>
              <a:t> bekend?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Uitvloeiing? </a:t>
            </a:r>
            <a:r>
              <a:rPr lang="nl-NL" dirty="0" err="1" smtClean="0"/>
              <a:t>zoja</a:t>
            </a:r>
            <a:r>
              <a:rPr lang="nl-NL" dirty="0" smtClean="0"/>
              <a:t> sinds wanneer, kleur, hoeveelheid, consistentie?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Is dier aan het persen en </a:t>
            </a:r>
            <a:r>
              <a:rPr lang="nl-NL" dirty="0" err="1" smtClean="0"/>
              <a:t>zoja</a:t>
            </a:r>
            <a:r>
              <a:rPr lang="nl-NL" dirty="0" smtClean="0"/>
              <a:t>, hoe lang bezig?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Vruchtblaas gezien?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Is er al wat geboren en </a:t>
            </a:r>
            <a:r>
              <a:rPr lang="nl-NL" dirty="0" err="1" smtClean="0"/>
              <a:t>zoja</a:t>
            </a:r>
            <a:r>
              <a:rPr lang="nl-NL" dirty="0" smtClean="0"/>
              <a:t> hoeveel, tijdstippen, hoe is het verlopen, is er geholpen, levend of dood geboren?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Na laatste jong niet meer aan het persen? Hoeveel tijd verlopen sinds laatstgeborene?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101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Dystocia</a:t>
            </a:r>
            <a:r>
              <a:rPr lang="nl-NL" dirty="0" smtClean="0"/>
              <a:t> (partusproblemen)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3735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FF0000"/>
                </a:solidFill>
              </a:rPr>
              <a:t>Wanneer </a:t>
            </a:r>
            <a:r>
              <a:rPr lang="nl-NL" dirty="0" smtClean="0">
                <a:solidFill>
                  <a:srgbClr val="FF0000"/>
                </a:solidFill>
              </a:rPr>
              <a:t>naar de praktijk laten </a:t>
            </a:r>
            <a:r>
              <a:rPr lang="nl-NL" dirty="0" smtClean="0">
                <a:solidFill>
                  <a:srgbClr val="FF0000"/>
                </a:solidFill>
              </a:rPr>
              <a:t>komen?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2 </a:t>
            </a:r>
            <a:r>
              <a:rPr lang="nl-NL" dirty="0"/>
              <a:t>uur zo nu en dan zwak persen zonder </a:t>
            </a:r>
            <a:r>
              <a:rPr lang="nl-NL" dirty="0" smtClean="0"/>
              <a:t>vordering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2 </a:t>
            </a:r>
            <a:r>
              <a:rPr lang="nl-NL" dirty="0"/>
              <a:t>à 3 uur niet meer persen (nog pups of </a:t>
            </a:r>
            <a:r>
              <a:rPr lang="nl-NL" dirty="0" err="1"/>
              <a:t>kittens</a:t>
            </a:r>
            <a:r>
              <a:rPr lang="nl-NL" dirty="0"/>
              <a:t> aanwezig </a:t>
            </a:r>
            <a:r>
              <a:rPr lang="nl-NL" dirty="0" smtClean="0"/>
              <a:t>?)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krachtig </a:t>
            </a:r>
            <a:r>
              <a:rPr lang="nl-NL" dirty="0"/>
              <a:t>en frequent persen gedurende 30 minuten zonder </a:t>
            </a:r>
            <a:r>
              <a:rPr lang="nl-NL" dirty="0" smtClean="0"/>
              <a:t>vordering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teef </a:t>
            </a:r>
            <a:r>
              <a:rPr lang="nl-NL" dirty="0"/>
              <a:t>of poes </a:t>
            </a:r>
            <a:r>
              <a:rPr lang="nl-NL" dirty="0" smtClean="0"/>
              <a:t>vertoont ziekteverschijnselen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teef </a:t>
            </a:r>
            <a:r>
              <a:rPr lang="nl-NL" dirty="0"/>
              <a:t>of poes heeft abnormale </a:t>
            </a:r>
            <a:r>
              <a:rPr lang="nl-NL" dirty="0" smtClean="0"/>
              <a:t>uitvloeiing: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Donkere (groen-zwarte), viskeuze </a:t>
            </a:r>
            <a:r>
              <a:rPr lang="nl-NL" dirty="0"/>
              <a:t>tot dik </a:t>
            </a:r>
            <a:r>
              <a:rPr lang="nl-NL" dirty="0" err="1"/>
              <a:t>pasteuze</a:t>
            </a:r>
            <a:r>
              <a:rPr lang="nl-NL" dirty="0"/>
              <a:t> en soms niet fris </a:t>
            </a:r>
            <a:r>
              <a:rPr lang="nl-NL" dirty="0" smtClean="0"/>
              <a:t>ruikende uitvloeiing </a:t>
            </a:r>
            <a:r>
              <a:rPr lang="nl-NL" dirty="0"/>
              <a:t>wijst op meestal 1of meerdere dode</a:t>
            </a:r>
            <a:br>
              <a:rPr lang="nl-NL" dirty="0"/>
            </a:br>
            <a:r>
              <a:rPr lang="nl-NL" dirty="0" smtClean="0"/>
              <a:t>foetussen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Stinkende </a:t>
            </a:r>
            <a:r>
              <a:rPr lang="nl-NL" dirty="0"/>
              <a:t>vieze dunne of meer viskeuze uitvloeiing wijst vaak op </a:t>
            </a:r>
            <a:r>
              <a:rPr lang="nl-NL" dirty="0" smtClean="0"/>
              <a:t>de aanwezigheid </a:t>
            </a:r>
            <a:r>
              <a:rPr lang="nl-NL" dirty="0"/>
              <a:t>van </a:t>
            </a:r>
            <a:r>
              <a:rPr lang="nl-NL" dirty="0" err="1"/>
              <a:t>emphysemateuze</a:t>
            </a:r>
            <a:r>
              <a:rPr lang="nl-NL" dirty="0"/>
              <a:t> </a:t>
            </a:r>
            <a:r>
              <a:rPr lang="nl-NL" dirty="0" smtClean="0"/>
              <a:t>vruchten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Wat doet DA?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Vaginaal onderzoek (pup/kitten te voelen? Obstructie door te nauw bekken, abnormaal foetus?); afhankelijk van </a:t>
            </a:r>
            <a:r>
              <a:rPr lang="nl-NL" dirty="0" err="1" smtClean="0"/>
              <a:t>oz</a:t>
            </a:r>
            <a:r>
              <a:rPr lang="nl-NL" dirty="0" smtClean="0"/>
              <a:t>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Injectie Calcium en Oxytocine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Keizersnede</a:t>
            </a:r>
          </a:p>
        </p:txBody>
      </p:sp>
    </p:spTree>
    <p:extLst>
      <p:ext uri="{BB962C8B-B14F-4D97-AF65-F5344CB8AC3E}">
        <p14:creationId xmlns:p14="http://schemas.microsoft.com/office/powerpoint/2010/main" val="25747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Dystocia</a:t>
            </a:r>
            <a:r>
              <a:rPr lang="nl-NL" dirty="0" smtClean="0"/>
              <a:t> (partusproblemen)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3735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Criteria voor sectio caesarea (keizersnede)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primair </a:t>
            </a:r>
            <a:r>
              <a:rPr lang="nl-NL" dirty="0"/>
              <a:t>complete </a:t>
            </a:r>
            <a:r>
              <a:rPr lang="nl-NL" dirty="0" err="1" smtClean="0"/>
              <a:t>weeënzwakte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primair </a:t>
            </a:r>
            <a:r>
              <a:rPr lang="nl-NL" dirty="0"/>
              <a:t>partiële </a:t>
            </a:r>
            <a:r>
              <a:rPr lang="nl-NL" dirty="0" err="1"/>
              <a:t>weeënzwakte</a:t>
            </a:r>
            <a:r>
              <a:rPr lang="nl-NL" dirty="0"/>
              <a:t> die niet reageert op medicatie </a:t>
            </a:r>
            <a:r>
              <a:rPr lang="nl-NL" dirty="0" smtClean="0"/>
              <a:t>behandeling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Secundaire </a:t>
            </a:r>
            <a:r>
              <a:rPr lang="nl-NL" dirty="0" err="1" smtClean="0"/>
              <a:t>weeënzwakte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obstructieve </a:t>
            </a:r>
            <a:r>
              <a:rPr lang="nl-NL" dirty="0"/>
              <a:t>abnormaliteit van </a:t>
            </a:r>
            <a:r>
              <a:rPr lang="nl-NL" dirty="0" smtClean="0"/>
              <a:t>bekkenkanaal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foetussen overleden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(relatief</a:t>
            </a:r>
            <a:r>
              <a:rPr lang="nl-NL" dirty="0"/>
              <a:t>) te grote </a:t>
            </a:r>
            <a:r>
              <a:rPr lang="nl-NL" dirty="0" smtClean="0"/>
              <a:t>foetussen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foetus </a:t>
            </a:r>
            <a:r>
              <a:rPr lang="nl-NL" dirty="0"/>
              <a:t>in </a:t>
            </a:r>
            <a:r>
              <a:rPr lang="nl-NL" dirty="0" smtClean="0"/>
              <a:t>nood (</a:t>
            </a:r>
            <a:r>
              <a:rPr lang="nl-NL" dirty="0"/>
              <a:t>hartfrequentie van foetus onder de 150/min of als er </a:t>
            </a:r>
            <a:r>
              <a:rPr lang="nl-NL" dirty="0" smtClean="0"/>
              <a:t>foetus darmbewegingen </a:t>
            </a:r>
            <a:r>
              <a:rPr lang="nl-NL" dirty="0"/>
              <a:t>te zien zijn op echo)</a:t>
            </a:r>
            <a:br>
              <a:rPr lang="nl-NL" dirty="0"/>
            </a:br>
            <a:endParaRPr lang="nl-NL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201168" lvl="1" indent="0">
              <a:buNone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www.youtube.com/watch?v=dabi4mhAuqc</a:t>
            </a:r>
            <a:r>
              <a:rPr lang="nl-N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35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Oestrus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8"/>
            <a:ext cx="10058400" cy="3814516"/>
          </a:xfrm>
        </p:spPr>
        <p:txBody>
          <a:bodyPr/>
          <a:lstStyle/>
          <a:p>
            <a:pPr marL="0" indent="0">
              <a:buNone/>
            </a:pPr>
            <a:r>
              <a:rPr lang="nl-NL" i="1" dirty="0" smtClean="0">
                <a:solidFill>
                  <a:schemeClr val="accent2"/>
                </a:solidFill>
              </a:rPr>
              <a:t>Hond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Eerste loopsheid rond 6-9 maand (kleine rassen eerder)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Gem. 2x per jaar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0" indent="0">
              <a:buNone/>
            </a:pPr>
            <a:r>
              <a:rPr lang="nl-NL" i="1" dirty="0" smtClean="0">
                <a:solidFill>
                  <a:schemeClr val="accent2"/>
                </a:solidFill>
              </a:rPr>
              <a:t>Kat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Eerste krolsheid rond half jaar leeftijd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Eind januari t/m september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Iedere 30 tot 40 dagen (indien niet resp. wel gedekt maar niet bevrucht)</a:t>
            </a:r>
          </a:p>
        </p:txBody>
      </p:sp>
      <p:pic>
        <p:nvPicPr>
          <p:cNvPr id="5" name="Afbeelding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8215" y="1413799"/>
            <a:ext cx="2407465" cy="25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646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Dekking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8"/>
            <a:ext cx="10058400" cy="3814516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In de praktijk verschillende methoden om juiste </a:t>
            </a:r>
            <a:r>
              <a:rPr lang="nl-NL" dirty="0" err="1" smtClean="0"/>
              <a:t>dekmoment</a:t>
            </a:r>
            <a:r>
              <a:rPr lang="nl-NL" dirty="0" smtClean="0"/>
              <a:t> te bepalen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Dag 10-12 na start loopsheid (zit veel variatie in)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Progesterontest (‘bloedonderzoek’)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Natuurlijke dekking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KI</a:t>
            </a:r>
          </a:p>
        </p:txBody>
      </p:sp>
    </p:spTree>
    <p:extLst>
      <p:ext uri="{BB962C8B-B14F-4D97-AF65-F5344CB8AC3E}">
        <p14:creationId xmlns:p14="http://schemas.microsoft.com/office/powerpoint/2010/main" val="13263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 op 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Drachtigheidsduur</a:t>
            </a:r>
            <a:r>
              <a:rPr lang="nl-NL" dirty="0" smtClean="0"/>
              <a:t> zowel voor hond gem. 62 dagen, voor de kat gem. 64 dagen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Voelen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Rond</a:t>
            </a:r>
            <a:r>
              <a:rPr lang="nl-NL" dirty="0"/>
              <a:t> ±</a:t>
            </a:r>
            <a:r>
              <a:rPr lang="nl-NL" dirty="0" smtClean="0"/>
              <a:t> 3 weken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Evt. risico </a:t>
            </a:r>
            <a:endParaRPr lang="nl-NL" dirty="0"/>
          </a:p>
          <a:p>
            <a:pPr lvl="2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871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 op 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Drachtigheidsduur</a:t>
            </a:r>
            <a:r>
              <a:rPr lang="nl-NL" dirty="0" smtClean="0"/>
              <a:t> zowel voor hond gem. 62 dagen, voor de kat gem. 64 dagen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Voelen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Rond</a:t>
            </a:r>
            <a:r>
              <a:rPr lang="nl-NL" dirty="0"/>
              <a:t> ±</a:t>
            </a:r>
            <a:r>
              <a:rPr lang="nl-NL" dirty="0" smtClean="0"/>
              <a:t> 3 weken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Evt. risico 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Echografie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Vanaf ± 28 dagen dracht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Wel/niet drachtig, geen exact aantal (schatting evt.)</a:t>
            </a:r>
            <a:endParaRPr lang="nl-NL" dirty="0"/>
          </a:p>
          <a:p>
            <a:pPr lvl="2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0250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 op 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 lvl="2"/>
            <a:endParaRPr lang="nl-NL" dirty="0" smtClean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2523695"/>
            <a:ext cx="4989621" cy="344405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68" y="1943453"/>
            <a:ext cx="4238981" cy="423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4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 op 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Drachtigheidsduur</a:t>
            </a:r>
            <a:r>
              <a:rPr lang="nl-NL" dirty="0" smtClean="0"/>
              <a:t> zowel voor hond gem. 62 dagen, voor de kat gem. 64 dagen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Voelen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Rond</a:t>
            </a:r>
            <a:r>
              <a:rPr lang="nl-NL" dirty="0"/>
              <a:t> ±</a:t>
            </a:r>
            <a:r>
              <a:rPr lang="nl-NL" dirty="0" smtClean="0"/>
              <a:t> 3 weken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Evt. risico 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Echografie</a:t>
            </a: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Vanaf ± 28 dagen dracht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Wel/niet drachtig, geen exact aantal (schatting evt.)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 smtClean="0"/>
              <a:t>Rontgenfoto</a:t>
            </a:r>
            <a:endParaRPr lang="nl-NL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Vanaf ±</a:t>
            </a:r>
            <a:r>
              <a:rPr lang="nl-NL" dirty="0" smtClean="0"/>
              <a:t> 45 dagen dracht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Aantal pups (schedels tellen)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Weten wat te verwachten bij partus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dirty="0" smtClean="0"/>
              <a:t>Indien slechts 1 pup risico bij verlengde dracht</a:t>
            </a:r>
          </a:p>
          <a:p>
            <a:pPr lvl="2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505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Controle op 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 lvl="2"/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601" y="1869743"/>
            <a:ext cx="7519284" cy="437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Partus (bevalling)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2054577"/>
            <a:ext cx="10058400" cy="46295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Onrust laatste dagen/weken voor partus, nestgedrag, evt. melk uit tepels of stoppen met eten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2 Weken voor verwachtte partusdatum 3dd temperaturen: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12-24 uur voor de bevalling kan temperatuur 0.5-1.5 graden zakken</a:t>
            </a:r>
          </a:p>
          <a:p>
            <a:pPr marL="0" indent="0">
              <a:buNone/>
            </a:pPr>
            <a:endParaRPr lang="nl-NL" b="1" u="sng" dirty="0" smtClean="0"/>
          </a:p>
          <a:p>
            <a:pPr marL="0" indent="0">
              <a:buNone/>
            </a:pPr>
            <a:r>
              <a:rPr lang="nl-NL" b="1" u="sng" dirty="0" smtClean="0"/>
              <a:t>Opdracht</a:t>
            </a:r>
          </a:p>
          <a:p>
            <a:pPr marL="0" indent="0">
              <a:buNone/>
            </a:pPr>
            <a:r>
              <a:rPr lang="nl-NL" dirty="0" smtClean="0"/>
              <a:t>Bekijk het volgende filmpje en noteer de gedragingen die je ziet.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476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358</TotalTime>
  <Words>589</Words>
  <Application>Microsoft Office PowerPoint</Application>
  <PresentationFormat>Breedbeeld</PresentationFormat>
  <Paragraphs>125</Paragraphs>
  <Slides>15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Terugblik</vt:lpstr>
      <vt:lpstr>De mooiste patient…</vt:lpstr>
      <vt:lpstr>Oestrus</vt:lpstr>
      <vt:lpstr>Dekking</vt:lpstr>
      <vt:lpstr>Controle op dracht</vt:lpstr>
      <vt:lpstr>Controle op dracht</vt:lpstr>
      <vt:lpstr>Controle op dracht</vt:lpstr>
      <vt:lpstr>Controle op dracht</vt:lpstr>
      <vt:lpstr>Controle op dracht</vt:lpstr>
      <vt:lpstr>Partus (bevalling)</vt:lpstr>
      <vt:lpstr>Partus (bevalling)</vt:lpstr>
      <vt:lpstr>Normale partus</vt:lpstr>
      <vt:lpstr>Normale partus</vt:lpstr>
      <vt:lpstr>Dystocia (partusproblemen)</vt:lpstr>
      <vt:lpstr>Dystocia (partusproblemen)</vt:lpstr>
      <vt:lpstr>Dystocia (partusproblemen)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laptop</cp:lastModifiedBy>
  <cp:revision>57</cp:revision>
  <dcterms:created xsi:type="dcterms:W3CDTF">2017-02-01T11:33:53Z</dcterms:created>
  <dcterms:modified xsi:type="dcterms:W3CDTF">2017-02-10T13:19:20Z</dcterms:modified>
</cp:coreProperties>
</file>