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7441C-DA18-467C-94B7-78EE6BE6334F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ECFB7-354F-4E20-ABAC-502F58A959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451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OVE en OVH: algehele narcose. Snede in mediaanlijn buik (door </a:t>
            </a:r>
            <a:r>
              <a:rPr lang="nl-NL" dirty="0" err="1" smtClean="0"/>
              <a:t>linea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alba</a:t>
            </a:r>
            <a:r>
              <a:rPr lang="nl-NL" baseline="0" dirty="0" smtClean="0"/>
              <a:t>)</a:t>
            </a:r>
          </a:p>
          <a:p>
            <a:r>
              <a:rPr lang="nl-NL" baseline="0" dirty="0" smtClean="0"/>
              <a:t>Opzoeken eierstokken (NB liggen heel diep: vlak bij de nieren!) en afbinden </a:t>
            </a:r>
          </a:p>
          <a:p>
            <a:r>
              <a:rPr lang="nl-NL" baseline="0" dirty="0" smtClean="0"/>
              <a:t>Buik sluiten.</a:t>
            </a:r>
          </a:p>
          <a:p>
            <a:r>
              <a:rPr lang="nl-NL" baseline="0" dirty="0" smtClean="0"/>
              <a:t>Bij problemen met baarmoeder: ook baarmoeder eruit: ligatuur om baarmoedermond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762A6-AD48-4E30-B44B-495C6B3C1E06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3001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NB risico vermindering suikerziekte en melkkliertumoren: bij ingreep op oudere leeftijd is </a:t>
            </a:r>
            <a:r>
              <a:rPr lang="nl-NL" smtClean="0"/>
              <a:t>dit</a:t>
            </a:r>
            <a:r>
              <a:rPr lang="nl-NL" baseline="0" smtClean="0"/>
              <a:t> niet meer zo!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762A6-AD48-4E30-B44B-495C6B3C1E06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2275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90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4826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5404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DGW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2E327-086B-4954-A7D5-DA9A816C65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3794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el, inhoud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35159C1-C7F4-48FC-9F2B-595542ED5330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DGW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946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274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38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20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460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4365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244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213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784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42ABB62-41DF-43E8-84F2-336D522524BE}" type="datetimeFigureOut">
              <a:rPr lang="nl-NL" smtClean="0"/>
              <a:t>10-2-2017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8955CB6-C887-4FAB-8C5C-59E6F9616D5E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12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317sNs1-Go" TargetMode="External"/><Relationship Id="rId2" Type="http://schemas.openxmlformats.org/officeDocument/2006/relationships/hyperlink" Target="https://www.youtube.com/watch?v=ZaXdHujQkb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wkw7IUdm4Q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gbVMSxgU1D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aJKdn8GYcs" TargetMode="External"/><Relationship Id="rId2" Type="http://schemas.openxmlformats.org/officeDocument/2006/relationships/hyperlink" Target="http://www.youtube.com/watch?v=CNlgXygiwF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CNlgXygiwF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Castratie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Preventie</a:t>
            </a:r>
            <a:endParaRPr lang="nl-NL" dirty="0"/>
          </a:p>
        </p:txBody>
      </p:sp>
      <p:sp>
        <p:nvSpPr>
          <p:cNvPr id="7" name="AutoShape 10" descr="Gerelateerde afbeeld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1069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Tahoma" pitchFamily="34" charset="0"/>
              </a:rPr>
              <a:t>Castratie reu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nl-NL" sz="8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167438" y="1628775"/>
            <a:ext cx="4038600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nl-NL" sz="800"/>
              <a:t/>
            </a:r>
            <a:br>
              <a:rPr lang="nl-NL" sz="800"/>
            </a:br>
            <a:r>
              <a:rPr lang="nl-NL" sz="1400" b="1">
                <a:latin typeface="Tahoma" pitchFamily="34" charset="0"/>
              </a:rPr>
              <a:t>MANNELIJKE GESLACHTSORGANEN REU IN ZIJAANZICHT</a:t>
            </a:r>
            <a:r>
              <a:rPr lang="nl-NL" sz="1400">
                <a:latin typeface="Tahoma" pitchFamily="34" charset="0"/>
              </a:rPr>
              <a:t/>
            </a:r>
            <a:br>
              <a:rPr lang="nl-NL" sz="1400">
                <a:latin typeface="Tahoma" pitchFamily="34" charset="0"/>
              </a:rPr>
            </a:br>
            <a:r>
              <a:rPr lang="nl-NL" sz="1400"/>
              <a:t/>
            </a:r>
            <a:br>
              <a:rPr lang="nl-NL" sz="1400"/>
            </a:br>
            <a:r>
              <a:rPr lang="nl-NL" sz="1400"/>
              <a:t> </a:t>
            </a:r>
            <a:br>
              <a:rPr lang="nl-NL" sz="1400"/>
            </a:br>
            <a:r>
              <a:rPr lang="nl-NL" sz="1400"/>
              <a:t/>
            </a:r>
            <a:br>
              <a:rPr lang="nl-NL" sz="1400"/>
            </a:br>
            <a:r>
              <a:rPr lang="nl-NL" sz="1400">
                <a:latin typeface="Tahoma" pitchFamily="34" charset="0"/>
              </a:rPr>
              <a:t>1. Verloop van de urinebuis in het bekken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2. Anus 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3. Terugtrekkende spier van de penis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4. Bulbus van de penis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5. Zwellichaam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6. Musculus ischio-cavernosus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7. Staart van de bijbal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8. Scrotum (balzak)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9. Testis (teelbal)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10. Kop van de bijbal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11. Voorhuid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12. Uitwendige opening van de urinebuis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13. Verlengd deel van de eikel (glans penis)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14. Bulbus van de penis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15. Penis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16. Annulus inguinalis (opening van lieskanaal)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17. Ductus deferens (zaadleider)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18. Blaas</a:t>
            </a:r>
            <a:br>
              <a:rPr lang="nl-NL" sz="1400">
                <a:latin typeface="Tahoma" pitchFamily="34" charset="0"/>
              </a:rPr>
            </a:br>
            <a:r>
              <a:rPr lang="nl-NL" sz="1400">
                <a:latin typeface="Tahoma" pitchFamily="34" charset="0"/>
              </a:rPr>
              <a:t>19. Urineleider</a:t>
            </a:r>
          </a:p>
        </p:txBody>
      </p:sp>
      <p:pic>
        <p:nvPicPr>
          <p:cNvPr id="46087" name="Picture 7" descr="p525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388" y="2420939"/>
            <a:ext cx="4552950" cy="3019425"/>
          </a:xfrm>
          <a:prstGeom prst="rect">
            <a:avLst/>
          </a:prstGeom>
          <a:noFill/>
        </p:spPr>
      </p:pic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5159C1-C7F4-48FC-9F2B-595542ED5330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9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Tahoma" pitchFamily="34" charset="0"/>
              </a:rPr>
              <a:t>Castratie reu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nl-NL" u="sng" dirty="0">
                <a:latin typeface="Tahoma" pitchFamily="34" charset="0"/>
              </a:rPr>
              <a:t>Opdracht:</a:t>
            </a:r>
          </a:p>
          <a:p>
            <a:pPr>
              <a:buFont typeface="Wingdings" pitchFamily="2" charset="2"/>
              <a:buNone/>
            </a:pPr>
            <a:r>
              <a:rPr lang="nl-NL" dirty="0">
                <a:latin typeface="Tahoma" pitchFamily="34" charset="0"/>
              </a:rPr>
              <a:t>Bekijk het onderstaande filmpje over </a:t>
            </a:r>
            <a:r>
              <a:rPr lang="nl-NL" dirty="0" smtClean="0">
                <a:latin typeface="Tahoma" pitchFamily="34" charset="0"/>
              </a:rPr>
              <a:t>de castratie </a:t>
            </a:r>
            <a:r>
              <a:rPr lang="nl-NL" dirty="0">
                <a:latin typeface="Tahoma" pitchFamily="34" charset="0"/>
              </a:rPr>
              <a:t>van een reu. Schrijf in de juiste</a:t>
            </a:r>
          </a:p>
          <a:p>
            <a:pPr>
              <a:buFont typeface="Wingdings" pitchFamily="2" charset="2"/>
              <a:buNone/>
            </a:pPr>
            <a:r>
              <a:rPr lang="nl-NL" dirty="0">
                <a:latin typeface="Tahoma" pitchFamily="34" charset="0"/>
              </a:rPr>
              <a:t>volgorde op welke handelingen </a:t>
            </a:r>
            <a:r>
              <a:rPr lang="nl-NL" dirty="0" smtClean="0">
                <a:latin typeface="Tahoma" pitchFamily="34" charset="0"/>
              </a:rPr>
              <a:t>worden uitgevoerd</a:t>
            </a:r>
            <a:r>
              <a:rPr lang="nl-NL" dirty="0">
                <a:latin typeface="Tahoma" pitchFamily="34" charset="0"/>
              </a:rPr>
              <a:t>. </a:t>
            </a:r>
            <a:endParaRPr lang="nl-NL" dirty="0" smtClean="0">
              <a:latin typeface="Tahoma" pitchFamily="34" charset="0"/>
            </a:endParaRPr>
          </a:p>
          <a:p>
            <a:pPr>
              <a:buFont typeface="Wingdings" pitchFamily="2" charset="2"/>
              <a:buNone/>
            </a:pPr>
            <a:endParaRPr lang="nl-NL" dirty="0">
              <a:latin typeface="Tahom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nl-NL" dirty="0" smtClean="0">
                <a:latin typeface="Tahoma" pitchFamily="34" charset="0"/>
                <a:hlinkClick r:id="rId2"/>
              </a:rPr>
              <a:t>https</a:t>
            </a:r>
            <a:r>
              <a:rPr lang="nl-NL" dirty="0">
                <a:latin typeface="Tahoma" pitchFamily="34" charset="0"/>
                <a:hlinkClick r:id="rId2"/>
              </a:rPr>
              <a:t>://</a:t>
            </a:r>
            <a:r>
              <a:rPr lang="nl-NL" dirty="0" smtClean="0">
                <a:latin typeface="Tahoma" pitchFamily="34" charset="0"/>
                <a:hlinkClick r:id="rId2"/>
              </a:rPr>
              <a:t>www.youtube.com/watch?v=ZaXdHujQkb0</a:t>
            </a:r>
            <a:r>
              <a:rPr lang="nl-NL" dirty="0" smtClean="0">
                <a:latin typeface="Tahoma" pitchFamily="34" charset="0"/>
              </a:rPr>
              <a:t> </a:t>
            </a:r>
            <a:endParaRPr lang="nl-NL" dirty="0">
              <a:latin typeface="Tahom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nl-NL" dirty="0" smtClean="0">
                <a:latin typeface="Tahoma" pitchFamily="34" charset="0"/>
                <a:hlinkClick r:id="rId3"/>
              </a:rPr>
              <a:t>Castratie </a:t>
            </a:r>
            <a:r>
              <a:rPr lang="nl-NL" dirty="0">
                <a:latin typeface="Tahoma" pitchFamily="34" charset="0"/>
                <a:hlinkClick r:id="rId3"/>
              </a:rPr>
              <a:t>reu</a:t>
            </a:r>
            <a:endParaRPr lang="nl-NL" dirty="0">
              <a:latin typeface="Tahoma" pitchFamily="34" charset="0"/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AC06-36D6-412F-B32D-B464EFFB7292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49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Tahoma" pitchFamily="34" charset="0"/>
              </a:rPr>
              <a:t>Handelingen castratie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latin typeface="Tahoma" pitchFamily="34" charset="0"/>
              </a:rPr>
              <a:t>Algehele narcose</a:t>
            </a:r>
          </a:p>
          <a:p>
            <a:r>
              <a:rPr lang="nl-NL" dirty="0">
                <a:latin typeface="Tahoma" pitchFamily="34" charset="0"/>
              </a:rPr>
              <a:t>Scheren/wassen/desinfecteren huid voor scrotum</a:t>
            </a:r>
          </a:p>
          <a:p>
            <a:r>
              <a:rPr lang="nl-NL" dirty="0">
                <a:latin typeface="Tahoma" pitchFamily="34" charset="0"/>
              </a:rPr>
              <a:t>Via 1 snede net voor scrotum beide testikels verwijderd. </a:t>
            </a:r>
            <a:endParaRPr lang="nl-NL" dirty="0" smtClean="0">
              <a:latin typeface="Tahoma" pitchFamily="34" charset="0"/>
            </a:endParaRPr>
          </a:p>
          <a:p>
            <a:r>
              <a:rPr lang="nl-NL" dirty="0" smtClean="0">
                <a:latin typeface="Tahoma" pitchFamily="34" charset="0"/>
              </a:rPr>
              <a:t>Afbinden zaadstrengen</a:t>
            </a:r>
          </a:p>
          <a:p>
            <a:r>
              <a:rPr lang="nl-NL" dirty="0" smtClean="0">
                <a:latin typeface="Tahoma" pitchFamily="34" charset="0"/>
              </a:rPr>
              <a:t>Huid </a:t>
            </a:r>
            <a:r>
              <a:rPr lang="nl-NL" dirty="0">
                <a:latin typeface="Tahoma" pitchFamily="34" charset="0"/>
              </a:rPr>
              <a:t>wordt gehecht.</a:t>
            </a: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AC06-36D6-412F-B32D-B464EFFB7292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90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Tahoma" pitchFamily="34" charset="0"/>
              </a:rPr>
              <a:t>Indicaties castraties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latin typeface="Tahoma" pitchFamily="34" charset="0"/>
              </a:rPr>
              <a:t>Probleemgedrag (dominantie/agressie)</a:t>
            </a:r>
          </a:p>
          <a:p>
            <a:r>
              <a:rPr lang="nl-NL" dirty="0">
                <a:latin typeface="Tahoma" pitchFamily="34" charset="0"/>
              </a:rPr>
              <a:t>Problemen prostaat</a:t>
            </a:r>
          </a:p>
          <a:p>
            <a:r>
              <a:rPr lang="nl-NL" dirty="0" err="1">
                <a:latin typeface="Tahoma" pitchFamily="34" charset="0"/>
              </a:rPr>
              <a:t>Balanoposthitis</a:t>
            </a:r>
            <a:r>
              <a:rPr lang="nl-NL" dirty="0">
                <a:latin typeface="Tahoma" pitchFamily="34" charset="0"/>
              </a:rPr>
              <a:t> (etterachtige voorhuid </a:t>
            </a:r>
            <a:r>
              <a:rPr lang="nl-NL" dirty="0" smtClean="0">
                <a:latin typeface="Tahoma" pitchFamily="34" charset="0"/>
              </a:rPr>
              <a:t>ontsteking)</a:t>
            </a:r>
            <a:endParaRPr lang="nl-NL" dirty="0">
              <a:latin typeface="Tahoma" pitchFamily="34" charset="0"/>
            </a:endParaRPr>
          </a:p>
          <a:p>
            <a:r>
              <a:rPr lang="nl-NL" dirty="0">
                <a:latin typeface="Tahoma" pitchFamily="34" charset="0"/>
              </a:rPr>
              <a:t>Anaalklierproblemen(</a:t>
            </a:r>
            <a:r>
              <a:rPr lang="nl-NL" dirty="0" err="1">
                <a:latin typeface="Tahoma" pitchFamily="34" charset="0"/>
              </a:rPr>
              <a:t>adenomen</a:t>
            </a:r>
            <a:r>
              <a:rPr lang="nl-NL" dirty="0">
                <a:latin typeface="Tahoma" pitchFamily="34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nl-NL" dirty="0">
                <a:latin typeface="Tahoma" pitchFamily="34" charset="0"/>
              </a:rPr>
              <a:t>Leeftijd: </a:t>
            </a:r>
          </a:p>
          <a:p>
            <a:r>
              <a:rPr lang="nl-NL" dirty="0" err="1">
                <a:latin typeface="Tahoma" pitchFamily="34" charset="0"/>
              </a:rPr>
              <a:t>afh</a:t>
            </a:r>
            <a:r>
              <a:rPr lang="nl-NL" dirty="0">
                <a:latin typeface="Tahoma" pitchFamily="34" charset="0"/>
              </a:rPr>
              <a:t>. Praktijk, meestal 6-12 </a:t>
            </a:r>
            <a:r>
              <a:rPr lang="nl-NL" dirty="0" err="1">
                <a:latin typeface="Tahoma" pitchFamily="34" charset="0"/>
              </a:rPr>
              <a:t>mnd</a:t>
            </a:r>
            <a:r>
              <a:rPr lang="nl-NL" dirty="0">
                <a:latin typeface="Tahoma" pitchFamily="34" charset="0"/>
              </a:rPr>
              <a:t>, </a:t>
            </a:r>
            <a:r>
              <a:rPr lang="nl-NL" dirty="0" err="1">
                <a:latin typeface="Tahoma" pitchFamily="34" charset="0"/>
              </a:rPr>
              <a:t>afh</a:t>
            </a:r>
            <a:r>
              <a:rPr lang="nl-NL" dirty="0">
                <a:latin typeface="Tahoma" pitchFamily="34" charset="0"/>
              </a:rPr>
              <a:t> van het ras</a:t>
            </a:r>
          </a:p>
          <a:p>
            <a:endParaRPr lang="nl-NL" dirty="0">
              <a:latin typeface="Tahoma" pitchFamily="34" charset="0"/>
            </a:endParaRPr>
          </a:p>
          <a:p>
            <a:endParaRPr lang="nl-NL" dirty="0">
              <a:latin typeface="Tahoma" pitchFamily="34" charset="0"/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AC06-36D6-412F-B32D-B464EFFB7292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566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Tahoma" pitchFamily="34" charset="0"/>
              </a:rPr>
              <a:t>Voordelen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latin typeface="Tahoma" pitchFamily="34" charset="0"/>
              </a:rPr>
              <a:t>Rustiger gedrag</a:t>
            </a:r>
          </a:p>
          <a:p>
            <a:r>
              <a:rPr lang="nl-NL" dirty="0" smtClean="0">
                <a:latin typeface="Tahoma" pitchFamily="34" charset="0"/>
              </a:rPr>
              <a:t>Minder/tot </a:t>
            </a:r>
            <a:r>
              <a:rPr lang="nl-NL" dirty="0">
                <a:latin typeface="Tahoma" pitchFamily="34" charset="0"/>
              </a:rPr>
              <a:t>geen voorhuidontsteking</a:t>
            </a:r>
          </a:p>
          <a:p>
            <a:r>
              <a:rPr lang="nl-NL" dirty="0">
                <a:latin typeface="Tahoma" pitchFamily="34" charset="0"/>
              </a:rPr>
              <a:t>Minder </a:t>
            </a:r>
            <a:r>
              <a:rPr lang="nl-NL" dirty="0" smtClean="0">
                <a:latin typeface="Tahoma" pitchFamily="34" charset="0"/>
              </a:rPr>
              <a:t>prostaatproblemen</a:t>
            </a:r>
            <a:endParaRPr lang="nl-NL" dirty="0">
              <a:latin typeface="Tahoma" pitchFamily="34" charset="0"/>
            </a:endParaRPr>
          </a:p>
          <a:p>
            <a:pPr>
              <a:buFont typeface="Wingdings" pitchFamily="2" charset="2"/>
              <a:buNone/>
            </a:pPr>
            <a:endParaRPr lang="nl-NL" dirty="0">
              <a:latin typeface="Tahoma" pitchFamily="34" charset="0"/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AC06-36D6-412F-B32D-B464EFFB7292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937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Tahoma" pitchFamily="34" charset="0"/>
              </a:rPr>
              <a:t>Nadelen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</a:rPr>
              <a:t>Dikker worden!</a:t>
            </a:r>
          </a:p>
          <a:p>
            <a:r>
              <a:rPr lang="nl-NL" dirty="0" smtClean="0">
                <a:latin typeface="Tahoma" pitchFamily="34" charset="0"/>
              </a:rPr>
              <a:t>Meer </a:t>
            </a:r>
            <a:r>
              <a:rPr lang="nl-NL" dirty="0">
                <a:latin typeface="Tahoma" pitchFamily="34" charset="0"/>
              </a:rPr>
              <a:t>kans op prostaatcarcinoom (zelden</a:t>
            </a:r>
            <a:r>
              <a:rPr lang="nl-NL" dirty="0" smtClean="0">
                <a:latin typeface="Tahoma" pitchFamily="34" charset="0"/>
              </a:rPr>
              <a:t>)</a:t>
            </a:r>
            <a:endParaRPr lang="nl-NL" dirty="0">
              <a:latin typeface="Tahoma" pitchFamily="34" charset="0"/>
            </a:endParaRPr>
          </a:p>
          <a:p>
            <a:r>
              <a:rPr lang="nl-NL" dirty="0">
                <a:latin typeface="Tahoma" pitchFamily="34" charset="0"/>
              </a:rPr>
              <a:t>Bij castratie op zeer jonge leeftijd:feminisatie (vervrouwelijking)</a:t>
            </a:r>
          </a:p>
          <a:p>
            <a:endParaRPr lang="nl-NL" dirty="0">
              <a:latin typeface="Tahoma" pitchFamily="34" charset="0"/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AC06-36D6-412F-B32D-B464EFFB7292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42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Castratie kater</a:t>
            </a:r>
          </a:p>
        </p:txBody>
      </p:sp>
      <p:sp>
        <p:nvSpPr>
          <p:cNvPr id="205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http://www.youtube.com/watch?v=Fwkw7IUdm4Q</a:t>
            </a:r>
            <a:endParaRPr lang="nl-NL" dirty="0" smtClean="0"/>
          </a:p>
          <a:p>
            <a:endParaRPr lang="nl-NL" dirty="0" smtClean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AC06-36D6-412F-B32D-B464EFFB7292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424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knopen</a:t>
            </a:r>
          </a:p>
        </p:txBody>
      </p:sp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http://www.youtube.com/watch?v=gbVMSxgU1Dc</a:t>
            </a:r>
            <a:endParaRPr lang="nl-NL" dirty="0" smtClean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AC06-36D6-412F-B32D-B464EFFB7292}" type="slidenum">
              <a:rPr lang="nl-NL" smtClean="0"/>
              <a:pPr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77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Castratie </a:t>
            </a:r>
            <a:r>
              <a:rPr lang="nl-NL" dirty="0" err="1" smtClean="0"/>
              <a:t>teef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OVX: </a:t>
            </a:r>
            <a:r>
              <a:rPr lang="nl-NL" dirty="0" err="1" smtClean="0"/>
              <a:t>ovari</a:t>
            </a:r>
            <a:r>
              <a:rPr lang="nl-NL" dirty="0" smtClean="0"/>
              <a:t> </a:t>
            </a:r>
            <a:r>
              <a:rPr lang="nl-NL" dirty="0" err="1" smtClean="0"/>
              <a:t>ectomie</a:t>
            </a:r>
            <a:r>
              <a:rPr lang="nl-NL" dirty="0" smtClean="0"/>
              <a:t> </a:t>
            </a:r>
            <a:endParaRPr lang="nl-NL" dirty="0" smtClean="0"/>
          </a:p>
          <a:p>
            <a:r>
              <a:rPr lang="nl-NL" dirty="0" smtClean="0"/>
              <a:t>OVHX</a:t>
            </a:r>
            <a:r>
              <a:rPr lang="nl-NL" dirty="0" smtClean="0"/>
              <a:t>: </a:t>
            </a:r>
            <a:r>
              <a:rPr lang="nl-NL" dirty="0" err="1" smtClean="0"/>
              <a:t>ovario</a:t>
            </a:r>
            <a:r>
              <a:rPr lang="nl-NL" dirty="0" smtClean="0"/>
              <a:t> </a:t>
            </a:r>
            <a:r>
              <a:rPr lang="nl-NL" dirty="0" err="1" smtClean="0"/>
              <a:t>hyster</a:t>
            </a:r>
            <a:r>
              <a:rPr lang="nl-NL" dirty="0" smtClean="0"/>
              <a:t> </a:t>
            </a:r>
            <a:r>
              <a:rPr lang="nl-NL" dirty="0" err="1" smtClean="0"/>
              <a:t>ectomie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AC06-36D6-412F-B32D-B464EFFB7292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4230807" y="1965278"/>
            <a:ext cx="443552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(alleen eierstokken eruit</a:t>
            </a:r>
            <a:r>
              <a:rPr lang="nl-N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r>
              <a:rPr lang="nl-N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(eierstokken en baarmoeder eruit</a:t>
            </a:r>
            <a:r>
              <a:rPr lang="nl-N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992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Castratie </a:t>
            </a:r>
            <a:r>
              <a:rPr lang="nl-NL" dirty="0" err="1" smtClean="0"/>
              <a:t>teef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Voordelen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Geen loopsheid meer</a:t>
            </a:r>
          </a:p>
          <a:p>
            <a:r>
              <a:rPr lang="nl-NL" dirty="0" smtClean="0"/>
              <a:t>Geen ongewenste dracht</a:t>
            </a:r>
          </a:p>
          <a:p>
            <a:r>
              <a:rPr lang="nl-NL" dirty="0" smtClean="0"/>
              <a:t>Geen risico op baarmoederontsteking</a:t>
            </a:r>
          </a:p>
          <a:p>
            <a:r>
              <a:rPr lang="nl-NL" dirty="0" smtClean="0"/>
              <a:t>Veel minder risico op suikerziekte</a:t>
            </a:r>
          </a:p>
          <a:p>
            <a:r>
              <a:rPr lang="nl-NL" dirty="0" smtClean="0"/>
              <a:t>Veel minder risico op melkklier tumoren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Nadelen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Karakter soms scherper</a:t>
            </a:r>
          </a:p>
          <a:p>
            <a:r>
              <a:rPr lang="nl-NL" dirty="0" smtClean="0"/>
              <a:t>Vacht veranderingen</a:t>
            </a:r>
          </a:p>
          <a:p>
            <a:r>
              <a:rPr lang="nl-NL" dirty="0" smtClean="0"/>
              <a:t>Dikker worden</a:t>
            </a:r>
          </a:p>
          <a:p>
            <a:r>
              <a:rPr lang="nl-NL" dirty="0" smtClean="0"/>
              <a:t>Operatie risico</a:t>
            </a:r>
          </a:p>
          <a:p>
            <a:r>
              <a:rPr lang="nl-NL" dirty="0" smtClean="0"/>
              <a:t>Kans op incontinentie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558BD0-063F-4CC7-98CE-099A96A07B99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0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Teken in 5 minuten </a:t>
            </a:r>
            <a:r>
              <a:rPr lang="nl-NL" dirty="0" smtClean="0"/>
              <a:t>een onderaanzicht van de </a:t>
            </a:r>
            <a:r>
              <a:rPr lang="nl-NL" dirty="0" smtClean="0"/>
              <a:t>anatomie van het vrouwelijk geslachtsapparaat (teef)</a:t>
            </a:r>
          </a:p>
          <a:p>
            <a:r>
              <a:rPr lang="nl-NL" dirty="0" smtClean="0"/>
              <a:t>Teken hierin, wat er bij een “sterilisatie” verandert</a:t>
            </a:r>
          </a:p>
          <a:p>
            <a:r>
              <a:rPr lang="nl-NL" dirty="0" smtClean="0"/>
              <a:t>Klaar? Vergelijk:</a:t>
            </a:r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AC06-36D6-412F-B32D-B464EFFB7292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836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Tijdelijke aanduiding voor inhoud 5" descr="65 sterilisatie poes, teef.JPG"/>
          <p:cNvPicPr>
            <a:picLocks noGrp="1" noChangeAspect="1"/>
          </p:cNvPicPr>
          <p:nvPr>
            <p:ph/>
          </p:nvPr>
        </p:nvPicPr>
        <p:blipFill rotWithShape="1">
          <a:blip r:embed="rId2" cstate="print"/>
          <a:srcRect l="3143" t="9492" r="3700"/>
          <a:stretch/>
        </p:blipFill>
        <p:spPr>
          <a:xfrm>
            <a:off x="3231557" y="450375"/>
            <a:ext cx="5732060" cy="5764497"/>
          </a:xfrm>
        </p:spPr>
      </p:pic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2E327-086B-4954-A7D5-DA9A816C6597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111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Tijdelijke aanduiding voor inhoud 5" descr="66 pyometra.JPG"/>
          <p:cNvPicPr>
            <a:picLocks noGrp="1" noChangeAspect="1"/>
          </p:cNvPicPr>
          <p:nvPr>
            <p:ph/>
          </p:nvPr>
        </p:nvPicPr>
        <p:blipFill rotWithShape="1">
          <a:blip r:embed="rId2" cstate="print"/>
          <a:srcRect l="3787" t="382" r="13643"/>
          <a:stretch/>
        </p:blipFill>
        <p:spPr>
          <a:xfrm>
            <a:off x="3480178" y="95534"/>
            <a:ext cx="5268037" cy="6702142"/>
          </a:xfrm>
        </p:spPr>
      </p:pic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2E327-086B-4954-A7D5-DA9A816C6597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214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Castratie teef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Bedenk tijdens het kijken van onderstaande filmpjes welke voor en nadelen de beide methoden hebben</a:t>
            </a:r>
          </a:p>
          <a:p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Conventionele OVE</a:t>
            </a:r>
            <a:r>
              <a:rPr lang="nl-N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nl-N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https://</a:t>
            </a:r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youtu.be/aaJKdn8GYcs</a:t>
            </a:r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nl-N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2"/>
            </a:endParaRPr>
          </a:p>
          <a:p>
            <a:r>
              <a:rPr lang="nl-NL" dirty="0"/>
              <a:t>OVE Laparoscopisch:  </a:t>
            </a:r>
            <a:r>
              <a:rPr lang="nl-NL" dirty="0">
                <a:hlinkClick r:id="rId4"/>
              </a:rPr>
              <a:t>https://</a:t>
            </a:r>
            <a:r>
              <a:rPr lang="nl-NL" dirty="0" smtClean="0">
                <a:hlinkClick r:id="rId4"/>
              </a:rPr>
              <a:t>youtu.be/CNlgXygiwFs</a:t>
            </a:r>
            <a:endParaRPr lang="nl-NL" dirty="0">
              <a:hlinkClick r:id="rId2"/>
            </a:endParaRP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AC06-36D6-412F-B32D-B464EFFB7292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04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Castratie reu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Opdracht: Teken in 5 minuten de normale anatomie van het mannelijk geslachtsapparaat (reu)</a:t>
            </a:r>
          </a:p>
          <a:p>
            <a:r>
              <a:rPr lang="nl-NL" dirty="0"/>
              <a:t>Teken hierin, wat er bij een </a:t>
            </a:r>
            <a:r>
              <a:rPr lang="nl-NL" dirty="0" smtClean="0"/>
              <a:t>castratie verandert</a:t>
            </a:r>
          </a:p>
          <a:p>
            <a:r>
              <a:rPr lang="nl-NL" dirty="0" smtClean="0"/>
              <a:t>Vergelijk:</a:t>
            </a:r>
            <a:endParaRPr lang="nl-NL" dirty="0"/>
          </a:p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AC06-36D6-412F-B32D-B464EFFB7292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66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Tijdelijke aanduiding voor inhoud 2" descr="67 castratie reu, kater.JPG"/>
          <p:cNvPicPr>
            <a:picLocks noGrp="1" noChangeAspect="1"/>
          </p:cNvPicPr>
          <p:nvPr>
            <p:ph/>
          </p:nvPr>
        </p:nvPicPr>
        <p:blipFill rotWithShape="1">
          <a:blip r:embed="rId2" cstate="print"/>
          <a:srcRect t="14240" r="3653"/>
          <a:stretch/>
        </p:blipFill>
        <p:spPr>
          <a:xfrm>
            <a:off x="3442836" y="334711"/>
            <a:ext cx="5309502" cy="6125074"/>
          </a:xfrm>
        </p:spPr>
      </p:pic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DGW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2E327-086B-4954-A7D5-DA9A816C6597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789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rugblik">
  <a:themeElements>
    <a:clrScheme name="Terugblik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379</TotalTime>
  <Words>373</Words>
  <Application>Microsoft Office PowerPoint</Application>
  <PresentationFormat>Breedbeeld</PresentationFormat>
  <Paragraphs>105</Paragraphs>
  <Slides>17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Calibri</vt:lpstr>
      <vt:lpstr>Calibri Light</vt:lpstr>
      <vt:lpstr>Tahoma</vt:lpstr>
      <vt:lpstr>Wingdings</vt:lpstr>
      <vt:lpstr>Terugblik</vt:lpstr>
      <vt:lpstr>Castratie</vt:lpstr>
      <vt:lpstr>Castratie teef</vt:lpstr>
      <vt:lpstr>Castratie teef</vt:lpstr>
      <vt:lpstr>Opdracht</vt:lpstr>
      <vt:lpstr>PowerPoint-presentatie</vt:lpstr>
      <vt:lpstr>PowerPoint-presentatie</vt:lpstr>
      <vt:lpstr>Castratie teef</vt:lpstr>
      <vt:lpstr>Castratie reu</vt:lpstr>
      <vt:lpstr>PowerPoint-presentatie</vt:lpstr>
      <vt:lpstr>Castratie reu</vt:lpstr>
      <vt:lpstr>Castratie reu</vt:lpstr>
      <vt:lpstr>Handelingen castratie</vt:lpstr>
      <vt:lpstr>Indicaties castraties</vt:lpstr>
      <vt:lpstr>Voordelen</vt:lpstr>
      <vt:lpstr>Nadelen</vt:lpstr>
      <vt:lpstr>Castratie kater</vt:lpstr>
      <vt:lpstr>knopen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laptop</cp:lastModifiedBy>
  <cp:revision>60</cp:revision>
  <dcterms:created xsi:type="dcterms:W3CDTF">2017-02-01T11:33:53Z</dcterms:created>
  <dcterms:modified xsi:type="dcterms:W3CDTF">2017-02-10T13:14:56Z</dcterms:modified>
</cp:coreProperties>
</file>