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6" r:id="rId16"/>
    <p:sldId id="271" r:id="rId17"/>
    <p:sldId id="275" r:id="rId18"/>
    <p:sldId id="273" r:id="rId19"/>
    <p:sldId id="272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33600" y="5410200"/>
            <a:ext cx="593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159000" y="5227638"/>
            <a:ext cx="593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159000" y="5227638"/>
            <a:ext cx="593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lnSpc>
                <a:spcPts val="1800"/>
              </a:lnSpc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0" y="3670300"/>
            <a:ext cx="5938838" cy="709613"/>
          </a:xfrm>
        </p:spPr>
        <p:txBody>
          <a:bodyPr lIns="0" tIns="0" rIns="0" bIns="0"/>
          <a:lstStyle>
            <a:lvl1pPr>
              <a:defRPr sz="3600"/>
            </a:lvl1pPr>
          </a:lstStyle>
          <a:p>
            <a:pPr lvl="0"/>
            <a:endParaRPr lang="nl-N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0" y="4724400"/>
            <a:ext cx="5938838" cy="457200"/>
          </a:xfrm>
        </p:spPr>
        <p:txBody>
          <a:bodyPr lIns="0" tIns="0" rIns="0" bIns="0" anchor="ctr"/>
          <a:lstStyle>
            <a:lvl1pPr>
              <a:lnSpc>
                <a:spcPts val="1800"/>
              </a:lnSpc>
              <a:defRPr sz="1800"/>
            </a:lvl1pPr>
          </a:lstStyle>
          <a:p>
            <a:pPr lvl="0"/>
            <a:endParaRPr lang="nl-NL" noProof="0"/>
          </a:p>
          <a:p>
            <a:pPr lvl="0"/>
            <a:endParaRPr lang="nl-NL" noProof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B2C4-D7FD-4AD1-924A-0E6FD2FCDAC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8263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85FCF-3BE4-4F03-8587-5EE36ECA152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71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067425" y="1143000"/>
            <a:ext cx="1806575" cy="45069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47700" y="1143000"/>
            <a:ext cx="5267325" cy="45069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83BA0-1C9E-4A29-8CA5-A67EADFE339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682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E3AF7-EB61-43E3-8F53-5F8BF70EA6B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670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35B46-A4D2-4131-86F8-7A70B69AC9C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206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1988" y="2093913"/>
            <a:ext cx="3529012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43400" y="2093913"/>
            <a:ext cx="3530600" cy="355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A14379-74CE-4EDC-8E1A-C6525F332F6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5028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DA868-BCFE-440C-89DE-150DF02BA0E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30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7CAA8-6B4F-4BCD-8A9E-A0D35B80CA3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287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76AB-F36F-4F25-9C0E-AECFE228FDB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014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AC3BF-8235-4A6A-A0C2-52DDFAD0713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223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08D5D-0530-45B2-BEFC-4E719CD85E5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21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143000"/>
            <a:ext cx="7212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2093913"/>
            <a:ext cx="7212012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477D33-F71D-4C3D-B3DE-4BDBFA283BB7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92088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801688" indent="-2286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20788" indent="-2286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639888" indent="-228600"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0970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5542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0114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468688" indent="-228600" algn="l" rtl="0" fontAlgn="base">
        <a:lnSpc>
          <a:spcPts val="2200"/>
        </a:lnSpc>
        <a:spcBef>
          <a:spcPct val="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el 1"/>
          <p:cNvSpPr>
            <a:spLocks noGrp="1"/>
          </p:cNvSpPr>
          <p:nvPr>
            <p:ph type="ctrTitle"/>
          </p:nvPr>
        </p:nvSpPr>
        <p:spPr>
          <a:xfrm>
            <a:off x="2159000" y="3670300"/>
            <a:ext cx="6445448" cy="709613"/>
          </a:xfrm>
        </p:spPr>
        <p:txBody>
          <a:bodyPr/>
          <a:lstStyle/>
          <a:p>
            <a:pPr eaLnBrk="1" hangingPunct="1"/>
            <a:r>
              <a:rPr lang="nl-NL" altLang="nl-NL" dirty="0"/>
              <a:t>Druk- en drukverschilmeting</a:t>
            </a: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Atmosferische druk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Overdruk (druk groter dan de atmosferische druk)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Onderdruk (druk lager dan de atmosferische druk)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Absolute druk (druk t.o.v. vacuüm)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Relatieve druk (druk t.o.v. de atmosferische druk)</a:t>
            </a:r>
          </a:p>
        </p:txBody>
      </p:sp>
    </p:spTree>
    <p:extLst>
      <p:ext uri="{BB962C8B-B14F-4D97-AF65-F5344CB8AC3E}">
        <p14:creationId xmlns:p14="http://schemas.microsoft.com/office/powerpoint/2010/main" val="203239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bar (</a:t>
            </a:r>
            <a:r>
              <a:rPr lang="nl-NL" dirty="0">
                <a:solidFill>
                  <a:srgbClr val="FF0000"/>
                </a:solidFill>
              </a:rPr>
              <a:t>geen</a:t>
            </a:r>
            <a:r>
              <a:rPr lang="nl-NL" dirty="0"/>
              <a:t> SI eenheid)</a:t>
            </a:r>
          </a:p>
          <a:p>
            <a:pPr marL="0" indent="0"/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mwk</a:t>
            </a:r>
            <a:r>
              <a:rPr lang="nl-NL" dirty="0"/>
              <a:t> (meter waterkolom) </a:t>
            </a:r>
            <a:r>
              <a:rPr lang="nl-NL" dirty="0">
                <a:solidFill>
                  <a:srgbClr val="FF0000"/>
                </a:solidFill>
              </a:rPr>
              <a:t>geen</a:t>
            </a:r>
            <a:r>
              <a:rPr lang="nl-NL" dirty="0"/>
              <a:t> SI eenheid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cmHg</a:t>
            </a:r>
            <a:r>
              <a:rPr lang="nl-NL" dirty="0"/>
              <a:t> (centimeter kwikkolom) </a:t>
            </a:r>
            <a:r>
              <a:rPr lang="nl-NL" dirty="0">
                <a:solidFill>
                  <a:srgbClr val="FF0000"/>
                </a:solidFill>
              </a:rPr>
              <a:t>geen</a:t>
            </a:r>
            <a:r>
              <a:rPr lang="nl-NL" dirty="0"/>
              <a:t> SI eenheid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N/m</a:t>
            </a:r>
            <a:r>
              <a:rPr lang="nl-NL" baseline="30000" dirty="0"/>
              <a:t>2</a:t>
            </a:r>
            <a:r>
              <a:rPr lang="nl-N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Pa (Pascal)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Psi</a:t>
            </a:r>
            <a:r>
              <a:rPr lang="nl-NL" dirty="0"/>
              <a:t> (</a:t>
            </a:r>
            <a:r>
              <a:rPr lang="nl-NL" dirty="0" err="1"/>
              <a:t>pound</a:t>
            </a:r>
            <a:r>
              <a:rPr lang="nl-NL" dirty="0"/>
              <a:t>-force per square inch) </a:t>
            </a:r>
            <a:r>
              <a:rPr lang="nl-NL" dirty="0">
                <a:solidFill>
                  <a:srgbClr val="FF0000"/>
                </a:solidFill>
              </a:rPr>
              <a:t>geen</a:t>
            </a:r>
            <a:r>
              <a:rPr lang="nl-NL" dirty="0"/>
              <a:t> Si eenheid)</a:t>
            </a:r>
          </a:p>
        </p:txBody>
      </p:sp>
    </p:spTree>
    <p:extLst>
      <p:ext uri="{BB962C8B-B14F-4D97-AF65-F5344CB8AC3E}">
        <p14:creationId xmlns:p14="http://schemas.microsoft.com/office/powerpoint/2010/main" val="402250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988" y="2093913"/>
            <a:ext cx="7366396" cy="355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Bar(g) of bar(o) wordt gebruikt om aan te geven dat het om een relatieve druk gaat.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(g) komt van het Engelse woord ‘</a:t>
            </a:r>
            <a:r>
              <a:rPr lang="nl-NL" i="1" dirty="0" err="1"/>
              <a:t>gauge</a:t>
            </a:r>
            <a:r>
              <a:rPr lang="nl-NL" i="1" dirty="0"/>
              <a:t>’</a:t>
            </a:r>
            <a:r>
              <a:rPr lang="nl-NL" dirty="0"/>
              <a:t> dat meter betekent.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(o) komt van overdruk of onderdruk.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Als alleen bar wordt genoemd zonder toelichting dan bedoelt men meestal absolute druk. Voor de duidelijkheid noteert men meestal bar(</a:t>
            </a:r>
            <a:r>
              <a:rPr lang="nl-NL" dirty="0" err="1"/>
              <a:t>abs</a:t>
            </a:r>
            <a:r>
              <a:rPr lang="nl-N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1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blz</a:t>
            </a:r>
            <a:r>
              <a:rPr lang="nl-NL" dirty="0"/>
              <a:t> 122)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76 </a:t>
            </a:r>
            <a:r>
              <a:rPr lang="nl-NL" dirty="0" err="1"/>
              <a:t>cmHg</a:t>
            </a:r>
            <a:r>
              <a:rPr lang="nl-NL" dirty="0"/>
              <a:t>	=	kPa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5 </a:t>
            </a:r>
            <a:r>
              <a:rPr lang="nl-NL" dirty="0" err="1"/>
              <a:t>mBar</a:t>
            </a:r>
            <a:r>
              <a:rPr lang="nl-NL" dirty="0"/>
              <a:t>	=	kPa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0,1 bar	=	</a:t>
            </a:r>
            <a:r>
              <a:rPr lang="nl-NL" dirty="0" err="1"/>
              <a:t>mwk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10 N/m</a:t>
            </a:r>
            <a:r>
              <a:rPr lang="nl-NL" baseline="30000" dirty="0"/>
              <a:t>2	</a:t>
            </a:r>
            <a:r>
              <a:rPr lang="nl-NL" dirty="0"/>
              <a:t>=	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 </a:t>
            </a:r>
            <a:r>
              <a:rPr lang="nl-NL" dirty="0" err="1"/>
              <a:t>mBar</a:t>
            </a:r>
            <a:r>
              <a:rPr lang="nl-NL" dirty="0"/>
              <a:t>	=	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 kPa	=	</a:t>
            </a:r>
            <a:r>
              <a:rPr lang="nl-NL" dirty="0" err="1"/>
              <a:t>mmwk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250 N/cm</a:t>
            </a:r>
            <a:r>
              <a:rPr lang="nl-NL" baseline="30000" dirty="0"/>
              <a:t>2</a:t>
            </a:r>
            <a:r>
              <a:rPr lang="nl-NL" dirty="0"/>
              <a:t>	=	Pa</a:t>
            </a:r>
          </a:p>
        </p:txBody>
      </p:sp>
    </p:spTree>
    <p:extLst>
      <p:ext uri="{BB962C8B-B14F-4D97-AF65-F5344CB8AC3E}">
        <p14:creationId xmlns:p14="http://schemas.microsoft.com/office/powerpoint/2010/main" val="129937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7704856" cy="4764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76 </a:t>
            </a:r>
            <a:r>
              <a:rPr lang="nl-NL" dirty="0" err="1">
                <a:solidFill>
                  <a:srgbClr val="FF0000"/>
                </a:solidFill>
              </a:rPr>
              <a:t>cmHg</a:t>
            </a: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(76 </a:t>
            </a:r>
            <a:r>
              <a:rPr lang="nl-NL" dirty="0" err="1">
                <a:solidFill>
                  <a:srgbClr val="0070C0"/>
                </a:solidFill>
              </a:rPr>
              <a:t>cmHg</a:t>
            </a:r>
            <a:r>
              <a:rPr lang="nl-NL" dirty="0">
                <a:solidFill>
                  <a:srgbClr val="0070C0"/>
                </a:solidFill>
              </a:rPr>
              <a:t>  = 1 bar)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 bar = 100.000 Pa)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100.000 Pa = 100.000 x 10</a:t>
            </a:r>
            <a:r>
              <a:rPr lang="nl-NL" baseline="30000" dirty="0"/>
              <a:t>-3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100 kPa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95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7704856" cy="4764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5 mbar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5 mbar x 10</a:t>
            </a:r>
            <a:r>
              <a:rPr lang="nl-NL" baseline="30000" dirty="0"/>
              <a:t>-3</a:t>
            </a:r>
            <a:r>
              <a:rPr lang="nl-NL" dirty="0"/>
              <a:t> = 0,005 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 bar = 100.000 Pa)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0,005 bar = 0,005 x 10</a:t>
            </a:r>
            <a:r>
              <a:rPr lang="nl-NL" baseline="30000" dirty="0"/>
              <a:t>5</a:t>
            </a:r>
            <a:r>
              <a:rPr lang="nl-NL" dirty="0"/>
              <a:t> = 500 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500 Pa = 500 x 10</a:t>
            </a:r>
            <a:r>
              <a:rPr lang="nl-NL" baseline="30000" dirty="0"/>
              <a:t>-3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0,5 kPa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0312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7704856" cy="4764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0,1 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 bar = 10 </a:t>
            </a:r>
            <a:r>
              <a:rPr lang="nl-NL" dirty="0" err="1">
                <a:solidFill>
                  <a:srgbClr val="0070C0"/>
                </a:solidFill>
              </a:rPr>
              <a:t>mwk</a:t>
            </a:r>
            <a:r>
              <a:rPr lang="nl-NL" dirty="0">
                <a:solidFill>
                  <a:srgbClr val="0070C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0,1 bar = 0,1 x 10 = </a:t>
            </a:r>
            <a:r>
              <a:rPr lang="nl-NL" dirty="0">
                <a:solidFill>
                  <a:srgbClr val="FF0000"/>
                </a:solidFill>
              </a:rPr>
              <a:t>1 </a:t>
            </a:r>
            <a:r>
              <a:rPr lang="nl-NL" dirty="0" err="1">
                <a:solidFill>
                  <a:srgbClr val="FF0000"/>
                </a:solidFill>
              </a:rPr>
              <a:t>mwk</a:t>
            </a: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35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88840"/>
            <a:ext cx="7704856" cy="47640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5 </a:t>
            </a:r>
            <a:r>
              <a:rPr lang="nl-NL" dirty="0" err="1">
                <a:solidFill>
                  <a:srgbClr val="FF0000"/>
                </a:solidFill>
              </a:rPr>
              <a:t>mwk</a:t>
            </a: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(10 </a:t>
            </a:r>
            <a:r>
              <a:rPr lang="nl-NL" dirty="0" err="1">
                <a:solidFill>
                  <a:srgbClr val="0070C0"/>
                </a:solidFill>
              </a:rPr>
              <a:t>mwk</a:t>
            </a:r>
            <a:r>
              <a:rPr lang="nl-NL" dirty="0">
                <a:solidFill>
                  <a:srgbClr val="0070C0"/>
                </a:solidFill>
              </a:rPr>
              <a:t> = 1 bar)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5 </a:t>
            </a:r>
            <a:r>
              <a:rPr lang="nl-NL" dirty="0" err="1"/>
              <a:t>mwk</a:t>
            </a:r>
            <a:r>
              <a:rPr lang="nl-NL" dirty="0"/>
              <a:t> = 5 / 10 = 0,5 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 bar = 100.000 Pa)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0,5 bar = 0,5 x 100.000 = 50.000 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50.000 Pa = 50.000 x 10</a:t>
            </a:r>
            <a:r>
              <a:rPr lang="nl-NL" baseline="30000" dirty="0"/>
              <a:t>-3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50 kPa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768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988" y="2093912"/>
            <a:ext cx="7212012" cy="50795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10 N/m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( 1 N/m</a:t>
            </a:r>
            <a:r>
              <a:rPr lang="nl-NL" baseline="30000" dirty="0">
                <a:solidFill>
                  <a:srgbClr val="0070C0"/>
                </a:solidFill>
              </a:rPr>
              <a:t>2</a:t>
            </a:r>
            <a:r>
              <a:rPr lang="nl-NL" dirty="0">
                <a:solidFill>
                  <a:srgbClr val="0070C0"/>
                </a:solidFill>
              </a:rPr>
              <a:t> = 1 Pa)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10 N/m</a:t>
            </a:r>
            <a:r>
              <a:rPr lang="nl-NL" baseline="30000" dirty="0"/>
              <a:t>2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10 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1 mbar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 mbar = 1 x 10</a:t>
            </a:r>
            <a:r>
              <a:rPr lang="nl-NL" baseline="30000" dirty="0"/>
              <a:t>-3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0,001 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 lvl="7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015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988" y="2093912"/>
            <a:ext cx="7212012" cy="50795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1 kPa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 kPa = 1 X 10</a:t>
            </a:r>
            <a:r>
              <a:rPr lang="nl-NL" baseline="30000" dirty="0"/>
              <a:t>3</a:t>
            </a:r>
            <a:r>
              <a:rPr lang="nl-NL" dirty="0"/>
              <a:t> = 1000 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(1Pa = 10</a:t>
            </a:r>
            <a:r>
              <a:rPr lang="nl-NL" baseline="30000" dirty="0">
                <a:solidFill>
                  <a:srgbClr val="0070C0"/>
                </a:solidFill>
              </a:rPr>
              <a:t>-5</a:t>
            </a:r>
            <a:r>
              <a:rPr lang="nl-NL" dirty="0">
                <a:solidFill>
                  <a:srgbClr val="0070C0"/>
                </a:solidFill>
              </a:rPr>
              <a:t> bar)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1000 Pa = 1000 x 10</a:t>
            </a:r>
            <a:r>
              <a:rPr lang="nl-NL" baseline="30000" dirty="0"/>
              <a:t>-5</a:t>
            </a:r>
            <a:r>
              <a:rPr lang="nl-NL" dirty="0"/>
              <a:t> = 0,01 bar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 bar = 10 </a:t>
            </a:r>
            <a:r>
              <a:rPr lang="nl-NL" dirty="0" err="1">
                <a:solidFill>
                  <a:srgbClr val="0070C0"/>
                </a:solidFill>
              </a:rPr>
              <a:t>mwk</a:t>
            </a:r>
            <a:r>
              <a:rPr lang="nl-NL" dirty="0">
                <a:solidFill>
                  <a:srgbClr val="0070C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0,01 bar = 0,01 x 10 = 0,1 </a:t>
            </a:r>
            <a:r>
              <a:rPr lang="nl-NL" dirty="0" err="1"/>
              <a:t>mkw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0,1 </a:t>
            </a:r>
            <a:r>
              <a:rPr lang="nl-NL" dirty="0" err="1"/>
              <a:t>mwk</a:t>
            </a:r>
            <a:r>
              <a:rPr lang="nl-NL" dirty="0"/>
              <a:t> = 0,1 x 10</a:t>
            </a:r>
            <a:r>
              <a:rPr lang="nl-NL" baseline="30000" dirty="0"/>
              <a:t>3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100 </a:t>
            </a:r>
            <a:r>
              <a:rPr lang="nl-NL" dirty="0" err="1">
                <a:solidFill>
                  <a:srgbClr val="FF0000"/>
                </a:solidFill>
              </a:rPr>
              <a:t>mmwk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/>
            <a:endParaRPr lang="nl-NL" dirty="0"/>
          </a:p>
          <a:p>
            <a:pPr marL="2782888" lvl="7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441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Toepassing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overdruk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onderdruk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relatieve druk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absolute druk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temperatuur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volumestroom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Meten van niveau</a:t>
            </a:r>
          </a:p>
        </p:txBody>
      </p:sp>
    </p:spTree>
    <p:extLst>
      <p:ext uri="{BB962C8B-B14F-4D97-AF65-F5344CB8AC3E}">
        <p14:creationId xmlns:p14="http://schemas.microsoft.com/office/powerpoint/2010/main" val="1105860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Omrekenen eenheden van druk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1988" y="2093912"/>
            <a:ext cx="7212012" cy="50795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FF0000"/>
                </a:solidFill>
              </a:rPr>
              <a:t>250 N/cm</a:t>
            </a:r>
            <a:r>
              <a:rPr lang="nl-NL" baseline="30000" dirty="0">
                <a:solidFill>
                  <a:srgbClr val="FF0000"/>
                </a:solidFill>
              </a:rPr>
              <a:t>2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250 N/cm</a:t>
            </a:r>
            <a:r>
              <a:rPr lang="nl-NL" baseline="30000" dirty="0"/>
              <a:t>2</a:t>
            </a:r>
            <a:r>
              <a:rPr lang="nl-NL" dirty="0"/>
              <a:t> = 250 x 10</a:t>
            </a:r>
            <a:r>
              <a:rPr lang="nl-NL" baseline="30000" dirty="0"/>
              <a:t>4</a:t>
            </a:r>
            <a:r>
              <a:rPr lang="nl-NL" dirty="0"/>
              <a:t> = 2.500.000 N/m</a:t>
            </a:r>
            <a:r>
              <a:rPr lang="nl-NL" baseline="30000" dirty="0"/>
              <a:t>2 </a:t>
            </a:r>
          </a:p>
          <a:p>
            <a:pPr>
              <a:buFont typeface="Arial" panose="020B0604020202020204" pitchFamily="34" charset="0"/>
              <a:buChar char="•"/>
            </a:pPr>
            <a:endParaRPr lang="nl-NL" baseline="300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70C0"/>
                </a:solidFill>
              </a:rPr>
              <a:t>(1 N/m</a:t>
            </a:r>
            <a:r>
              <a:rPr lang="nl-NL" baseline="30000" dirty="0">
                <a:solidFill>
                  <a:srgbClr val="0070C0"/>
                </a:solidFill>
              </a:rPr>
              <a:t>2</a:t>
            </a:r>
            <a:r>
              <a:rPr lang="nl-NL" dirty="0">
                <a:solidFill>
                  <a:srgbClr val="0070C0"/>
                </a:solidFill>
              </a:rPr>
              <a:t> = 1 Pa)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2.500.000 N/m</a:t>
            </a:r>
            <a:r>
              <a:rPr lang="nl-NL" baseline="30000" dirty="0"/>
              <a:t>2</a:t>
            </a:r>
            <a:r>
              <a:rPr lang="nl-NL" dirty="0"/>
              <a:t> = </a:t>
            </a:r>
            <a:r>
              <a:rPr lang="nl-NL" dirty="0">
                <a:solidFill>
                  <a:srgbClr val="FF0000"/>
                </a:solidFill>
              </a:rPr>
              <a:t>2.500.000 Pa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 lvl="7">
              <a:buFont typeface="Arial" panose="020B0604020202020204" pitchFamily="34" charset="0"/>
              <a:buChar char="•"/>
            </a:pPr>
            <a:endParaRPr lang="nl-NL" dirty="0"/>
          </a:p>
          <a:p>
            <a:pPr lvl="7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879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U-buis</a:t>
            </a:r>
          </a:p>
        </p:txBody>
      </p:sp>
      <p:pic>
        <p:nvPicPr>
          <p:cNvPr id="1026" name="Picture 2" descr="https://www.dwyer-inst.com/images/manometer-intro1_pic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869" y="2728913"/>
            <a:ext cx="4286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60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Scheve J-buis</a:t>
            </a:r>
          </a:p>
        </p:txBody>
      </p:sp>
      <p:pic>
        <p:nvPicPr>
          <p:cNvPr id="2050" name="Picture 2" descr="Gerelateerde afbeeld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9" y="3143250"/>
            <a:ext cx="39814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11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Membraandrukmeter</a:t>
            </a:r>
          </a:p>
        </p:txBody>
      </p:sp>
      <p:pic>
        <p:nvPicPr>
          <p:cNvPr id="3074" name="Picture 2" descr="Afbeeldingsresultaat voor membrane pressure ga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630291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membrane pressure 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28" y="2467247"/>
            <a:ext cx="34385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77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Bourdonbuisdrukmeter</a:t>
            </a:r>
          </a:p>
        </p:txBody>
      </p:sp>
      <p:pic>
        <p:nvPicPr>
          <p:cNvPr id="4100" name="Picture 4" descr="Afbeeldingsresultaat voor bourdon pressure ga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bourdon pressure ga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58952"/>
            <a:ext cx="3389784" cy="225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0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028756" cy="647700"/>
          </a:xfrm>
        </p:spPr>
        <p:txBody>
          <a:bodyPr/>
          <a:lstStyle/>
          <a:p>
            <a:r>
              <a:rPr lang="nl-NL" dirty="0"/>
              <a:t>Spiraal &amp; schroeflijn  bourdonbuis drukmeter</a:t>
            </a:r>
          </a:p>
        </p:txBody>
      </p:sp>
      <p:pic>
        <p:nvPicPr>
          <p:cNvPr id="6148" name="Picture 4" descr="Afbeeldingsresultaat voor helical bourdon pressure gau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6228184" cy="307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15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Rekstrookmeter</a:t>
            </a:r>
          </a:p>
        </p:txBody>
      </p:sp>
      <p:pic>
        <p:nvPicPr>
          <p:cNvPr id="7170" name="Picture 2" descr="Afbeeldingsresultaat voor resistance pressure ga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69" y="2381250"/>
            <a:ext cx="51244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1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Piëzo</a:t>
            </a:r>
            <a:r>
              <a:rPr lang="nl-NL" dirty="0"/>
              <a:t> drukmeter</a:t>
            </a:r>
          </a:p>
        </p:txBody>
      </p:sp>
      <p:pic>
        <p:nvPicPr>
          <p:cNvPr id="9218" name="Picture 2" descr="Afbeeldingsresultaat voor piezoelectric pressure ga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48880"/>
            <a:ext cx="38100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60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Capacitieve drukmeter</a:t>
            </a:r>
          </a:p>
        </p:txBody>
      </p:sp>
      <p:pic>
        <p:nvPicPr>
          <p:cNvPr id="10242" name="Picture 2" descr="Afbeeldingsresultaat voor capacitive pressure ga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4862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628" y="2410991"/>
            <a:ext cx="3054085" cy="22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50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Balg drukverschilmeter</a:t>
            </a:r>
          </a:p>
        </p:txBody>
      </p:sp>
      <p:pic>
        <p:nvPicPr>
          <p:cNvPr id="11266" name="Picture 2" descr="Afbeeldingsresultaat voor differential bellow pressure gau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95811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Meten van temperatuur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Dampdruk thermometer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Vloeistofdruk thermometer</a:t>
            </a:r>
          </a:p>
        </p:txBody>
      </p:sp>
    </p:spTree>
    <p:extLst>
      <p:ext uri="{BB962C8B-B14F-4D97-AF65-F5344CB8AC3E}">
        <p14:creationId xmlns:p14="http://schemas.microsoft.com/office/powerpoint/2010/main" val="3465972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Drukmeting vloeistof horizontaal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2116836" cy="2482596"/>
          </a:xfrm>
        </p:spPr>
      </p:pic>
      <p:cxnSp>
        <p:nvCxnSpPr>
          <p:cNvPr id="6" name="Rechte verbindingslijn 5"/>
          <p:cNvCxnSpPr/>
          <p:nvPr/>
        </p:nvCxnSpPr>
        <p:spPr>
          <a:xfrm>
            <a:off x="1817445" y="2780928"/>
            <a:ext cx="21099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627784" y="3573016"/>
            <a:ext cx="1299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3779912" y="2780928"/>
            <a:ext cx="0" cy="7920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4139952" y="2362484"/>
            <a:ext cx="347082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latin typeface="+mj-lt"/>
              </a:rPr>
              <a:t>p</a:t>
            </a:r>
            <a:r>
              <a:rPr lang="nl-NL" sz="2000" baseline="-25000" dirty="0" err="1">
                <a:latin typeface="+mj-lt"/>
              </a:rPr>
              <a:t>meetleiding</a:t>
            </a:r>
            <a:r>
              <a:rPr lang="nl-NL" sz="2000" dirty="0">
                <a:latin typeface="+mj-lt"/>
              </a:rPr>
              <a:t> = h x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x g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Als dit gecorrigeerd wordt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op de meter dan noemt men 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dit een </a:t>
            </a:r>
            <a:r>
              <a:rPr lang="nl-NL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onderdrukt nulpunt</a:t>
            </a:r>
            <a:endParaRPr lang="nl-NL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449402" y="293804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h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749253" y="5227990"/>
            <a:ext cx="729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Montage onder de procesleiding; geen dampbellen in de meter.</a:t>
            </a:r>
          </a:p>
          <a:p>
            <a:r>
              <a:rPr lang="nl-NL" sz="2000" dirty="0">
                <a:latin typeface="+mj-lt"/>
              </a:rPr>
              <a:t>Aftap om vaste vuildeeltjes af te voeren.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1187624" y="4365104"/>
            <a:ext cx="1008112" cy="862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355976" y="4365104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>
                <a:latin typeface="+mj-lt"/>
              </a:rPr>
              <a:t>p</a:t>
            </a:r>
            <a:r>
              <a:rPr lang="nl-NL" sz="2000" baseline="-25000" dirty="0" err="1">
                <a:latin typeface="+mj-lt"/>
              </a:rPr>
              <a:t>meter</a:t>
            </a:r>
            <a:r>
              <a:rPr lang="nl-NL" sz="2000" dirty="0">
                <a:latin typeface="+mj-lt"/>
              </a:rPr>
              <a:t> = </a:t>
            </a:r>
            <a:r>
              <a:rPr lang="nl-NL" sz="2000" dirty="0" err="1">
                <a:latin typeface="+mj-lt"/>
              </a:rPr>
              <a:t>p</a:t>
            </a:r>
            <a:r>
              <a:rPr lang="nl-NL" sz="2000" baseline="-25000" dirty="0" err="1">
                <a:latin typeface="+mj-lt"/>
              </a:rPr>
              <a:t>procesleiding</a:t>
            </a:r>
            <a:r>
              <a:rPr lang="nl-NL" sz="2000" dirty="0">
                <a:latin typeface="+mj-lt"/>
              </a:rPr>
              <a:t> + </a:t>
            </a:r>
            <a:r>
              <a:rPr lang="nl-NL" sz="2000" dirty="0" err="1">
                <a:latin typeface="+mj-lt"/>
              </a:rPr>
              <a:t>p</a:t>
            </a:r>
            <a:r>
              <a:rPr lang="nl-NL" sz="2000" baseline="-25000" dirty="0" err="1">
                <a:latin typeface="+mj-lt"/>
              </a:rPr>
              <a:t>meetleiding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116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‘Nat’ gas drukmeting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64904"/>
            <a:ext cx="1298448" cy="2432304"/>
          </a:xfrm>
        </p:spPr>
      </p:pic>
      <p:sp>
        <p:nvSpPr>
          <p:cNvPr id="6" name="Tekstvak 5"/>
          <p:cNvSpPr txBox="1"/>
          <p:nvPr/>
        </p:nvSpPr>
        <p:spPr>
          <a:xfrm>
            <a:off x="2373916" y="2529713"/>
            <a:ext cx="4987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Meetleiding boven de procesleiding om te </a:t>
            </a:r>
          </a:p>
          <a:p>
            <a:r>
              <a:rPr lang="nl-NL" sz="2000" dirty="0">
                <a:latin typeface="+mj-lt"/>
              </a:rPr>
              <a:t>Voorkomen dat de meetleiding volloopt </a:t>
            </a:r>
          </a:p>
          <a:p>
            <a:r>
              <a:rPr lang="nl-NL" sz="2000" dirty="0">
                <a:latin typeface="+mj-lt"/>
              </a:rPr>
              <a:t>met condensaat.</a:t>
            </a:r>
          </a:p>
        </p:txBody>
      </p:sp>
      <p:cxnSp>
        <p:nvCxnSpPr>
          <p:cNvPr id="8" name="Rechte verbindingslijn met pijl 7"/>
          <p:cNvCxnSpPr>
            <a:endCxn id="6" idx="1"/>
          </p:cNvCxnSpPr>
          <p:nvPr/>
        </p:nvCxnSpPr>
        <p:spPr>
          <a:xfrm flipV="1">
            <a:off x="1548816" y="3037545"/>
            <a:ext cx="825100" cy="463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2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Stoomdrukmeting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9" y="2348880"/>
            <a:ext cx="4091940" cy="2354580"/>
          </a:xfrm>
        </p:spPr>
      </p:pic>
      <p:sp>
        <p:nvSpPr>
          <p:cNvPr id="5" name="Tekstvak 4"/>
          <p:cNvSpPr txBox="1"/>
          <p:nvPr/>
        </p:nvSpPr>
        <p:spPr>
          <a:xfrm>
            <a:off x="647700" y="5157192"/>
            <a:ext cx="7856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Waterslot of krul om te voorkomen dat stoom met hoge temperatuur</a:t>
            </a:r>
          </a:p>
          <a:p>
            <a:r>
              <a:rPr lang="nl-NL" sz="2000" dirty="0">
                <a:latin typeface="+mj-lt"/>
              </a:rPr>
              <a:t>In contact met de meter.</a:t>
            </a:r>
          </a:p>
        </p:txBody>
      </p:sp>
      <p:pic>
        <p:nvPicPr>
          <p:cNvPr id="1026" name="Picture 2" descr="Afbeeldingsresultaat voor steam pressure gauge pig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49451"/>
            <a:ext cx="2381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9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Stoomdrukmeting</a:t>
            </a:r>
          </a:p>
        </p:txBody>
      </p:sp>
      <p:pic>
        <p:nvPicPr>
          <p:cNvPr id="2050" name="Picture 2" descr="Afbeeldingsresultaat voor steam pressure gauge pigta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988840"/>
            <a:ext cx="4741333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619672" y="6021288"/>
            <a:ext cx="120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‘ </a:t>
            </a:r>
            <a:r>
              <a:rPr lang="nl-NL" sz="2000" dirty="0" err="1">
                <a:latin typeface="+mj-lt"/>
              </a:rPr>
              <a:t>Pig</a:t>
            </a:r>
            <a:r>
              <a:rPr lang="nl-NL" sz="2000" dirty="0">
                <a:latin typeface="+mj-lt"/>
              </a:rPr>
              <a:t> </a:t>
            </a:r>
            <a:r>
              <a:rPr lang="nl-NL" sz="2000" dirty="0" err="1">
                <a:latin typeface="+mj-lt"/>
              </a:rPr>
              <a:t>tail</a:t>
            </a:r>
            <a:r>
              <a:rPr lang="nl-NL" sz="2000" dirty="0">
                <a:latin typeface="+mj-lt"/>
              </a:rPr>
              <a:t>’ </a:t>
            </a:r>
          </a:p>
        </p:txBody>
      </p:sp>
      <p:cxnSp>
        <p:nvCxnSpPr>
          <p:cNvPr id="6" name="Rechte verbindingslijn met pijl 5"/>
          <p:cNvCxnSpPr>
            <a:stCxn id="4" idx="0"/>
          </p:cNvCxnSpPr>
          <p:nvPr/>
        </p:nvCxnSpPr>
        <p:spPr>
          <a:xfrm flipV="1">
            <a:off x="2221023" y="4221088"/>
            <a:ext cx="797343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153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Demping drukmeters</a:t>
            </a:r>
          </a:p>
        </p:txBody>
      </p:sp>
      <p:pic>
        <p:nvPicPr>
          <p:cNvPr id="3074" name="Picture 2" descr="Afbeeldingsresultaat voor steam pressure gauge pigtail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11"/>
          <a:stretch/>
        </p:blipFill>
        <p:spPr bwMode="auto">
          <a:xfrm>
            <a:off x="539553" y="1988840"/>
            <a:ext cx="30956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pressure gauge dam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70887"/>
            <a:ext cx="2904257" cy="217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pressure gauge dam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449099"/>
            <a:ext cx="3095626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44008" y="4653136"/>
            <a:ext cx="12682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Damper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Glycerine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2195736" y="4869160"/>
            <a:ext cx="2448272" cy="611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V="1">
            <a:off x="5076056" y="3429000"/>
            <a:ext cx="288032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3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Dampdruk thermometer</a:t>
            </a:r>
          </a:p>
        </p:txBody>
      </p:sp>
      <p:pic>
        <p:nvPicPr>
          <p:cNvPr id="1026" name="Picture 2" descr="http://www.wika.us/upload/WIKA_Thumbnails/Product-Detail-Large/PIC_PR_TI_V20_en_us_62743.jp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04864"/>
            <a:ext cx="3556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253706" y="2204864"/>
            <a:ext cx="3118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De dampdruk is een maat</a:t>
            </a:r>
          </a:p>
          <a:p>
            <a:r>
              <a:rPr lang="nl-NL" sz="2000" dirty="0">
                <a:latin typeface="+mj-lt"/>
              </a:rPr>
              <a:t>voor de temperatuur.</a:t>
            </a:r>
          </a:p>
        </p:txBody>
      </p:sp>
    </p:spTree>
    <p:extLst>
      <p:ext uri="{BB962C8B-B14F-4D97-AF65-F5344CB8AC3E}">
        <p14:creationId xmlns:p14="http://schemas.microsoft.com/office/powerpoint/2010/main" val="327302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Vloeistofdruk thermometer</a:t>
            </a:r>
          </a:p>
        </p:txBody>
      </p:sp>
      <p:pic>
        <p:nvPicPr>
          <p:cNvPr id="2050" name="Picture 2" descr="http://www.nuwatt.co.za/wp-content/uploads/2013/10/Liquid-Therm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16" y="2093913"/>
            <a:ext cx="6338956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3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Volumestroommeters</a:t>
            </a:r>
          </a:p>
        </p:txBody>
      </p:sp>
      <p:pic>
        <p:nvPicPr>
          <p:cNvPr id="3080" name="Picture 8" descr="nozzle-devices-differential-pressure-flow-meters.jpg (375×50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66700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707904" y="2276872"/>
            <a:ext cx="4328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FF0000"/>
                </a:solidFill>
                <a:latin typeface="+mj-lt"/>
              </a:rPr>
              <a:t>Het drukverschil</a:t>
            </a:r>
            <a:r>
              <a:rPr lang="nl-NL" sz="2000" dirty="0">
                <a:latin typeface="+mj-lt"/>
              </a:rPr>
              <a:t> over de meettuit,</a:t>
            </a:r>
          </a:p>
          <a:p>
            <a:r>
              <a:rPr lang="nl-NL" sz="2000" dirty="0">
                <a:latin typeface="+mj-lt"/>
              </a:rPr>
              <a:t>meetschijf of </a:t>
            </a:r>
            <a:r>
              <a:rPr lang="nl-NL" sz="2000" dirty="0" err="1">
                <a:latin typeface="+mj-lt"/>
              </a:rPr>
              <a:t>venturibuis</a:t>
            </a:r>
            <a:r>
              <a:rPr lang="nl-NL" sz="2000" dirty="0">
                <a:latin typeface="+mj-lt"/>
              </a:rPr>
              <a:t> is een maat</a:t>
            </a:r>
          </a:p>
          <a:p>
            <a:r>
              <a:rPr lang="nl-NL" sz="2000" dirty="0">
                <a:latin typeface="+mj-lt"/>
              </a:rPr>
              <a:t>voor de volumestroom.</a:t>
            </a:r>
          </a:p>
        </p:txBody>
      </p:sp>
    </p:spTree>
    <p:extLst>
      <p:ext uri="{BB962C8B-B14F-4D97-AF65-F5344CB8AC3E}">
        <p14:creationId xmlns:p14="http://schemas.microsoft.com/office/powerpoint/2010/main" val="291438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Niveaumeten</a:t>
            </a:r>
          </a:p>
        </p:txBody>
      </p:sp>
      <p:pic>
        <p:nvPicPr>
          <p:cNvPr id="4098" name="Picture 2" descr="Interface+Measurement.jpg (660×479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132856"/>
            <a:ext cx="4899707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623203" y="2144830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+mj-lt"/>
              </a:rPr>
              <a:t>De hydrostatische</a:t>
            </a:r>
          </a:p>
          <a:p>
            <a:r>
              <a:rPr lang="nl-NL" sz="2000" dirty="0">
                <a:latin typeface="+mj-lt"/>
              </a:rPr>
              <a:t>druk onder in de </a:t>
            </a:r>
          </a:p>
          <a:p>
            <a:r>
              <a:rPr lang="nl-NL" sz="2000" dirty="0">
                <a:latin typeface="+mj-lt"/>
              </a:rPr>
              <a:t>tank is een maat</a:t>
            </a:r>
          </a:p>
          <a:p>
            <a:r>
              <a:rPr lang="nl-NL" sz="2000" dirty="0">
                <a:latin typeface="+mj-lt"/>
              </a:rPr>
              <a:t>voor het niveau.</a:t>
            </a:r>
          </a:p>
        </p:txBody>
      </p:sp>
    </p:spTree>
    <p:extLst>
      <p:ext uri="{BB962C8B-B14F-4D97-AF65-F5344CB8AC3E}">
        <p14:creationId xmlns:p14="http://schemas.microsoft.com/office/powerpoint/2010/main" val="192853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43000"/>
            <a:ext cx="7212013" cy="647700"/>
          </a:xfrm>
        </p:spPr>
        <p:txBody>
          <a:bodyPr/>
          <a:lstStyle/>
          <a:p>
            <a:r>
              <a:rPr lang="nl-NL" dirty="0"/>
              <a:t>Definities van druk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132856"/>
                <a:ext cx="8928992" cy="3556000"/>
              </a:xfrm>
            </p:spPr>
            <p:txBody>
              <a:bodyPr/>
              <a:lstStyle/>
              <a:p>
                <a:r>
                  <a:rPr lang="nl-NL" dirty="0"/>
                  <a:t>Druk (p) is de kracht (F) die uitgeoefend wordt op een oppervlakte (A).</a:t>
                </a:r>
              </a:p>
              <a:p>
                <a:endParaRPr lang="nl-NL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b="0" i="0" smtClean="0"/>
                      <m:t>p</m:t>
                    </m:r>
                    <m:r>
                      <m:rPr>
                        <m:nor/>
                      </m:rPr>
                      <a:rPr lang="nl-NL" b="0" i="0" smtClean="0"/>
                      <m:t> =</m:t>
                    </m:r>
                  </m:oMath>
                </a14:m>
                <a:r>
                  <a:rPr lang="nl-NL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nl-NL" b="0" i="0" dirty="0" smtClean="0"/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nl-NL" b="0" i="0" dirty="0" smtClean="0"/>
                          <m:t>A</m:t>
                        </m:r>
                      </m:den>
                    </m:f>
                  </m:oMath>
                </a14:m>
                <a:endParaRPr lang="nl-NL" b="0" dirty="0"/>
              </a:p>
              <a:p>
                <a:endParaRPr lang="nl-NL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>
                    <a:latin typeface="+mj-lt"/>
                  </a:rPr>
                  <a:t>Eenheid van kracht		newton (N)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>
                    <a:latin typeface="+mj-lt"/>
                  </a:rPr>
                  <a:t>Eenheid van oppervlakte	vierkante meter (m</a:t>
                </a:r>
                <a:r>
                  <a:rPr lang="nl-NL" baseline="30000" dirty="0">
                    <a:latin typeface="+mj-lt"/>
                  </a:rPr>
                  <a:t>2</a:t>
                </a:r>
                <a:r>
                  <a:rPr lang="nl-NL" dirty="0">
                    <a:latin typeface="+mj-lt"/>
                  </a:rPr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>
                    <a:latin typeface="+mj-lt"/>
                  </a:rPr>
                  <a:t>Eenheid van druk is dus	N/m</a:t>
                </a:r>
                <a:r>
                  <a:rPr lang="nl-NL" baseline="30000" dirty="0">
                    <a:latin typeface="+mj-lt"/>
                  </a:rPr>
                  <a:t>2</a:t>
                </a:r>
                <a:r>
                  <a:rPr lang="nl-NL" dirty="0">
                    <a:latin typeface="+mj-lt"/>
                  </a:rPr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>
                    <a:latin typeface="+mj-lt"/>
                  </a:rPr>
                  <a:t>Een N/m</a:t>
                </a:r>
                <a:r>
                  <a:rPr lang="nl-NL" baseline="30000" dirty="0">
                    <a:latin typeface="+mj-lt"/>
                  </a:rPr>
                  <a:t>2</a:t>
                </a:r>
                <a:r>
                  <a:rPr lang="nl-NL" dirty="0">
                    <a:latin typeface="+mj-lt"/>
                  </a:rPr>
                  <a:t> noemen we </a:t>
                </a:r>
                <a:r>
                  <a:rPr lang="nl-NL" dirty="0">
                    <a:solidFill>
                      <a:srgbClr val="FF0000"/>
                    </a:solidFill>
                    <a:latin typeface="+mj-lt"/>
                  </a:rPr>
                  <a:t>Pascal</a:t>
                </a:r>
                <a:r>
                  <a:rPr lang="nl-NL" dirty="0">
                    <a:latin typeface="+mj-lt"/>
                  </a:rPr>
                  <a:t>	 	Pa </a:t>
                </a:r>
              </a:p>
              <a:p>
                <a:endParaRPr lang="nl-NL" b="0" i="1" dirty="0">
                  <a:latin typeface="Cambria Math" panose="02040503050406030204" pitchFamily="18" charset="0"/>
                </a:endParaRP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132856"/>
                <a:ext cx="8928992" cy="3556000"/>
              </a:xfrm>
              <a:blipFill>
                <a:blip r:embed="rId2"/>
                <a:stretch>
                  <a:fillRect l="-751" t="-1715" b="-17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al 3"/>
          <p:cNvSpPr/>
          <p:nvPr/>
        </p:nvSpPr>
        <p:spPr>
          <a:xfrm>
            <a:off x="4963891" y="2420888"/>
            <a:ext cx="432048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4073550" y="4293096"/>
            <a:ext cx="83939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4932040" y="5085184"/>
            <a:ext cx="69537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2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Hydrostatische druk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De druk die ontstaat door een vloeistofkolom.</a:t>
                </a:r>
              </a:p>
              <a:p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/>
                  <a:t>Hoogte van de vloeistofkolom (h)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/>
                  <a:t>De soortelijke massa van de vloeistof </a:t>
                </a:r>
                <a:r>
                  <a:rPr lang="nl-NL" dirty="0">
                    <a:sym typeface="Symbol" panose="05050102010706020507" pitchFamily="18" charset="2"/>
                  </a:rPr>
                  <a:t>()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/>
                  <a:t>De zwaartekrachtversnelling (g)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</a:rPr>
                      <m:t>p</m:t>
                    </m:r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</a:rPr>
                      <m:t> = </m:t>
                    </m:r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</a:rPr>
                      <m:t>h</m:t>
                    </m:r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</a:rPr>
                      <m:t> ∙ </m:t>
                    </m:r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ρ</m:t>
                    </m:r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 ∙ </m:t>
                    </m:r>
                    <m:r>
                      <m:rPr>
                        <m:nor/>
                      </m:rPr>
                      <a:rPr lang="nl-NL" b="0" i="0" smtClean="0">
                        <a:solidFill>
                          <a:srgbClr val="FF0000"/>
                        </a:solidFill>
                        <a:latin typeface="+mj-lt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</a:rPr>
                  <a:t> (N/m</a:t>
                </a:r>
                <a:r>
                  <a:rPr lang="nl-NL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nl-NL" dirty="0">
                    <a:solidFill>
                      <a:srgbClr val="FF0000"/>
                    </a:solidFill>
                  </a:rPr>
                  <a:t> of Pa)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0" t="-15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16706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8">
      <a:dk1>
        <a:srgbClr val="000000"/>
      </a:dk1>
      <a:lt1>
        <a:srgbClr val="FFFFFF"/>
      </a:lt1>
      <a:dk2>
        <a:srgbClr val="000000"/>
      </a:dk2>
      <a:lt2>
        <a:srgbClr val="DDBB01"/>
      </a:lt2>
      <a:accent1>
        <a:srgbClr val="B50070"/>
      </a:accent1>
      <a:accent2>
        <a:srgbClr val="C1C91F"/>
      </a:accent2>
      <a:accent3>
        <a:srgbClr val="FFFFFF"/>
      </a:accent3>
      <a:accent4>
        <a:srgbClr val="000000"/>
      </a:accent4>
      <a:accent5>
        <a:srgbClr val="D7AABB"/>
      </a:accent5>
      <a:accent6>
        <a:srgbClr val="AFB61B"/>
      </a:accent6>
      <a:hlink>
        <a:srgbClr val="009EE0"/>
      </a:hlink>
      <a:folHlink>
        <a:srgbClr val="81197F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0000"/>
        </a:dk1>
        <a:lt1>
          <a:srgbClr val="FFFFFF"/>
        </a:lt1>
        <a:dk2>
          <a:srgbClr val="000000"/>
        </a:dk2>
        <a:lt2>
          <a:srgbClr val="DDBB01"/>
        </a:lt2>
        <a:accent1>
          <a:srgbClr val="B50070"/>
        </a:accent1>
        <a:accent2>
          <a:srgbClr val="C1C91F"/>
        </a:accent2>
        <a:accent3>
          <a:srgbClr val="FFFFFF"/>
        </a:accent3>
        <a:accent4>
          <a:srgbClr val="000000"/>
        </a:accent4>
        <a:accent5>
          <a:srgbClr val="D7AABB"/>
        </a:accent5>
        <a:accent6>
          <a:srgbClr val="AFB61B"/>
        </a:accent6>
        <a:hlink>
          <a:srgbClr val="009EE0"/>
        </a:hlink>
        <a:folHlink>
          <a:srgbClr val="8119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662</Words>
  <Application>Microsoft Office PowerPoint</Application>
  <PresentationFormat>Diavoorstelling (4:3)</PresentationFormat>
  <Paragraphs>211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9" baseType="lpstr">
      <vt:lpstr>Arial</vt:lpstr>
      <vt:lpstr>Cambria Math</vt:lpstr>
      <vt:lpstr>Symbol</vt:lpstr>
      <vt:lpstr>Times New Roman</vt:lpstr>
      <vt:lpstr>Standaardontwerp</vt:lpstr>
      <vt:lpstr>Druk- en drukverschilmeting</vt:lpstr>
      <vt:lpstr>Toepassing</vt:lpstr>
      <vt:lpstr>Meten van temperatuur</vt:lpstr>
      <vt:lpstr>Dampdruk thermometer</vt:lpstr>
      <vt:lpstr>Vloeistofdruk thermometer</vt:lpstr>
      <vt:lpstr>Volumestroommeters</vt:lpstr>
      <vt:lpstr>Niveaumeten</vt:lpstr>
      <vt:lpstr>Definities van druk</vt:lpstr>
      <vt:lpstr>Hydrostatische druk</vt:lpstr>
      <vt:lpstr>Soorten druk</vt:lpstr>
      <vt:lpstr>Eenheden van druk</vt:lpstr>
      <vt:lpstr>Eenheden van druk</vt:lpstr>
      <vt:lpstr>Omrekenen eenheden van druk (blz 122)</vt:lpstr>
      <vt:lpstr>Omrekenen eenheden van druk</vt:lpstr>
      <vt:lpstr>Omrekenen eenheden van druk</vt:lpstr>
      <vt:lpstr>Omrekenen eenheden van druk</vt:lpstr>
      <vt:lpstr>Omrekenen eenheden van druk</vt:lpstr>
      <vt:lpstr>Omrekenen eenheden van druk</vt:lpstr>
      <vt:lpstr>Omrekenen eenheden van druk</vt:lpstr>
      <vt:lpstr>Omrekenen eenheden van druk</vt:lpstr>
      <vt:lpstr>U-buis</vt:lpstr>
      <vt:lpstr>Scheve J-buis</vt:lpstr>
      <vt:lpstr>Membraandrukmeter</vt:lpstr>
      <vt:lpstr>Bourdonbuisdrukmeter</vt:lpstr>
      <vt:lpstr>Spiraal &amp; schroeflijn  bourdonbuis drukmeter</vt:lpstr>
      <vt:lpstr>Rekstrookmeter</vt:lpstr>
      <vt:lpstr>Piëzo drukmeter</vt:lpstr>
      <vt:lpstr>Capacitieve drukmeter</vt:lpstr>
      <vt:lpstr>Balg drukverschilmeter</vt:lpstr>
      <vt:lpstr>Drukmeting vloeistof horizontaal</vt:lpstr>
      <vt:lpstr>‘Nat’ gas drukmeting</vt:lpstr>
      <vt:lpstr>Stoomdrukmeting</vt:lpstr>
      <vt:lpstr>Stoomdrukmeting</vt:lpstr>
      <vt:lpstr>Demping drukmeters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Leeg2</dc:title>
  <dc:subject/>
  <dc:creator>Rik de Jong</dc:creator>
  <cp:lastModifiedBy>Rik de Jong</cp:lastModifiedBy>
  <cp:revision>53</cp:revision>
  <dcterms:created xsi:type="dcterms:W3CDTF">2009-12-16T15:11:37Z</dcterms:created>
  <dcterms:modified xsi:type="dcterms:W3CDTF">2017-01-30T11:54:49Z</dcterms:modified>
</cp:coreProperties>
</file>