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6BC7-6FFF-4130-945E-B12908F30902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59ECA-A440-409D-AEF2-72D8C293AB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9ECA-A440-409D-AEF2-72D8C293AB1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5FC5ED-D428-4C12-9DEA-909E34DE9080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39B7CB-A090-48AE-B9E6-6E5052F9AA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27448"/>
          </a:xfrm>
        </p:spPr>
        <p:txBody>
          <a:bodyPr/>
          <a:lstStyle/>
          <a:p>
            <a:pPr algn="just"/>
            <a:r>
              <a:rPr lang="nl-NL" dirty="0"/>
              <a:t>Plan van Aanpak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54442" y="2420888"/>
            <a:ext cx="5114778" cy="2220224"/>
          </a:xfrm>
        </p:spPr>
        <p:txBody>
          <a:bodyPr/>
          <a:lstStyle/>
          <a:p>
            <a:r>
              <a:rPr lang="nl-NL" dirty="0"/>
              <a:t>Werken in stappen </a:t>
            </a:r>
          </a:p>
        </p:txBody>
      </p:sp>
      <p:pic>
        <p:nvPicPr>
          <p:cNvPr id="30722" name="Picture 2" descr="http://www.gezondehandel.nl/bron/cms_image/IT03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645024"/>
            <a:ext cx="6065912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Nog vragen?</a:t>
            </a:r>
          </a:p>
        </p:txBody>
      </p:sp>
      <p:pic>
        <p:nvPicPr>
          <p:cNvPr id="4" name="Tijdelijke aanduiding voor inhoud 3" descr="vrag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5854" y="2348880"/>
            <a:ext cx="4682330" cy="31158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82752" cy="1143000"/>
          </a:xfrm>
        </p:spPr>
        <p:txBody>
          <a:bodyPr/>
          <a:lstStyle/>
          <a:p>
            <a:r>
              <a:rPr lang="nl-NL" dirty="0"/>
              <a:t>Oriënteren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Verdiepen in de achtergronden van de</a:t>
            </a:r>
          </a:p>
          <a:p>
            <a:pPr>
              <a:buNone/>
            </a:pPr>
            <a:r>
              <a:rPr lang="nl-NL" dirty="0"/>
              <a:t>opdracht.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Ontdek welke eisen aan het product wordt</a:t>
            </a:r>
          </a:p>
          <a:p>
            <a:pPr>
              <a:buNone/>
            </a:pPr>
            <a:r>
              <a:rPr lang="nl-NL" dirty="0"/>
              <a:t>gesteld en hoe je tot dit product komt </a:t>
            </a:r>
          </a:p>
        </p:txBody>
      </p:sp>
      <p:pic>
        <p:nvPicPr>
          <p:cNvPr id="28674" name="Picture 2" descr="http://www.flyingdutchess.com/wp-content/uploads/Een-goede-voorbereiding-is-het-halve-we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224561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Plannen : Plan van Aanpak </a:t>
            </a:r>
            <a:br>
              <a:rPr lang="nl-NL" sz="3600" dirty="0"/>
            </a:br>
            <a:r>
              <a:rPr lang="nl-NL" sz="3600" dirty="0"/>
              <a:t>( </a:t>
            </a:r>
            <a:r>
              <a:rPr lang="nl-NL" sz="3600" dirty="0" err="1"/>
              <a:t>PvA</a:t>
            </a:r>
            <a:r>
              <a:rPr lang="nl-NL" sz="3600" dirty="0"/>
              <a:t>)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/>
              <a:t>Duidelijke link met oriëntatie, waarbij de </a:t>
            </a:r>
          </a:p>
          <a:p>
            <a:pPr>
              <a:buNone/>
            </a:pPr>
            <a:r>
              <a:rPr lang="nl-NL" sz="2400" dirty="0"/>
              <a:t>opdracht wordt omgezet in een planning.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/>
              <a:t>Verwerken van leerdoelen: welke kennis</a:t>
            </a:r>
          </a:p>
          <a:p>
            <a:pPr>
              <a:buNone/>
            </a:pPr>
            <a:r>
              <a:rPr lang="nl-NL" sz="2400" dirty="0"/>
              <a:t>en vaardigheden heb je nodig                  </a:t>
            </a:r>
          </a:p>
          <a:p>
            <a:pPr>
              <a:buNone/>
            </a:pPr>
            <a:r>
              <a:rPr lang="nl-NL" sz="2400" dirty="0"/>
              <a:t>(competenties) ?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/>
              <a:t>Welke nieuwe kennis moet waar en hoe worden </a:t>
            </a:r>
          </a:p>
          <a:p>
            <a:pPr>
              <a:buNone/>
            </a:pPr>
            <a:r>
              <a:rPr lang="nl-NL" sz="2400" dirty="0"/>
              <a:t>verworven en moeten er nieuwe vaardigheden </a:t>
            </a:r>
          </a:p>
          <a:p>
            <a:pPr>
              <a:buNone/>
            </a:pPr>
            <a:r>
              <a:rPr lang="nl-NL" sz="2400" dirty="0"/>
              <a:t>worden verworven?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Leerdoelen hebben betrekking op de</a:t>
            </a:r>
          </a:p>
          <a:p>
            <a:pPr>
              <a:buNone/>
            </a:pPr>
            <a:r>
              <a:rPr lang="nl-NL" dirty="0"/>
              <a:t>opdracht en het samenwerken.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Stel de vraag: Wat wil je ( jullie) bereiken, </a:t>
            </a:r>
          </a:p>
          <a:p>
            <a:pPr>
              <a:buNone/>
            </a:pPr>
            <a:r>
              <a:rPr lang="nl-NL" dirty="0"/>
              <a:t>dit is richtinggevend.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SMART formuleren van leerdoelen biedt kans</a:t>
            </a:r>
          </a:p>
          <a:p>
            <a:pPr>
              <a:buNone/>
            </a:pPr>
            <a:r>
              <a:rPr lang="nl-NL" dirty="0"/>
              <a:t>op succes!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258816" cy="804704"/>
          </a:xfrm>
        </p:spPr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 err="1">
                <a:solidFill>
                  <a:schemeClr val="bg2">
                    <a:lumMod val="50000"/>
                  </a:schemeClr>
                </a:solidFill>
              </a:rPr>
              <a:t>S-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</a:rPr>
              <a:t>pecifiek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nl-NL" dirty="0"/>
              <a:t>wat is je ( jullie) doel?</a:t>
            </a:r>
          </a:p>
          <a:p>
            <a:pPr>
              <a:buNone/>
            </a:pPr>
            <a:r>
              <a:rPr lang="nl-NL" b="1" dirty="0" err="1">
                <a:solidFill>
                  <a:schemeClr val="bg2">
                    <a:lumMod val="50000"/>
                  </a:schemeClr>
                </a:solidFill>
              </a:rPr>
              <a:t>M-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</a:rPr>
              <a:t>eetbaar</a:t>
            </a:r>
            <a:r>
              <a:rPr lang="nl-NL" b="1" dirty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nl-NL" dirty="0"/>
              <a:t>hoe weet je of je (jullie) doel bereikt</a:t>
            </a:r>
          </a:p>
          <a:p>
            <a:pPr>
              <a:buNone/>
            </a:pPr>
            <a:r>
              <a:rPr lang="nl-NL" dirty="0"/>
              <a:t>		         is, in welke vorm? </a:t>
            </a:r>
          </a:p>
          <a:p>
            <a:pPr>
              <a:buNone/>
            </a:pPr>
            <a:r>
              <a:rPr lang="nl-NL" dirty="0"/>
              <a:t>		         Hoeveel ga je (jullie)doen ? </a:t>
            </a:r>
          </a:p>
          <a:p>
            <a:pPr>
              <a:buNone/>
            </a:pPr>
            <a:r>
              <a:rPr lang="nl-NL" dirty="0"/>
              <a:t>                   Het moet meetbaar zijn.</a:t>
            </a:r>
          </a:p>
          <a:p>
            <a:pPr>
              <a:buNone/>
            </a:pPr>
            <a:r>
              <a:rPr lang="nl-NL" b="1" dirty="0" err="1">
                <a:solidFill>
                  <a:schemeClr val="bg2">
                    <a:lumMod val="50000"/>
                  </a:schemeClr>
                </a:solidFill>
              </a:rPr>
              <a:t>A-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</a:rPr>
              <a:t>cceptabel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nl-NL" dirty="0"/>
              <a:t>is er draagvlak voor? Er moet   	 	         overeenstemming zijn met 		         betrokkenen</a:t>
            </a:r>
            <a:endParaRPr lang="nl-NL" b="1" dirty="0"/>
          </a:p>
          <a:p>
            <a:pPr>
              <a:buNone/>
            </a:pPr>
            <a:r>
              <a:rPr lang="nl-NL" b="1" dirty="0" err="1">
                <a:solidFill>
                  <a:schemeClr val="bg2">
                    <a:lumMod val="50000"/>
                  </a:schemeClr>
                </a:solidFill>
              </a:rPr>
              <a:t>R-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</a:rPr>
              <a:t>ealistisch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nl-NL" dirty="0"/>
              <a:t>is het doel haalbaar?</a:t>
            </a:r>
            <a:endParaRPr lang="nl-NL" b="1" dirty="0"/>
          </a:p>
          <a:p>
            <a:pPr>
              <a:buNone/>
            </a:pPr>
            <a:r>
              <a:rPr lang="nl-NL" b="1" dirty="0" err="1">
                <a:solidFill>
                  <a:schemeClr val="bg2">
                    <a:lumMod val="50000"/>
                  </a:schemeClr>
                </a:solidFill>
              </a:rPr>
              <a:t>T-</a:t>
            </a:r>
            <a:r>
              <a:rPr lang="nl-NL" dirty="0" err="1">
                <a:solidFill>
                  <a:schemeClr val="bg2">
                    <a:lumMod val="50000"/>
                  </a:schemeClr>
                </a:solidFill>
              </a:rPr>
              <a:t>ijdgebonden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nl-NL" dirty="0"/>
              <a:t>wanneer moet het klaar            		    zijn/wanneer moet het af zijn</a:t>
            </a:r>
          </a:p>
          <a:p>
            <a:pPr>
              <a:buNone/>
            </a:pPr>
            <a:r>
              <a:rPr lang="nl-NL" dirty="0"/>
              <a:t>                        (wanneer wil je doel bereikt 			    hebben?)</a:t>
            </a:r>
            <a:endParaRPr lang="nl-NL" b="1" dirty="0"/>
          </a:p>
        </p:txBody>
      </p:sp>
      <p:pic>
        <p:nvPicPr>
          <p:cNvPr id="22530" name="Picture 2" descr="http://sr.photos1.fotosearch.com/bthumb/CSP/CSP992/k13628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60648"/>
            <a:ext cx="1619250" cy="100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Leerdoel koppelen aan beroepscompetenties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Voorbeeld: </a:t>
            </a:r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dirty="0"/>
              <a:t>   </a:t>
            </a:r>
            <a:r>
              <a:rPr lang="nl-NL" i="1" dirty="0"/>
              <a:t>We kunnen als studiegroepje aan het eind van periode 1 een presentatie houden over de werkzaamheden van een </a:t>
            </a:r>
            <a:r>
              <a:rPr lang="nl-NL" i="1"/>
              <a:t>doktersassistent binnen een </a:t>
            </a:r>
            <a:r>
              <a:rPr lang="nl-NL" i="1" dirty="0"/>
              <a:t>gezondheidscentrum. 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Verwijst naar de beroepscompetenties: </a:t>
            </a:r>
          </a:p>
          <a:p>
            <a:pPr>
              <a:buNone/>
            </a:pPr>
            <a:r>
              <a:rPr lang="nl-NL" dirty="0"/>
              <a:t>leren, presenteren, samenwerken en</a:t>
            </a:r>
          </a:p>
          <a:p>
            <a:pPr>
              <a:buNone/>
            </a:pPr>
            <a:r>
              <a:rPr lang="nl-NL" dirty="0"/>
              <a:t>onderzoeken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538736" cy="1143000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Coach beoordeelt of het plan van aanpak in</a:t>
            </a:r>
          </a:p>
          <a:p>
            <a:pPr>
              <a:buNone/>
            </a:pPr>
            <a:r>
              <a:rPr lang="nl-NL" dirty="0"/>
              <a:t>overeenstemming is met de opdracht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18434" name="Picture 2" descr="http://thumbs.dreamstime.com/thumblarge_398/1242170045eDQ9u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38100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106688" cy="1143000"/>
          </a:xfrm>
        </p:spPr>
        <p:txBody>
          <a:bodyPr/>
          <a:lstStyle/>
          <a:p>
            <a:r>
              <a:rPr lang="nl-NL" dirty="0"/>
              <a:t>Uitvoeren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Plan van aanpak wordt daadwerkelijk uitgevoerd</a:t>
            </a:r>
          </a:p>
          <a:p>
            <a:r>
              <a:rPr lang="nl-NL" dirty="0"/>
              <a:t>Een ieder weet wat hij/zij moet doen ( aan de hand van taakverdeling)</a:t>
            </a:r>
          </a:p>
          <a:p>
            <a:r>
              <a:rPr lang="nl-NL" dirty="0"/>
              <a:t>Al werkende veel geleerd, informatie opzoeken etc. </a:t>
            </a:r>
          </a:p>
          <a:p>
            <a:r>
              <a:rPr lang="nl-NL" dirty="0"/>
              <a:t>Resultaten en Plan van aanpak opnemen in portfolio</a:t>
            </a:r>
          </a:p>
        </p:txBody>
      </p:sp>
      <p:pic>
        <p:nvPicPr>
          <p:cNvPr id="16388" name="Picture 4" descr="http://www.tuholland.nl/images/upload/image/werk-in-uitvoering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88641"/>
            <a:ext cx="213970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Controleren en evalueren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Onderling ( studiegroepje) evalueren en reflecteren, met behulp van handvaten reflectie ( zie studiewijzer)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voldoet het product aan de eisen?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hoe verliep de samenwerking?</a:t>
            </a:r>
          </a:p>
          <a:p>
            <a:endParaRPr lang="nl-NL" dirty="0"/>
          </a:p>
          <a:p>
            <a:r>
              <a:rPr lang="nl-NL" dirty="0"/>
              <a:t>Individueel: op eigen leerproces reflecteren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  welke competenties heb ik ontwikkeld en   </a:t>
            </a:r>
          </a:p>
          <a:p>
            <a:pPr>
              <a:buNone/>
            </a:pPr>
            <a:r>
              <a:rPr lang="nl-NL" dirty="0"/>
              <a:t>     op welke manier? 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  wat was mijn inbreng in het proces? Wat   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  ging goed/minder goed? Leerpunten voor de </a:t>
            </a:r>
          </a:p>
          <a:p>
            <a:pPr>
              <a:buNone/>
            </a:pPr>
            <a:r>
              <a:rPr lang="nl-NL" dirty="0"/>
              <a:t>    volgende keer?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320</Words>
  <Application>Microsoft Office PowerPoint</Application>
  <PresentationFormat>Diavoorstelling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Overvloed</vt:lpstr>
      <vt:lpstr>Plan van Aanpak </vt:lpstr>
      <vt:lpstr>Oriënteren </vt:lpstr>
      <vt:lpstr>Plannen : Plan van Aanpak  ( PvA) </vt:lpstr>
      <vt:lpstr>Leerdoelen</vt:lpstr>
      <vt:lpstr>Leerdoelen</vt:lpstr>
      <vt:lpstr>Leerdoel koppelen aan beroepscompetenties</vt:lpstr>
      <vt:lpstr> </vt:lpstr>
      <vt:lpstr>Uitvoeren</vt:lpstr>
      <vt:lpstr>Controleren en evalueren</vt:lpstr>
      <vt:lpstr> 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Integrale Lijn</dc:title>
  <dc:creator>Rhea</dc:creator>
  <cp:lastModifiedBy>Rhea Houtkruijer</cp:lastModifiedBy>
  <cp:revision>13</cp:revision>
  <dcterms:created xsi:type="dcterms:W3CDTF">2012-09-20T07:42:35Z</dcterms:created>
  <dcterms:modified xsi:type="dcterms:W3CDTF">2017-01-23T19:31:56Z</dcterms:modified>
</cp:coreProperties>
</file>