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slideshow.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8" r:id="rId2"/>
    <p:sldId id="278" r:id="rId3"/>
    <p:sldId id="286" r:id="rId4"/>
    <p:sldId id="257" r:id="rId5"/>
    <p:sldId id="273" r:id="rId6"/>
    <p:sldId id="259" r:id="rId7"/>
    <p:sldId id="260" r:id="rId8"/>
    <p:sldId id="261" r:id="rId9"/>
    <p:sldId id="282" r:id="rId10"/>
    <p:sldId id="269" r:id="rId11"/>
    <p:sldId id="281" r:id="rId12"/>
    <p:sldId id="287" r:id="rId13"/>
    <p:sldId id="274" r:id="rId14"/>
    <p:sldId id="283" r:id="rId15"/>
    <p:sldId id="280" r:id="rId16"/>
    <p:sldId id="277" r:id="rId17"/>
    <p:sldId id="275" r:id="rId18"/>
    <p:sldId id="284" r:id="rId19"/>
    <p:sldId id="276" r:id="rId20"/>
    <p:sldId id="262" r:id="rId21"/>
    <p:sldId id="285" r:id="rId22"/>
    <p:sldId id="263" r:id="rId23"/>
    <p:sldId id="279" r:id="rId24"/>
  </p:sldIdLst>
  <p:sldSz cx="9144000" cy="6858000" type="screen4x3"/>
  <p:notesSz cx="6858000" cy="9144000"/>
  <p:defaultTextStyle>
    <a:defPPr>
      <a:defRPr lang="nl-NL"/>
    </a:defPPr>
    <a:lvl1pPr algn="l" rtl="0" fontAlgn="base">
      <a:spcBef>
        <a:spcPct val="0"/>
      </a:spcBef>
      <a:spcAft>
        <a:spcPct val="0"/>
      </a:spcAft>
      <a:defRPr sz="2400" kern="1200">
        <a:solidFill>
          <a:schemeClr val="tx1"/>
        </a:solidFill>
        <a:latin typeface="Arial Unicode MS" pitchFamily="34" charset="-128"/>
        <a:ea typeface="+mn-ea"/>
        <a:cs typeface="Times New Roman" charset="0"/>
      </a:defRPr>
    </a:lvl1pPr>
    <a:lvl2pPr marL="457200" algn="l" rtl="0" fontAlgn="base">
      <a:spcBef>
        <a:spcPct val="0"/>
      </a:spcBef>
      <a:spcAft>
        <a:spcPct val="0"/>
      </a:spcAft>
      <a:defRPr sz="2400" kern="1200">
        <a:solidFill>
          <a:schemeClr val="tx1"/>
        </a:solidFill>
        <a:latin typeface="Arial Unicode MS" pitchFamily="34" charset="-128"/>
        <a:ea typeface="+mn-ea"/>
        <a:cs typeface="Times New Roman" charset="0"/>
      </a:defRPr>
    </a:lvl2pPr>
    <a:lvl3pPr marL="914400" algn="l" rtl="0" fontAlgn="base">
      <a:spcBef>
        <a:spcPct val="0"/>
      </a:spcBef>
      <a:spcAft>
        <a:spcPct val="0"/>
      </a:spcAft>
      <a:defRPr sz="2400" kern="1200">
        <a:solidFill>
          <a:schemeClr val="tx1"/>
        </a:solidFill>
        <a:latin typeface="Arial Unicode MS" pitchFamily="34" charset="-128"/>
        <a:ea typeface="+mn-ea"/>
        <a:cs typeface="Times New Roman" charset="0"/>
      </a:defRPr>
    </a:lvl3pPr>
    <a:lvl4pPr marL="1371600" algn="l" rtl="0" fontAlgn="base">
      <a:spcBef>
        <a:spcPct val="0"/>
      </a:spcBef>
      <a:spcAft>
        <a:spcPct val="0"/>
      </a:spcAft>
      <a:defRPr sz="2400" kern="1200">
        <a:solidFill>
          <a:schemeClr val="tx1"/>
        </a:solidFill>
        <a:latin typeface="Arial Unicode MS" pitchFamily="34" charset="-128"/>
        <a:ea typeface="+mn-ea"/>
        <a:cs typeface="Times New Roman" charset="0"/>
      </a:defRPr>
    </a:lvl4pPr>
    <a:lvl5pPr marL="1828800" algn="l" rtl="0" fontAlgn="base">
      <a:spcBef>
        <a:spcPct val="0"/>
      </a:spcBef>
      <a:spcAft>
        <a:spcPct val="0"/>
      </a:spcAft>
      <a:defRPr sz="2400" kern="1200">
        <a:solidFill>
          <a:schemeClr val="tx1"/>
        </a:solidFill>
        <a:latin typeface="Arial Unicode MS" pitchFamily="34" charset="-128"/>
        <a:ea typeface="+mn-ea"/>
        <a:cs typeface="Times New Roman" charset="0"/>
      </a:defRPr>
    </a:lvl5pPr>
    <a:lvl6pPr marL="2286000" algn="l" defTabSz="914400" rtl="0" eaLnBrk="1" latinLnBrk="0" hangingPunct="1">
      <a:defRPr sz="2400" kern="1200">
        <a:solidFill>
          <a:schemeClr val="tx1"/>
        </a:solidFill>
        <a:latin typeface="Arial Unicode MS" pitchFamily="34" charset="-128"/>
        <a:ea typeface="+mn-ea"/>
        <a:cs typeface="Times New Roman" charset="0"/>
      </a:defRPr>
    </a:lvl6pPr>
    <a:lvl7pPr marL="2743200" algn="l" defTabSz="914400" rtl="0" eaLnBrk="1" latinLnBrk="0" hangingPunct="1">
      <a:defRPr sz="2400" kern="1200">
        <a:solidFill>
          <a:schemeClr val="tx1"/>
        </a:solidFill>
        <a:latin typeface="Arial Unicode MS" pitchFamily="34" charset="-128"/>
        <a:ea typeface="+mn-ea"/>
        <a:cs typeface="Times New Roman" charset="0"/>
      </a:defRPr>
    </a:lvl7pPr>
    <a:lvl8pPr marL="3200400" algn="l" defTabSz="914400" rtl="0" eaLnBrk="1" latinLnBrk="0" hangingPunct="1">
      <a:defRPr sz="2400" kern="1200">
        <a:solidFill>
          <a:schemeClr val="tx1"/>
        </a:solidFill>
        <a:latin typeface="Arial Unicode MS" pitchFamily="34" charset="-128"/>
        <a:ea typeface="+mn-ea"/>
        <a:cs typeface="Times New Roman" charset="0"/>
      </a:defRPr>
    </a:lvl8pPr>
    <a:lvl9pPr marL="3657600" algn="l" defTabSz="914400" rtl="0" eaLnBrk="1" latinLnBrk="0" hangingPunct="1">
      <a:defRPr sz="2400" kern="1200">
        <a:solidFill>
          <a:schemeClr val="tx1"/>
        </a:solidFill>
        <a:latin typeface="Arial Unicode MS" pitchFamily="34" charset="-128"/>
        <a:ea typeface="+mn-ea"/>
        <a:cs typeface="Times New Roman"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FF"/>
    <a:srgbClr val="009900"/>
    <a:srgbClr val="CC66FF"/>
    <a:srgbClr val="008000"/>
    <a:srgbClr val="660066"/>
    <a:srgbClr val="FFFF66"/>
    <a:srgbClr val="FF99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90845" autoAdjust="0"/>
  </p:normalViewPr>
  <p:slideViewPr>
    <p:cSldViewPr>
      <p:cViewPr varScale="1">
        <p:scale>
          <a:sx n="75" d="100"/>
          <a:sy n="75" d="100"/>
        </p:scale>
        <p:origin x="-834" y="-84"/>
      </p:cViewPr>
      <p:guideLst>
        <p:guide orient="horz" pos="2160"/>
        <p:guide pos="2880"/>
      </p:guideLst>
    </p:cSldViewPr>
  </p:slideViewPr>
  <p:outlineViewPr>
    <p:cViewPr>
      <p:scale>
        <a:sx n="33" d="100"/>
        <a:sy n="33" d="100"/>
      </p:scale>
      <p:origin x="0" y="63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48"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C03DF3-EEBC-474F-BA03-528061D38602}" type="datetimeFigureOut">
              <a:rPr lang="nl-NL" smtClean="0"/>
              <a:pPr/>
              <a:t>29-6-2011</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FB677A-111E-43C0-9D09-702AD1E848C8}" type="slidenum">
              <a:rPr lang="nl-NL" smtClean="0"/>
              <a:pPr/>
              <a:t>‹nr.›</a:t>
            </a:fld>
            <a:endParaRPr lang="nl-NL"/>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23915F4B-5DEA-4543-A0F0-DB58B8C98261}" type="slidenum">
              <a:rPr lang="nl-NL"/>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6B65547-19FF-4E6A-9482-FED2A797718D}" type="slidenum">
              <a:rPr lang="nl-NL"/>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F428727F-679F-4141-9D68-1C5A70EA3523}" type="slidenum">
              <a:rPr lang="nl-NL"/>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06D952A1-052B-4D58-BAFD-939D124A3E11}" type="slidenum">
              <a:rPr lang="nl-NL"/>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lvl1pPr>
              <a:defRPr/>
            </a:lvl1pPr>
          </a:lstStyle>
          <a:p>
            <a:endParaRPr lang="nl-NL"/>
          </a:p>
        </p:txBody>
      </p:sp>
      <p:sp>
        <p:nvSpPr>
          <p:cNvPr id="5" name="Tijdelijke aanduiding voor voettekst 4"/>
          <p:cNvSpPr>
            <a:spLocks noGrp="1"/>
          </p:cNvSpPr>
          <p:nvPr>
            <p:ph type="ftr" sz="quarter" idx="11"/>
          </p:nvPr>
        </p:nvSpPr>
        <p:spPr/>
        <p:txBody>
          <a:bodyPr/>
          <a:lstStyle>
            <a:lvl1pPr>
              <a:defRPr/>
            </a:lvl1pPr>
          </a:lstStyle>
          <a:p>
            <a:endParaRPr lang="nl-NL"/>
          </a:p>
        </p:txBody>
      </p:sp>
      <p:sp>
        <p:nvSpPr>
          <p:cNvPr id="6" name="Tijdelijke aanduiding voor dianummer 5"/>
          <p:cNvSpPr>
            <a:spLocks noGrp="1"/>
          </p:cNvSpPr>
          <p:nvPr>
            <p:ph type="sldNum" sz="quarter" idx="12"/>
          </p:nvPr>
        </p:nvSpPr>
        <p:spPr/>
        <p:txBody>
          <a:bodyPr/>
          <a:lstStyle>
            <a:lvl1pPr>
              <a:defRPr/>
            </a:lvl1pPr>
          </a:lstStyle>
          <a:p>
            <a:fld id="{140F4AD0-46C6-4FC8-90CD-5CCE9AB4B996}" type="slidenum">
              <a:rPr lang="nl-NL"/>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BE1831BB-6D0B-4C58-8632-D8354B643A24}" type="slidenum">
              <a:rPr lang="nl-NL"/>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lvl1pPr>
              <a:defRPr/>
            </a:lvl1pPr>
          </a:lstStyle>
          <a:p>
            <a:endParaRPr lang="nl-NL"/>
          </a:p>
        </p:txBody>
      </p:sp>
      <p:sp>
        <p:nvSpPr>
          <p:cNvPr id="8" name="Tijdelijke aanduiding voor voettekst 7"/>
          <p:cNvSpPr>
            <a:spLocks noGrp="1"/>
          </p:cNvSpPr>
          <p:nvPr>
            <p:ph type="ftr" sz="quarter" idx="11"/>
          </p:nvPr>
        </p:nvSpPr>
        <p:spPr/>
        <p:txBody>
          <a:bodyPr/>
          <a:lstStyle>
            <a:lvl1pPr>
              <a:defRPr/>
            </a:lvl1pPr>
          </a:lstStyle>
          <a:p>
            <a:endParaRPr lang="nl-NL"/>
          </a:p>
        </p:txBody>
      </p:sp>
      <p:sp>
        <p:nvSpPr>
          <p:cNvPr id="9" name="Tijdelijke aanduiding voor dianummer 8"/>
          <p:cNvSpPr>
            <a:spLocks noGrp="1"/>
          </p:cNvSpPr>
          <p:nvPr>
            <p:ph type="sldNum" sz="quarter" idx="12"/>
          </p:nvPr>
        </p:nvSpPr>
        <p:spPr/>
        <p:txBody>
          <a:bodyPr/>
          <a:lstStyle>
            <a:lvl1pPr>
              <a:defRPr/>
            </a:lvl1pPr>
          </a:lstStyle>
          <a:p>
            <a:fld id="{3B717934-C99F-4BDF-BEF8-67D3714BD5E5}" type="slidenum">
              <a:rPr lang="nl-NL"/>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lvl1pPr>
              <a:defRPr/>
            </a:lvl1pPr>
          </a:lstStyle>
          <a:p>
            <a:endParaRPr lang="nl-NL"/>
          </a:p>
        </p:txBody>
      </p:sp>
      <p:sp>
        <p:nvSpPr>
          <p:cNvPr id="4" name="Tijdelijke aanduiding voor voettekst 3"/>
          <p:cNvSpPr>
            <a:spLocks noGrp="1"/>
          </p:cNvSpPr>
          <p:nvPr>
            <p:ph type="ftr" sz="quarter" idx="11"/>
          </p:nvPr>
        </p:nvSpPr>
        <p:spPr/>
        <p:txBody>
          <a:bodyPr/>
          <a:lstStyle>
            <a:lvl1pPr>
              <a:defRPr/>
            </a:lvl1pPr>
          </a:lstStyle>
          <a:p>
            <a:endParaRPr lang="nl-NL"/>
          </a:p>
        </p:txBody>
      </p:sp>
      <p:sp>
        <p:nvSpPr>
          <p:cNvPr id="5" name="Tijdelijke aanduiding voor dianummer 4"/>
          <p:cNvSpPr>
            <a:spLocks noGrp="1"/>
          </p:cNvSpPr>
          <p:nvPr>
            <p:ph type="sldNum" sz="quarter" idx="12"/>
          </p:nvPr>
        </p:nvSpPr>
        <p:spPr/>
        <p:txBody>
          <a:bodyPr/>
          <a:lstStyle>
            <a:lvl1pPr>
              <a:defRPr/>
            </a:lvl1pPr>
          </a:lstStyle>
          <a:p>
            <a:fld id="{2C8E1555-3013-44C5-AF4E-C49DBEFF9892}" type="slidenum">
              <a:rPr lang="nl-NL"/>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endParaRPr lang="nl-NL"/>
          </a:p>
        </p:txBody>
      </p:sp>
      <p:sp>
        <p:nvSpPr>
          <p:cNvPr id="3" name="Tijdelijke aanduiding voor voettekst 2"/>
          <p:cNvSpPr>
            <a:spLocks noGrp="1"/>
          </p:cNvSpPr>
          <p:nvPr>
            <p:ph type="ftr" sz="quarter" idx="11"/>
          </p:nvPr>
        </p:nvSpPr>
        <p:spPr/>
        <p:txBody>
          <a:bodyPr/>
          <a:lstStyle>
            <a:lvl1pPr>
              <a:defRPr/>
            </a:lvl1pPr>
          </a:lstStyle>
          <a:p>
            <a:endParaRPr lang="nl-NL"/>
          </a:p>
        </p:txBody>
      </p:sp>
      <p:sp>
        <p:nvSpPr>
          <p:cNvPr id="4" name="Tijdelijke aanduiding voor dianummer 3"/>
          <p:cNvSpPr>
            <a:spLocks noGrp="1"/>
          </p:cNvSpPr>
          <p:nvPr>
            <p:ph type="sldNum" sz="quarter" idx="12"/>
          </p:nvPr>
        </p:nvSpPr>
        <p:spPr/>
        <p:txBody>
          <a:bodyPr/>
          <a:lstStyle>
            <a:lvl1pPr>
              <a:defRPr/>
            </a:lvl1pPr>
          </a:lstStyle>
          <a:p>
            <a:fld id="{291C43F9-2281-4357-A747-3F8789BF4B57}" type="slidenum">
              <a:rPr lang="nl-NL"/>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1449E445-676F-4A62-8686-A15B0012DC35}" type="slidenum">
              <a:rPr lang="nl-NL"/>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lvl1pPr>
              <a:defRPr/>
            </a:lvl1pPr>
          </a:lstStyle>
          <a:p>
            <a:endParaRPr lang="nl-NL"/>
          </a:p>
        </p:txBody>
      </p:sp>
      <p:sp>
        <p:nvSpPr>
          <p:cNvPr id="6" name="Tijdelijke aanduiding voor voettekst 5"/>
          <p:cNvSpPr>
            <a:spLocks noGrp="1"/>
          </p:cNvSpPr>
          <p:nvPr>
            <p:ph type="ftr" sz="quarter" idx="11"/>
          </p:nvPr>
        </p:nvSpPr>
        <p:spPr/>
        <p:txBody>
          <a:bodyPr/>
          <a:lstStyle>
            <a:lvl1pPr>
              <a:defRPr/>
            </a:lvl1pPr>
          </a:lstStyle>
          <a:p>
            <a:endParaRPr lang="nl-NL"/>
          </a:p>
        </p:txBody>
      </p:sp>
      <p:sp>
        <p:nvSpPr>
          <p:cNvPr id="7" name="Tijdelijke aanduiding voor dianummer 6"/>
          <p:cNvSpPr>
            <a:spLocks noGrp="1"/>
          </p:cNvSpPr>
          <p:nvPr>
            <p:ph type="sldNum" sz="quarter" idx="12"/>
          </p:nvPr>
        </p:nvSpPr>
        <p:spPr/>
        <p:txBody>
          <a:bodyPr/>
          <a:lstStyle>
            <a:lvl1pPr>
              <a:defRPr/>
            </a:lvl1pPr>
          </a:lstStyle>
          <a:p>
            <a:fld id="{C2B1A8FD-8FFB-466F-96FD-4C9804C95DEF}" type="slidenum">
              <a:rPr lang="nl-NL"/>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nl-NL" smtClean="0"/>
              <a:t>Klik om het opmaakprofiel van de modeltitel te bewerken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smtClean="0"/>
              <a:t>Klik om de opmaakprofielen van de modeltekst te bewerken</a:t>
            </a:r>
          </a:p>
          <a:p>
            <a:pPr lvl="1"/>
            <a:r>
              <a:rPr lang="nl-NL" smtClean="0"/>
              <a:t>Tweede niveau</a:t>
            </a:r>
          </a:p>
          <a:p>
            <a:pPr lvl="2"/>
            <a:r>
              <a:rPr lang="nl-NL" smtClean="0"/>
              <a:t>Derde niveau</a:t>
            </a:r>
          </a:p>
          <a:p>
            <a:pPr lvl="3"/>
            <a:r>
              <a:rPr lang="nl-NL" smtClean="0"/>
              <a:t>Vierde niveau</a:t>
            </a:r>
          </a:p>
          <a:p>
            <a:pPr lvl="4"/>
            <a:r>
              <a:rPr lang="nl-NL" smtClean="0"/>
              <a:t>Vijfde niveau</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endParaRPr lang="nl-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endParaRPr lang="nl-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fld id="{F02A45AC-6DD6-402C-A3DD-719D12775EC2}" type="slidenum">
              <a:rPr lang="nl-NL"/>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charset="0"/>
          <a:cs typeface="Times New Roman" charset="0"/>
        </a:defRPr>
      </a:lvl2pPr>
      <a:lvl3pPr algn="ctr" rtl="0" fontAlgn="base">
        <a:spcBef>
          <a:spcPct val="0"/>
        </a:spcBef>
        <a:spcAft>
          <a:spcPct val="0"/>
        </a:spcAft>
        <a:defRPr sz="4400">
          <a:solidFill>
            <a:schemeClr val="tx2"/>
          </a:solidFill>
          <a:latin typeface="Times New Roman" charset="0"/>
          <a:cs typeface="Times New Roman" charset="0"/>
        </a:defRPr>
      </a:lvl3pPr>
      <a:lvl4pPr algn="ctr" rtl="0" fontAlgn="base">
        <a:spcBef>
          <a:spcPct val="0"/>
        </a:spcBef>
        <a:spcAft>
          <a:spcPct val="0"/>
        </a:spcAft>
        <a:defRPr sz="4400">
          <a:solidFill>
            <a:schemeClr val="tx2"/>
          </a:solidFill>
          <a:latin typeface="Times New Roman" charset="0"/>
          <a:cs typeface="Times New Roman" charset="0"/>
        </a:defRPr>
      </a:lvl4pPr>
      <a:lvl5pPr algn="ctr" rtl="0" fontAlgn="base">
        <a:spcBef>
          <a:spcPct val="0"/>
        </a:spcBef>
        <a:spcAft>
          <a:spcPct val="0"/>
        </a:spcAft>
        <a:defRPr sz="4400">
          <a:solidFill>
            <a:schemeClr val="tx2"/>
          </a:solidFill>
          <a:latin typeface="Times New Roman" charset="0"/>
          <a:cs typeface="Times New Roman" charset="0"/>
        </a:defRPr>
      </a:lvl5pPr>
      <a:lvl6pPr marL="457200" algn="ctr" rtl="0" fontAlgn="base">
        <a:spcBef>
          <a:spcPct val="0"/>
        </a:spcBef>
        <a:spcAft>
          <a:spcPct val="0"/>
        </a:spcAft>
        <a:defRPr sz="4400">
          <a:solidFill>
            <a:schemeClr val="tx2"/>
          </a:solidFill>
          <a:latin typeface="Times New Roman" charset="0"/>
          <a:cs typeface="Times New Roman" charset="0"/>
        </a:defRPr>
      </a:lvl6pPr>
      <a:lvl7pPr marL="914400" algn="ctr" rtl="0" fontAlgn="base">
        <a:spcBef>
          <a:spcPct val="0"/>
        </a:spcBef>
        <a:spcAft>
          <a:spcPct val="0"/>
        </a:spcAft>
        <a:defRPr sz="4400">
          <a:solidFill>
            <a:schemeClr val="tx2"/>
          </a:solidFill>
          <a:latin typeface="Times New Roman" charset="0"/>
          <a:cs typeface="Times New Roman" charset="0"/>
        </a:defRPr>
      </a:lvl7pPr>
      <a:lvl8pPr marL="1371600" algn="ctr" rtl="0" fontAlgn="base">
        <a:spcBef>
          <a:spcPct val="0"/>
        </a:spcBef>
        <a:spcAft>
          <a:spcPct val="0"/>
        </a:spcAft>
        <a:defRPr sz="4400">
          <a:solidFill>
            <a:schemeClr val="tx2"/>
          </a:solidFill>
          <a:latin typeface="Times New Roman" charset="0"/>
          <a:cs typeface="Times New Roman" charset="0"/>
        </a:defRPr>
      </a:lvl8pPr>
      <a:lvl9pPr marL="1828800" algn="ctr" rtl="0" fontAlgn="base">
        <a:spcBef>
          <a:spcPct val="0"/>
        </a:spcBef>
        <a:spcAft>
          <a:spcPct val="0"/>
        </a:spcAft>
        <a:defRPr sz="4400">
          <a:solidFill>
            <a:schemeClr val="tx2"/>
          </a:solidFill>
          <a:latin typeface="Times New Roman" charset="0"/>
          <a:cs typeface="Times New Roman"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6.xml"/><Relationship Id="rId4" Type="http://schemas.openxmlformats.org/officeDocument/2006/relationships/image" Target="../media/image42.jpeg"/></Relationships>
</file>

<file path=ppt/slides/_rels/slide1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youtube.com/watch?v=12BKIJq3BoA&amp;feature=channel" TargetMode="External"/><Relationship Id="rId7" Type="http://schemas.openxmlformats.org/officeDocument/2006/relationships/image" Target="../media/image45.jpeg"/><Relationship Id="rId2" Type="http://schemas.openxmlformats.org/officeDocument/2006/relationships/slideLayout" Target="../slideLayouts/slideLayout6.xml"/><Relationship Id="rId1" Type="http://schemas.openxmlformats.org/officeDocument/2006/relationships/audio" Target="file:///C:\JOHN\Ring\De%20BESPIEGELING\CD1\01-Track%201.mp3" TargetMode="External"/><Relationship Id="rId6" Type="http://schemas.openxmlformats.org/officeDocument/2006/relationships/hyperlink" Target="http://www.youtube.com/watch?v=XR7qqW7HjwA" TargetMode="External"/><Relationship Id="rId5" Type="http://schemas.openxmlformats.org/officeDocument/2006/relationships/image" Target="../media/image44.png"/><Relationship Id="rId4" Type="http://schemas.openxmlformats.org/officeDocument/2006/relationships/image" Target="../media/image43.jpeg"/></Relationships>
</file>

<file path=ppt/slides/_rels/slide12.xml.rels><?xml version="1.0" encoding="UTF-8" standalone="yes"?>
<Relationships xmlns="http://schemas.openxmlformats.org/package/2006/relationships"><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5.jpeg"/><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jpeg"/></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6.xml"/><Relationship Id="rId1" Type="http://schemas.openxmlformats.org/officeDocument/2006/relationships/audio" Target="file:///C:\Users\John\Pictures\Bespiegeling\H2%20Romaans\Romaans\Gregorian%20Chants%20-%20Ave%20Maria.mp3" TargetMode="External"/><Relationship Id="rId5" Type="http://schemas.openxmlformats.org/officeDocument/2006/relationships/image" Target="../media/image52.jpe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6.xml"/><Relationship Id="rId5" Type="http://schemas.openxmlformats.org/officeDocument/2006/relationships/image" Target="../media/image56.jpe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audio" Target="file:///C:\Users\John\Pictures\Bespiegeling\H2%20Romaans\Romaans\Gregorian%20Chants%20-%20Ave%20Maria.mp3" TargetMode="Externa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16.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png"/><Relationship Id="rId1" Type="http://schemas.openxmlformats.org/officeDocument/2006/relationships/slideLayout" Target="../slideLayouts/slideLayout6.xml"/><Relationship Id="rId4" Type="http://schemas.openxmlformats.org/officeDocument/2006/relationships/image" Target="../media/image62.jpeg"/></Relationships>
</file>

<file path=ppt/slides/_rels/slide17.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hyperlink" Target="http://www.youtube.com/watch?v=lZHI4vlt994&amp;playnext=1&amp;list=PL2B43A2A42E369BDA" TargetMode="External"/><Relationship Id="rId7" Type="http://schemas.openxmlformats.org/officeDocument/2006/relationships/image" Target="../media/image67.jpeg"/><Relationship Id="rId2" Type="http://schemas.openxmlformats.org/officeDocument/2006/relationships/image" Target="../media/image63.jpeg"/><Relationship Id="rId1" Type="http://schemas.openxmlformats.org/officeDocument/2006/relationships/slideLayout" Target="../slideLayouts/slideLayout6.xml"/><Relationship Id="rId6" Type="http://schemas.openxmlformats.org/officeDocument/2006/relationships/image" Target="../media/image66.jpeg"/><Relationship Id="rId5" Type="http://schemas.openxmlformats.org/officeDocument/2006/relationships/image" Target="../media/image65.jpeg"/><Relationship Id="rId4" Type="http://schemas.openxmlformats.org/officeDocument/2006/relationships/image" Target="../media/image64.jpeg"/></Relationships>
</file>

<file path=ppt/slides/_rels/slide18.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 Id="rId4" Type="http://schemas.openxmlformats.org/officeDocument/2006/relationships/image" Target="../media/image71.jpeg"/></Relationships>
</file>

<file path=ppt/slides/_rels/slide19.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6.xml"/><Relationship Id="rId4" Type="http://schemas.openxmlformats.org/officeDocument/2006/relationships/image" Target="../media/image7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hyperlink" Target="http://www.youtube.com/watch?v=47MF9vpoeGE&amp;feature=related" TargetMode="External"/><Relationship Id="rId7" Type="http://schemas.openxmlformats.org/officeDocument/2006/relationships/image" Target="../media/image79.jpeg"/><Relationship Id="rId2" Type="http://schemas.openxmlformats.org/officeDocument/2006/relationships/image" Target="../media/image75.jpeg"/><Relationship Id="rId1" Type="http://schemas.openxmlformats.org/officeDocument/2006/relationships/slideLayout" Target="../slideLayouts/slideLayout6.xml"/><Relationship Id="rId6" Type="http://schemas.openxmlformats.org/officeDocument/2006/relationships/image" Target="../media/image78.jpeg"/><Relationship Id="rId5" Type="http://schemas.openxmlformats.org/officeDocument/2006/relationships/image" Target="../media/image77.png"/><Relationship Id="rId4" Type="http://schemas.openxmlformats.org/officeDocument/2006/relationships/image" Target="../media/image76.jpeg"/></Relationships>
</file>

<file path=ppt/slides/_rels/slide2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6.xml"/><Relationship Id="rId5" Type="http://schemas.openxmlformats.org/officeDocument/2006/relationships/image" Target="../media/image83.jpeg"/><Relationship Id="rId4" Type="http://schemas.openxmlformats.org/officeDocument/2006/relationships/image" Target="../media/image82.jpeg"/></Relationships>
</file>

<file path=ppt/slides/_rels/slide22.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6.xml"/><Relationship Id="rId6" Type="http://schemas.openxmlformats.org/officeDocument/2006/relationships/image" Target="../media/image87.jpeg"/><Relationship Id="rId5" Type="http://schemas.openxmlformats.org/officeDocument/2006/relationships/hyperlink" Target="http://www.youtube.com/watch?v=bDaB-NNyM8o" TargetMode="External"/><Relationship Id="rId4" Type="http://schemas.openxmlformats.org/officeDocument/2006/relationships/image" Target="../media/image86.jpe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89.jpe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88.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2.jpeg"/><Relationship Id="rId7" Type="http://schemas.openxmlformats.org/officeDocument/2006/relationships/image" Target="../media/image15.png"/><Relationship Id="rId2" Type="http://schemas.openxmlformats.org/officeDocument/2006/relationships/hyperlink" Target="http://www.youtube.com/watch?v=XUKvSjAZyog" TargetMode="External"/><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9.jpeg"/><Relationship Id="rId5" Type="http://schemas.openxmlformats.org/officeDocument/2006/relationships/image" Target="../media/image13.png"/><Relationship Id="rId10" Type="http://schemas.openxmlformats.org/officeDocument/2006/relationships/image" Target="../media/image18.jpeg"/><Relationship Id="rId4" Type="http://schemas.openxmlformats.org/officeDocument/2006/relationships/hyperlink" Target="http://www.youtube.com/watch?v=RcuZ9hb1Odo&amp;feature=related" TargetMode="External"/><Relationship Id="rId9"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6.xml"/><Relationship Id="rId5" Type="http://schemas.openxmlformats.org/officeDocument/2006/relationships/image" Target="../media/image23.jpe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XwQhZOzf7vA" TargetMode="External"/><Relationship Id="rId2" Type="http://schemas.openxmlformats.org/officeDocument/2006/relationships/image" Target="../media/image24.jpe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30.jpe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xml"/><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0zfJoptgcYA&amp;feature=related" TargetMode="External"/><Relationship Id="rId7"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7" name="Picture 1035" descr="C:\Users\John\Pictures\Bespiegeling\H2 Romaans\Romaans\stjohn1147.jpg"/>
          <p:cNvPicPr>
            <a:picLocks noChangeAspect="1" noChangeArrowheads="1"/>
          </p:cNvPicPr>
          <p:nvPr/>
        </p:nvPicPr>
        <p:blipFill>
          <a:blip r:embed="rId2" cstate="print"/>
          <a:srcRect/>
          <a:stretch>
            <a:fillRect/>
          </a:stretch>
        </p:blipFill>
        <p:spPr bwMode="auto">
          <a:xfrm>
            <a:off x="2324100" y="0"/>
            <a:ext cx="4495800" cy="6858000"/>
          </a:xfrm>
          <a:prstGeom prst="rect">
            <a:avLst/>
          </a:prstGeom>
          <a:noFill/>
        </p:spPr>
      </p:pic>
      <p:sp>
        <p:nvSpPr>
          <p:cNvPr id="4098" name="Rectangle 1026"/>
          <p:cNvSpPr>
            <a:spLocks noGrp="1" noChangeArrowheads="1"/>
          </p:cNvSpPr>
          <p:nvPr>
            <p:ph type="title"/>
          </p:nvPr>
        </p:nvSpPr>
        <p:spPr>
          <a:xfrm>
            <a:off x="0" y="3505200"/>
            <a:ext cx="9144000" cy="990600"/>
          </a:xfrm>
          <a:solidFill>
            <a:schemeClr val="tx1"/>
          </a:solidFill>
        </p:spPr>
        <p:txBody>
          <a:bodyPr/>
          <a:lstStyle/>
          <a:p>
            <a:r>
              <a:rPr lang="nl-NL" sz="8000" dirty="0">
                <a:solidFill>
                  <a:srgbClr val="CC00FF"/>
                </a:solidFill>
                <a:latin typeface="EngrvrsOldEng BT" pitchFamily="66" charset="0"/>
              </a:rPr>
              <a:t>Goddelijke orde</a:t>
            </a:r>
          </a:p>
        </p:txBody>
      </p:sp>
      <p:sp>
        <p:nvSpPr>
          <p:cNvPr id="4099" name="Text Box 1027"/>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endParaRPr lang="nl-NL">
              <a:latin typeface="Times New Roman" charset="0"/>
            </a:endParaRPr>
          </a:p>
        </p:txBody>
      </p:sp>
      <p:sp>
        <p:nvSpPr>
          <p:cNvPr id="4101" name="Text Box 1029"/>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endParaRPr lang="nl-NL">
              <a:latin typeface="Times New Roman" charset="0"/>
            </a:endParaRPr>
          </a:p>
        </p:txBody>
      </p:sp>
      <p:sp>
        <p:nvSpPr>
          <p:cNvPr id="4102" name="Text Box 1030"/>
          <p:cNvSpPr txBox="1">
            <a:spLocks noChangeArrowheads="1"/>
          </p:cNvSpPr>
          <p:nvPr/>
        </p:nvSpPr>
        <p:spPr bwMode="auto">
          <a:xfrm>
            <a:off x="0" y="4724400"/>
            <a:ext cx="9144000" cy="457200"/>
          </a:xfrm>
          <a:prstGeom prst="rect">
            <a:avLst/>
          </a:prstGeom>
          <a:solidFill>
            <a:schemeClr val="tx1"/>
          </a:solidFill>
          <a:ln w="9525">
            <a:noFill/>
            <a:miter lim="800000"/>
            <a:headEnd/>
            <a:tailEnd/>
          </a:ln>
          <a:effectLst/>
        </p:spPr>
        <p:txBody>
          <a:bodyPr>
            <a:spAutoFit/>
          </a:bodyPr>
          <a:lstStyle/>
          <a:p>
            <a:pPr algn="ctr"/>
            <a:r>
              <a:rPr lang="nl-NL">
                <a:solidFill>
                  <a:srgbClr val="FF0000"/>
                </a:solidFill>
              </a:rPr>
              <a:t>Romaans in de elfde en twaalfde eeuw.</a:t>
            </a:r>
            <a:endParaRPr lang="nl-NL" sz="3200">
              <a:solidFill>
                <a:schemeClr val="bg1"/>
              </a:solidFill>
            </a:endParaRPr>
          </a:p>
        </p:txBody>
      </p:sp>
      <p:sp>
        <p:nvSpPr>
          <p:cNvPr id="4106" name="Text Box 1034"/>
          <p:cNvSpPr txBox="1">
            <a:spLocks noChangeArrowheads="1"/>
          </p:cNvSpPr>
          <p:nvPr/>
        </p:nvSpPr>
        <p:spPr bwMode="auto">
          <a:xfrm>
            <a:off x="2743200" y="865188"/>
            <a:ext cx="3609975" cy="519112"/>
          </a:xfrm>
          <a:prstGeom prst="rect">
            <a:avLst/>
          </a:prstGeom>
          <a:noFill/>
          <a:ln w="9525">
            <a:noFill/>
            <a:miter lim="800000"/>
            <a:headEnd/>
            <a:tailEnd/>
          </a:ln>
          <a:effectLst/>
        </p:spPr>
        <p:txBody>
          <a:bodyPr wrap="none">
            <a:spAutoFit/>
          </a:bodyPr>
          <a:lstStyle/>
          <a:p>
            <a:r>
              <a:rPr lang="nl-NL" sz="2800">
                <a:solidFill>
                  <a:srgbClr val="FFFF66"/>
                </a:solidFill>
              </a:rPr>
              <a:t>H.2 Bespiegeling vwo</a:t>
            </a:r>
          </a:p>
        </p:txBody>
      </p:sp>
      <p:sp>
        <p:nvSpPr>
          <p:cNvPr id="8" name="Tekstvak 7"/>
          <p:cNvSpPr txBox="1"/>
          <p:nvPr/>
        </p:nvSpPr>
        <p:spPr>
          <a:xfrm>
            <a:off x="179512" y="6237312"/>
            <a:ext cx="816249" cy="461665"/>
          </a:xfrm>
          <a:prstGeom prst="rect">
            <a:avLst/>
          </a:prstGeom>
          <a:noFill/>
        </p:spPr>
        <p:txBody>
          <a:bodyPr wrap="none" rtlCol="0">
            <a:spAutoFit/>
          </a:bodyPr>
          <a:lstStyle/>
          <a:p>
            <a:r>
              <a:rPr lang="nl-NL" sz="1200" dirty="0" smtClean="0"/>
              <a:t>DAL </a:t>
            </a:r>
            <a:r>
              <a:rPr lang="nl-NL" sz="1200" dirty="0" err="1" smtClean="0"/>
              <a:t>RvP</a:t>
            </a:r>
            <a:r>
              <a:rPr lang="nl-NL" sz="1200" dirty="0" smtClean="0"/>
              <a:t/>
            </a:r>
            <a:br>
              <a:rPr lang="nl-NL" sz="1200" dirty="0" smtClean="0"/>
            </a:br>
            <a:r>
              <a:rPr lang="nl-NL" sz="1200" dirty="0" smtClean="0"/>
              <a:t>01/03/11</a:t>
            </a:r>
            <a:endParaRPr lang="nl-NL"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 name="Rectangle 20"/>
          <p:cNvSpPr>
            <a:spLocks noChangeArrowheads="1"/>
          </p:cNvSpPr>
          <p:nvPr/>
        </p:nvSpPr>
        <p:spPr bwMode="auto">
          <a:xfrm>
            <a:off x="6019800" y="914400"/>
            <a:ext cx="3124200" cy="5562600"/>
          </a:xfrm>
          <a:prstGeom prst="rect">
            <a:avLst/>
          </a:prstGeom>
          <a:solidFill>
            <a:schemeClr val="tx1"/>
          </a:solidFill>
          <a:ln w="9525">
            <a:solidFill>
              <a:schemeClr val="tx1"/>
            </a:solidFill>
            <a:miter lim="800000"/>
            <a:headEnd/>
            <a:tailEnd/>
          </a:ln>
          <a:effectLst/>
        </p:spPr>
        <p:txBody>
          <a:bodyPr wrap="none" anchor="ctr"/>
          <a:lstStyle/>
          <a:p>
            <a:endParaRPr lang="nl-NL"/>
          </a:p>
        </p:txBody>
      </p:sp>
      <p:pic>
        <p:nvPicPr>
          <p:cNvPr id="15383" name="Picture 23" descr="C:\Users\John\Pictures\Bespiegeling\H2 Romaans\Romaans\Klooster le-Puy2.jpg"/>
          <p:cNvPicPr>
            <a:picLocks noChangeAspect="1" noChangeArrowheads="1"/>
          </p:cNvPicPr>
          <p:nvPr/>
        </p:nvPicPr>
        <p:blipFill>
          <a:blip r:embed="rId2" cstate="print"/>
          <a:srcRect/>
          <a:stretch>
            <a:fillRect/>
          </a:stretch>
        </p:blipFill>
        <p:spPr bwMode="auto">
          <a:xfrm>
            <a:off x="0" y="2971800"/>
            <a:ext cx="5181600" cy="3886200"/>
          </a:xfrm>
          <a:prstGeom prst="rect">
            <a:avLst/>
          </a:prstGeom>
          <a:noFill/>
        </p:spPr>
      </p:pic>
      <p:sp>
        <p:nvSpPr>
          <p:cNvPr id="15362" name="Rectangle 2"/>
          <p:cNvSpPr>
            <a:spLocks noGrp="1" noChangeArrowheads="1"/>
          </p:cNvSpPr>
          <p:nvPr>
            <p:ph type="title"/>
          </p:nvPr>
        </p:nvSpPr>
        <p:spPr>
          <a:xfrm>
            <a:off x="0" y="0"/>
            <a:ext cx="9144000" cy="764704"/>
          </a:xfrm>
          <a:solidFill>
            <a:schemeClr val="tx1"/>
          </a:solidFill>
        </p:spPr>
        <p:txBody>
          <a:bodyPr/>
          <a:lstStyle/>
          <a:p>
            <a:pPr algn="l"/>
            <a:r>
              <a:rPr lang="nl-NL" sz="5400" dirty="0">
                <a:solidFill>
                  <a:srgbClr val="FF0000"/>
                </a:solidFill>
                <a:latin typeface="EngrvrsOldEng BT" pitchFamily="66" charset="0"/>
              </a:rPr>
              <a:t>Kloosters</a:t>
            </a:r>
          </a:p>
        </p:txBody>
      </p:sp>
      <p:sp>
        <p:nvSpPr>
          <p:cNvPr id="15364" name="Text Box 4"/>
          <p:cNvSpPr txBox="1">
            <a:spLocks noChangeArrowheads="1"/>
          </p:cNvSpPr>
          <p:nvPr/>
        </p:nvSpPr>
        <p:spPr bwMode="auto">
          <a:xfrm>
            <a:off x="0" y="692696"/>
            <a:ext cx="9144000" cy="2220913"/>
          </a:xfrm>
          <a:prstGeom prst="rect">
            <a:avLst/>
          </a:prstGeom>
          <a:solidFill>
            <a:schemeClr val="tx1"/>
          </a:solidFill>
          <a:ln w="9525">
            <a:noFill/>
            <a:miter lim="800000"/>
            <a:headEnd/>
            <a:tailEnd/>
          </a:ln>
          <a:effectLst/>
        </p:spPr>
        <p:txBody>
          <a:bodyPr>
            <a:spAutoFit/>
          </a:bodyPr>
          <a:lstStyle/>
          <a:p>
            <a:pPr>
              <a:buFont typeface="Wingdings" pitchFamily="2" charset="2"/>
              <a:buNone/>
            </a:pPr>
            <a:r>
              <a:rPr lang="nl-NL" dirty="0">
                <a:solidFill>
                  <a:srgbClr val="CC66FF"/>
                </a:solidFill>
              </a:rPr>
              <a:t>Ora et Labora:</a:t>
            </a:r>
            <a:r>
              <a:rPr lang="nl-NL" sz="1400" dirty="0">
                <a:solidFill>
                  <a:schemeClr val="bg1"/>
                </a:solidFill>
              </a:rPr>
              <a:t>Met de dood voor de ogen is het voor gelovigen zaak schoon schip te maken. Schenkingen aan kerken en kloosters zij een manier om gemaakte fouten goed te maken. Feodale heren zorgen voor verdediging en bestuur, de kloosters loven God als een soort beroepsleger. Zij zetten zich in voor de zielenheil van de mensheid, maar vooral voor diegenen die het klooster met </a:t>
            </a:r>
            <a:br>
              <a:rPr lang="nl-NL" sz="1400" dirty="0">
                <a:solidFill>
                  <a:schemeClr val="bg1"/>
                </a:solidFill>
              </a:rPr>
            </a:br>
            <a:r>
              <a:rPr lang="nl-NL" sz="1400" dirty="0">
                <a:solidFill>
                  <a:schemeClr val="bg1"/>
                </a:solidFill>
              </a:rPr>
              <a:t>schenkingen steunt. </a:t>
            </a:r>
            <a:r>
              <a:rPr lang="nl-NL" sz="1400" b="1" dirty="0">
                <a:solidFill>
                  <a:schemeClr val="bg1"/>
                </a:solidFill>
              </a:rPr>
              <a:t>Ora et labora</a:t>
            </a:r>
            <a:r>
              <a:rPr lang="nl-NL" sz="1400" dirty="0">
                <a:solidFill>
                  <a:schemeClr val="bg1"/>
                </a:solidFill>
              </a:rPr>
              <a:t>: bid en werk.  Men bad soms wel 7 uur </a:t>
            </a:r>
            <a:br>
              <a:rPr lang="nl-NL" sz="1400" dirty="0">
                <a:solidFill>
                  <a:schemeClr val="bg1"/>
                </a:solidFill>
              </a:rPr>
            </a:br>
            <a:r>
              <a:rPr lang="nl-NL" sz="1400" dirty="0">
                <a:solidFill>
                  <a:schemeClr val="bg1"/>
                </a:solidFill>
              </a:rPr>
              <a:t>per dag, tussendoor werd geslapen in het </a:t>
            </a:r>
            <a:r>
              <a:rPr lang="nl-NL" sz="1400" b="1" dirty="0">
                <a:solidFill>
                  <a:srgbClr val="00FF00"/>
                </a:solidFill>
              </a:rPr>
              <a:t>dormitorium </a:t>
            </a:r>
            <a:r>
              <a:rPr lang="nl-NL" sz="1400" dirty="0">
                <a:solidFill>
                  <a:schemeClr val="bg1"/>
                </a:solidFill>
              </a:rPr>
              <a:t>of gewerkt. Echt </a:t>
            </a:r>
            <a:br>
              <a:rPr lang="nl-NL" sz="1400" dirty="0">
                <a:solidFill>
                  <a:schemeClr val="bg1"/>
                </a:solidFill>
              </a:rPr>
            </a:br>
            <a:r>
              <a:rPr lang="nl-NL" sz="1400" dirty="0">
                <a:solidFill>
                  <a:schemeClr val="bg1"/>
                </a:solidFill>
              </a:rPr>
              <a:t>‘monnikenwerk wordt verricht in het </a:t>
            </a:r>
            <a:r>
              <a:rPr lang="nl-NL" sz="1800" dirty="0">
                <a:solidFill>
                  <a:schemeClr val="bg1"/>
                </a:solidFill>
              </a:rPr>
              <a:t> </a:t>
            </a:r>
            <a:r>
              <a:rPr lang="nl-NL" sz="1400" b="1" dirty="0">
                <a:solidFill>
                  <a:srgbClr val="00FF00"/>
                </a:solidFill>
              </a:rPr>
              <a:t>scriptorium</a:t>
            </a:r>
            <a:r>
              <a:rPr lang="nl-NL" sz="1400" dirty="0">
                <a:solidFill>
                  <a:schemeClr val="bg1"/>
                </a:solidFill>
              </a:rPr>
              <a:t>, waar met veel geduld </a:t>
            </a:r>
            <a:br>
              <a:rPr lang="nl-NL" sz="1400" dirty="0">
                <a:solidFill>
                  <a:schemeClr val="bg1"/>
                </a:solidFill>
              </a:rPr>
            </a:br>
            <a:r>
              <a:rPr lang="nl-NL" sz="1400" dirty="0">
                <a:solidFill>
                  <a:schemeClr val="bg1"/>
                </a:solidFill>
              </a:rPr>
              <a:t>teksten werden gekopieerd. Deze teksten worden vaak voorzien van </a:t>
            </a:r>
            <a:br>
              <a:rPr lang="nl-NL" sz="1400" dirty="0">
                <a:solidFill>
                  <a:schemeClr val="bg1"/>
                </a:solidFill>
              </a:rPr>
            </a:br>
            <a:r>
              <a:rPr lang="nl-NL" sz="1400" dirty="0">
                <a:solidFill>
                  <a:schemeClr val="bg1"/>
                </a:solidFill>
              </a:rPr>
              <a:t>illustraties:</a:t>
            </a:r>
            <a:r>
              <a:rPr lang="nl-NL" sz="1400" dirty="0">
                <a:solidFill>
                  <a:srgbClr val="00FF00"/>
                </a:solidFill>
              </a:rPr>
              <a:t> </a:t>
            </a:r>
            <a:r>
              <a:rPr lang="nl-NL" sz="1400" b="1" dirty="0">
                <a:solidFill>
                  <a:srgbClr val="00FF00"/>
                </a:solidFill>
              </a:rPr>
              <a:t>miniaturen</a:t>
            </a:r>
            <a:r>
              <a:rPr lang="nl-NL" sz="1400" dirty="0">
                <a:solidFill>
                  <a:srgbClr val="00FF00"/>
                </a:solidFill>
              </a:rPr>
              <a:t>.</a:t>
            </a:r>
            <a:endParaRPr lang="nl-NL" sz="2000" dirty="0">
              <a:solidFill>
                <a:srgbClr val="FFFF66"/>
              </a:solidFill>
            </a:endParaRPr>
          </a:p>
        </p:txBody>
      </p:sp>
      <p:sp>
        <p:nvSpPr>
          <p:cNvPr id="15371" name="Text Box 11"/>
          <p:cNvSpPr txBox="1">
            <a:spLocks noChangeArrowheads="1"/>
          </p:cNvSpPr>
          <p:nvPr/>
        </p:nvSpPr>
        <p:spPr bwMode="auto">
          <a:xfrm>
            <a:off x="395536" y="6453336"/>
            <a:ext cx="2135188" cy="246221"/>
          </a:xfrm>
          <a:prstGeom prst="rect">
            <a:avLst/>
          </a:prstGeom>
          <a:noFill/>
          <a:ln w="9525">
            <a:noFill/>
            <a:miter lim="800000"/>
            <a:headEnd/>
            <a:tailEnd/>
          </a:ln>
          <a:effectLst/>
        </p:spPr>
        <p:txBody>
          <a:bodyPr>
            <a:spAutoFit/>
          </a:bodyPr>
          <a:lstStyle/>
          <a:p>
            <a:r>
              <a:rPr lang="nl-NL" sz="1000" dirty="0">
                <a:solidFill>
                  <a:schemeClr val="bg1"/>
                </a:solidFill>
              </a:rPr>
              <a:t>Kloosteromgang </a:t>
            </a:r>
            <a:r>
              <a:rPr lang="nl-NL" sz="1000" dirty="0" err="1">
                <a:solidFill>
                  <a:schemeClr val="bg1"/>
                </a:solidFill>
              </a:rPr>
              <a:t>Le-Puy</a:t>
            </a:r>
            <a:r>
              <a:rPr lang="nl-NL" sz="1000" dirty="0">
                <a:solidFill>
                  <a:schemeClr val="bg1"/>
                </a:solidFill>
              </a:rPr>
              <a:t> </a:t>
            </a:r>
          </a:p>
        </p:txBody>
      </p:sp>
      <p:sp>
        <p:nvSpPr>
          <p:cNvPr id="15392" name="Text Box 32"/>
          <p:cNvSpPr txBox="1">
            <a:spLocks noChangeArrowheads="1"/>
          </p:cNvSpPr>
          <p:nvPr/>
        </p:nvSpPr>
        <p:spPr bwMode="auto">
          <a:xfrm>
            <a:off x="6300192" y="332656"/>
            <a:ext cx="2590800" cy="769441"/>
          </a:xfrm>
          <a:prstGeom prst="rect">
            <a:avLst/>
          </a:prstGeom>
          <a:noFill/>
          <a:ln w="9525">
            <a:noFill/>
            <a:miter lim="800000"/>
            <a:headEnd/>
            <a:tailEnd/>
          </a:ln>
          <a:effectLst/>
        </p:spPr>
        <p:txBody>
          <a:bodyPr wrap="square">
            <a:spAutoFit/>
          </a:bodyPr>
          <a:lstStyle/>
          <a:p>
            <a:pPr>
              <a:buFont typeface="Wingdings" pitchFamily="2" charset="2"/>
              <a:buNone/>
            </a:pPr>
            <a:r>
              <a:rPr lang="nl-NL" sz="2000" dirty="0">
                <a:solidFill>
                  <a:srgbClr val="FFFF66"/>
                </a:solidFill>
              </a:rPr>
              <a:t>Cultuurverspreiding</a:t>
            </a:r>
          </a:p>
          <a:p>
            <a:endParaRPr lang="nl-NL" dirty="0">
              <a:solidFill>
                <a:srgbClr val="FFFF66"/>
              </a:solidFill>
            </a:endParaRPr>
          </a:p>
        </p:txBody>
      </p:sp>
      <p:sp>
        <p:nvSpPr>
          <p:cNvPr id="15394" name="Text Box 34"/>
          <p:cNvSpPr txBox="1">
            <a:spLocks noChangeArrowheads="1"/>
          </p:cNvSpPr>
          <p:nvPr/>
        </p:nvSpPr>
        <p:spPr bwMode="auto">
          <a:xfrm>
            <a:off x="3131840" y="332656"/>
            <a:ext cx="2952750" cy="366712"/>
          </a:xfrm>
          <a:prstGeom prst="rect">
            <a:avLst/>
          </a:prstGeom>
          <a:noFill/>
          <a:ln w="9525">
            <a:noFill/>
            <a:miter lim="800000"/>
            <a:headEnd/>
            <a:tailEnd/>
          </a:ln>
          <a:effectLst/>
        </p:spPr>
        <p:txBody>
          <a:bodyPr wrap="none">
            <a:spAutoFit/>
          </a:bodyPr>
          <a:lstStyle/>
          <a:p>
            <a:r>
              <a:rPr lang="nl-NL" sz="1800" dirty="0">
                <a:solidFill>
                  <a:srgbClr val="FFFF66"/>
                </a:solidFill>
              </a:rPr>
              <a:t>Leven volgens vaste regels</a:t>
            </a:r>
          </a:p>
        </p:txBody>
      </p:sp>
      <p:pic>
        <p:nvPicPr>
          <p:cNvPr id="15395" name="Picture 35" descr="C:\Users\John\Pictures\Bespiegeling\H2 Romaans\Romaans\St.SerninApostel1090.jpg"/>
          <p:cNvPicPr>
            <a:picLocks noChangeAspect="1" noChangeArrowheads="1"/>
          </p:cNvPicPr>
          <p:nvPr/>
        </p:nvPicPr>
        <p:blipFill>
          <a:blip r:embed="rId3" cstate="print"/>
          <a:srcRect/>
          <a:stretch>
            <a:fillRect/>
          </a:stretch>
        </p:blipFill>
        <p:spPr bwMode="auto">
          <a:xfrm>
            <a:off x="5148064" y="2924943"/>
            <a:ext cx="1296144" cy="2709327"/>
          </a:xfrm>
          <a:prstGeom prst="rect">
            <a:avLst/>
          </a:prstGeom>
          <a:noFill/>
        </p:spPr>
      </p:pic>
      <p:sp>
        <p:nvSpPr>
          <p:cNvPr id="15396" name="Text Box 36"/>
          <p:cNvSpPr txBox="1">
            <a:spLocks noChangeArrowheads="1"/>
          </p:cNvSpPr>
          <p:nvPr/>
        </p:nvSpPr>
        <p:spPr bwMode="auto">
          <a:xfrm>
            <a:off x="5220072" y="5589240"/>
            <a:ext cx="1595438" cy="457200"/>
          </a:xfrm>
          <a:prstGeom prst="rect">
            <a:avLst/>
          </a:prstGeom>
          <a:noFill/>
          <a:ln w="9525">
            <a:noFill/>
            <a:miter lim="800000"/>
            <a:headEnd/>
            <a:tailEnd/>
          </a:ln>
          <a:effectLst/>
        </p:spPr>
        <p:txBody>
          <a:bodyPr>
            <a:spAutoFit/>
          </a:bodyPr>
          <a:lstStyle/>
          <a:p>
            <a:r>
              <a:rPr lang="nl-NL" sz="1200" dirty="0" err="1"/>
              <a:t>St.Sernin</a:t>
            </a:r>
            <a:r>
              <a:rPr lang="nl-NL" sz="1200" dirty="0"/>
              <a:t> </a:t>
            </a:r>
            <a:r>
              <a:rPr lang="nl-NL" sz="1200" dirty="0">
                <a:latin typeface="Times New Roman"/>
              </a:rPr>
              <a:t>‘</a:t>
            </a:r>
            <a:r>
              <a:rPr lang="nl-NL" sz="1200" dirty="0"/>
              <a:t/>
            </a:r>
            <a:br>
              <a:rPr lang="nl-NL" sz="1200" dirty="0"/>
            </a:br>
            <a:r>
              <a:rPr lang="nl-NL" sz="1200" dirty="0"/>
              <a:t>apostel</a:t>
            </a:r>
            <a:r>
              <a:rPr lang="nl-NL" sz="1200" dirty="0">
                <a:latin typeface="Times New Roman"/>
              </a:rPr>
              <a:t>’</a:t>
            </a:r>
            <a:endParaRPr lang="nl-NL" sz="1200" dirty="0"/>
          </a:p>
        </p:txBody>
      </p:sp>
      <p:pic>
        <p:nvPicPr>
          <p:cNvPr id="15397" name="Picture 37" descr="C:\Users\John\Pictures\Bespiegeling\H2 Romaans\Romaans\canterbury_tn.jpg"/>
          <p:cNvPicPr>
            <a:picLocks noChangeAspect="1" noChangeArrowheads="1"/>
          </p:cNvPicPr>
          <p:nvPr/>
        </p:nvPicPr>
        <p:blipFill>
          <a:blip r:embed="rId4" cstate="print"/>
          <a:srcRect/>
          <a:stretch>
            <a:fillRect/>
          </a:stretch>
        </p:blipFill>
        <p:spPr bwMode="auto">
          <a:xfrm>
            <a:off x="6272213" y="1752600"/>
            <a:ext cx="2871787" cy="4724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hoek 22"/>
          <p:cNvSpPr/>
          <p:nvPr/>
        </p:nvSpPr>
        <p:spPr>
          <a:xfrm>
            <a:off x="3851920" y="3717032"/>
            <a:ext cx="2448272" cy="31409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666" name="Rectangle 18"/>
          <p:cNvSpPr>
            <a:spLocks noChangeArrowheads="1"/>
          </p:cNvSpPr>
          <p:nvPr/>
        </p:nvSpPr>
        <p:spPr bwMode="auto">
          <a:xfrm>
            <a:off x="0" y="836712"/>
            <a:ext cx="1905000" cy="3048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7650" name="Rectangle 2"/>
          <p:cNvSpPr>
            <a:spLocks noChangeArrowheads="1"/>
          </p:cNvSpPr>
          <p:nvPr/>
        </p:nvSpPr>
        <p:spPr bwMode="auto">
          <a:xfrm>
            <a:off x="6300192" y="836712"/>
            <a:ext cx="2843808" cy="6021288"/>
          </a:xfrm>
          <a:prstGeom prst="rect">
            <a:avLst/>
          </a:prstGeom>
          <a:solidFill>
            <a:schemeClr val="tx1"/>
          </a:solidFill>
          <a:ln w="9525">
            <a:solidFill>
              <a:schemeClr val="tx1"/>
            </a:solidFill>
            <a:miter lim="800000"/>
            <a:headEnd/>
            <a:tailEnd/>
          </a:ln>
          <a:effectLst/>
        </p:spPr>
        <p:txBody>
          <a:bodyPr wrap="none" anchor="ctr"/>
          <a:lstStyle/>
          <a:p>
            <a:endParaRPr lang="nl-NL"/>
          </a:p>
        </p:txBody>
      </p:sp>
      <p:pic>
        <p:nvPicPr>
          <p:cNvPr id="27651" name="Picture 3" descr="C:\Users\John\Pictures\Bespiegeling\H2 Romaans\Romaans\KloosterMoissac.jpg">
            <a:hlinkClick r:id="rId3"/>
          </p:cNvPr>
          <p:cNvPicPr>
            <a:picLocks noChangeAspect="1" noChangeArrowheads="1"/>
          </p:cNvPicPr>
          <p:nvPr/>
        </p:nvPicPr>
        <p:blipFill>
          <a:blip r:embed="rId4" cstate="print"/>
          <a:srcRect/>
          <a:stretch>
            <a:fillRect/>
          </a:stretch>
        </p:blipFill>
        <p:spPr bwMode="auto">
          <a:xfrm>
            <a:off x="-1" y="3717032"/>
            <a:ext cx="4187957" cy="3140968"/>
          </a:xfrm>
          <a:prstGeom prst="rect">
            <a:avLst/>
          </a:prstGeom>
          <a:noFill/>
        </p:spPr>
      </p:pic>
      <p:sp>
        <p:nvSpPr>
          <p:cNvPr id="27653" name="Rectangle 5"/>
          <p:cNvSpPr>
            <a:spLocks noGrp="1" noChangeArrowheads="1"/>
          </p:cNvSpPr>
          <p:nvPr>
            <p:ph type="title"/>
          </p:nvPr>
        </p:nvSpPr>
        <p:spPr>
          <a:xfrm>
            <a:off x="0" y="0"/>
            <a:ext cx="9144000" cy="836712"/>
          </a:xfrm>
          <a:solidFill>
            <a:schemeClr val="tx1"/>
          </a:solidFill>
        </p:spPr>
        <p:txBody>
          <a:bodyPr/>
          <a:lstStyle/>
          <a:p>
            <a:pPr algn="l"/>
            <a:r>
              <a:rPr lang="nl-NL" sz="5400" dirty="0">
                <a:solidFill>
                  <a:srgbClr val="FF0000"/>
                </a:solidFill>
                <a:latin typeface="EngrvrsOldEng BT" pitchFamily="66" charset="0"/>
              </a:rPr>
              <a:t>Kloosters</a:t>
            </a:r>
          </a:p>
        </p:txBody>
      </p:sp>
      <p:sp>
        <p:nvSpPr>
          <p:cNvPr id="27654" name="Text Box 6"/>
          <p:cNvSpPr txBox="1">
            <a:spLocks noChangeArrowheads="1"/>
          </p:cNvSpPr>
          <p:nvPr/>
        </p:nvSpPr>
        <p:spPr bwMode="auto">
          <a:xfrm>
            <a:off x="0" y="764704"/>
            <a:ext cx="6372200" cy="3139321"/>
          </a:xfrm>
          <a:prstGeom prst="rect">
            <a:avLst/>
          </a:prstGeom>
          <a:noFill/>
          <a:ln w="9525">
            <a:noFill/>
            <a:miter lim="800000"/>
            <a:headEnd/>
            <a:tailEnd/>
          </a:ln>
          <a:effectLst/>
        </p:spPr>
        <p:txBody>
          <a:bodyPr wrap="square">
            <a:spAutoFit/>
          </a:bodyPr>
          <a:lstStyle/>
          <a:p>
            <a:pPr>
              <a:buClr>
                <a:schemeClr val="tx1"/>
              </a:buClr>
              <a:buFont typeface="Wingdings" pitchFamily="2" charset="2"/>
              <a:buNone/>
            </a:pPr>
            <a:r>
              <a:rPr lang="nl-NL" dirty="0">
                <a:solidFill>
                  <a:srgbClr val="CC66FF"/>
                </a:solidFill>
              </a:rPr>
              <a:t>Gregoriaans:</a:t>
            </a:r>
            <a:r>
              <a:rPr lang="nl-NL" sz="1400" dirty="0">
                <a:solidFill>
                  <a:schemeClr val="bg1"/>
                </a:solidFill>
              </a:rPr>
              <a:t> </a:t>
            </a:r>
            <a:r>
              <a:rPr lang="nl-NL" sz="1400" dirty="0"/>
              <a:t>Volgens de kloosterregels zijn er op vaste tijden gebedsdiensten: de </a:t>
            </a:r>
            <a:r>
              <a:rPr lang="nl-NL" sz="1400" b="1" dirty="0" smtClean="0">
                <a:solidFill>
                  <a:srgbClr val="00FF00"/>
                </a:solidFill>
              </a:rPr>
              <a:t>getijden</a:t>
            </a:r>
            <a:r>
              <a:rPr lang="nl-NL" sz="1400" dirty="0" smtClean="0"/>
              <a:t>. </a:t>
            </a:r>
            <a:r>
              <a:rPr lang="nl-NL" sz="1400" dirty="0"/>
              <a:t>Iedere week worden, volgens een vast rooster, alle 150 </a:t>
            </a:r>
            <a:r>
              <a:rPr lang="nl-NL" sz="1400" b="1" dirty="0">
                <a:solidFill>
                  <a:srgbClr val="00FF00"/>
                </a:solidFill>
              </a:rPr>
              <a:t>psalmen</a:t>
            </a:r>
            <a:r>
              <a:rPr lang="nl-NL" sz="1400" dirty="0">
                <a:solidFill>
                  <a:srgbClr val="00FF00"/>
                </a:solidFill>
              </a:rPr>
              <a:t> </a:t>
            </a:r>
            <a:r>
              <a:rPr lang="nl-NL" sz="1400" dirty="0"/>
              <a:t>gezongen omlijst met gebeden. Dit alles in het Latijn. De benaming voor deze gezongen psalmen is </a:t>
            </a:r>
            <a:r>
              <a:rPr lang="nl-NL" sz="1400" b="1" dirty="0">
                <a:solidFill>
                  <a:srgbClr val="00FF00"/>
                </a:solidFill>
              </a:rPr>
              <a:t>gregoriaans</a:t>
            </a:r>
            <a:r>
              <a:rPr lang="nl-NL" sz="1400" dirty="0"/>
              <a:t> ( naar Paus Gregorius de </a:t>
            </a:r>
            <a:r>
              <a:rPr lang="nl-NL" sz="1400" dirty="0" smtClean="0"/>
              <a:t>Grote, maar in werkelijkheid niet zijn verdienste). </a:t>
            </a:r>
            <a:r>
              <a:rPr lang="nl-NL" sz="1400" dirty="0"/>
              <a:t>Gregoriaans is </a:t>
            </a:r>
            <a:r>
              <a:rPr lang="nl-NL" sz="1400" dirty="0" err="1"/>
              <a:t>éénstemmig</a:t>
            </a:r>
            <a:r>
              <a:rPr lang="nl-NL" sz="1400" dirty="0"/>
              <a:t> gezongen melodielijn in een niet maatgebonden ritme. De monniken zingen in het koorgedeelte van de kerk. Hun zang is bestemd voor de </a:t>
            </a:r>
            <a:r>
              <a:rPr lang="nl-NL" sz="1400" b="1" dirty="0" smtClean="0">
                <a:solidFill>
                  <a:srgbClr val="00FF00"/>
                </a:solidFill>
              </a:rPr>
              <a:t>liturgie</a:t>
            </a:r>
            <a:r>
              <a:rPr lang="nl-NL" sz="1400" dirty="0" smtClean="0">
                <a:solidFill>
                  <a:srgbClr val="00FF00"/>
                </a:solidFill>
              </a:rPr>
              <a:t>..</a:t>
            </a:r>
            <a:r>
              <a:rPr lang="nl-NL" sz="1400" dirty="0" smtClean="0"/>
              <a:t>Lettergreep </a:t>
            </a:r>
            <a:r>
              <a:rPr lang="nl-NL" sz="1400" dirty="0"/>
              <a:t>voor lettergreep op één toon gezongen zoals een schoolklas de tafel van zeven opzegt. Daarnaast zijn er melodieën met een reeks van tonen op één lettergreep, </a:t>
            </a:r>
            <a:r>
              <a:rPr lang="nl-NL" sz="1400" dirty="0" smtClean="0"/>
              <a:t>zoals </a:t>
            </a:r>
            <a:r>
              <a:rPr lang="nl-NL" sz="1400" dirty="0"/>
              <a:t>bij het uitbundige </a:t>
            </a:r>
            <a:r>
              <a:rPr lang="nl-NL" sz="1400" i="1" dirty="0"/>
              <a:t>Alleluja</a:t>
            </a:r>
            <a:r>
              <a:rPr lang="nl-NL" sz="1400" dirty="0" smtClean="0"/>
              <a:t>.             </a:t>
            </a:r>
            <a:br>
              <a:rPr lang="nl-NL" sz="1400" dirty="0" smtClean="0"/>
            </a:br>
            <a:r>
              <a:rPr lang="nl-NL" sz="1400" dirty="0" smtClean="0"/>
              <a:t>De zuivere klank van het Gregoriaans is een echo van de goddelijke harmonie. De menselijke stem staat in hoger aanzien dan de instrumentale muziek.</a:t>
            </a:r>
            <a:r>
              <a:rPr lang="nl-NL" sz="1400" dirty="0"/>
              <a:t/>
            </a:r>
            <a:br>
              <a:rPr lang="nl-NL" sz="1400" dirty="0"/>
            </a:br>
            <a:endParaRPr lang="nl-NL" sz="2000" dirty="0"/>
          </a:p>
        </p:txBody>
      </p:sp>
      <p:sp>
        <p:nvSpPr>
          <p:cNvPr id="27658" name="Text Box 10"/>
          <p:cNvSpPr txBox="1">
            <a:spLocks noChangeArrowheads="1"/>
          </p:cNvSpPr>
          <p:nvPr/>
        </p:nvSpPr>
        <p:spPr bwMode="auto">
          <a:xfrm>
            <a:off x="3059832" y="3933056"/>
            <a:ext cx="654346" cy="246221"/>
          </a:xfrm>
          <a:prstGeom prst="rect">
            <a:avLst/>
          </a:prstGeom>
          <a:noFill/>
          <a:ln w="9525">
            <a:noFill/>
            <a:miter lim="800000"/>
            <a:headEnd/>
            <a:tailEnd/>
          </a:ln>
          <a:effectLst/>
        </p:spPr>
        <p:txBody>
          <a:bodyPr wrap="none">
            <a:spAutoFit/>
          </a:bodyPr>
          <a:lstStyle/>
          <a:p>
            <a:r>
              <a:rPr lang="nl-NL" sz="1000" dirty="0" err="1">
                <a:solidFill>
                  <a:schemeClr val="bg1"/>
                </a:solidFill>
              </a:rPr>
              <a:t>Moissac</a:t>
            </a:r>
            <a:endParaRPr lang="nl-NL" sz="1000" dirty="0">
              <a:solidFill>
                <a:schemeClr val="bg1"/>
              </a:solidFill>
            </a:endParaRPr>
          </a:p>
        </p:txBody>
      </p:sp>
      <p:sp>
        <p:nvSpPr>
          <p:cNvPr id="27659" name="Text Box 11"/>
          <p:cNvSpPr txBox="1">
            <a:spLocks noChangeArrowheads="1"/>
          </p:cNvSpPr>
          <p:nvPr/>
        </p:nvSpPr>
        <p:spPr bwMode="auto">
          <a:xfrm>
            <a:off x="6324600" y="332656"/>
            <a:ext cx="2590800" cy="769441"/>
          </a:xfrm>
          <a:prstGeom prst="rect">
            <a:avLst/>
          </a:prstGeom>
          <a:noFill/>
          <a:ln w="9525">
            <a:noFill/>
            <a:miter lim="800000"/>
            <a:headEnd/>
            <a:tailEnd/>
          </a:ln>
          <a:effectLst/>
        </p:spPr>
        <p:txBody>
          <a:bodyPr wrap="square">
            <a:spAutoFit/>
          </a:bodyPr>
          <a:lstStyle/>
          <a:p>
            <a:pPr>
              <a:buFont typeface="Wingdings" pitchFamily="2" charset="2"/>
              <a:buNone/>
            </a:pPr>
            <a:r>
              <a:rPr lang="nl-NL" sz="2000" dirty="0">
                <a:solidFill>
                  <a:srgbClr val="FFFF66"/>
                </a:solidFill>
              </a:rPr>
              <a:t>Cultuurverspreiding</a:t>
            </a:r>
          </a:p>
          <a:p>
            <a:endParaRPr lang="nl-NL" dirty="0">
              <a:solidFill>
                <a:srgbClr val="FFFF66"/>
              </a:solidFill>
            </a:endParaRPr>
          </a:p>
        </p:txBody>
      </p:sp>
      <p:pic>
        <p:nvPicPr>
          <p:cNvPr id="27660" name="01-Track 1.mp3">
            <a:hlinkClick r:id="" action="ppaction://media"/>
          </p:cNvPr>
          <p:cNvPicPr>
            <a:picLocks noRot="1" noChangeAspect="1" noChangeArrowheads="1"/>
          </p:cNvPicPr>
          <p:nvPr>
            <a:audioFile r:link="rId1"/>
          </p:nvPr>
        </p:nvPicPr>
        <p:blipFill>
          <a:blip r:embed="rId5" cstate="print"/>
          <a:srcRect/>
          <a:stretch>
            <a:fillRect/>
          </a:stretch>
        </p:blipFill>
        <p:spPr bwMode="auto">
          <a:xfrm>
            <a:off x="5580112" y="2852936"/>
            <a:ext cx="304800" cy="304800"/>
          </a:xfrm>
          <a:prstGeom prst="rect">
            <a:avLst/>
          </a:prstGeom>
          <a:noFill/>
        </p:spPr>
      </p:pic>
      <p:sp>
        <p:nvSpPr>
          <p:cNvPr id="27661" name="Text Box 13"/>
          <p:cNvSpPr txBox="1">
            <a:spLocks noChangeArrowheads="1"/>
          </p:cNvSpPr>
          <p:nvPr/>
        </p:nvSpPr>
        <p:spPr bwMode="auto">
          <a:xfrm>
            <a:off x="3203848" y="332656"/>
            <a:ext cx="2952750" cy="366712"/>
          </a:xfrm>
          <a:prstGeom prst="rect">
            <a:avLst/>
          </a:prstGeom>
          <a:noFill/>
          <a:ln w="9525">
            <a:noFill/>
            <a:miter lim="800000"/>
            <a:headEnd/>
            <a:tailEnd/>
          </a:ln>
          <a:effectLst/>
        </p:spPr>
        <p:txBody>
          <a:bodyPr wrap="none">
            <a:spAutoFit/>
          </a:bodyPr>
          <a:lstStyle/>
          <a:p>
            <a:r>
              <a:rPr lang="nl-NL" sz="1800" dirty="0">
                <a:solidFill>
                  <a:srgbClr val="FFFF66"/>
                </a:solidFill>
              </a:rPr>
              <a:t>Leven volgens vaste regels</a:t>
            </a:r>
          </a:p>
        </p:txBody>
      </p:sp>
      <p:sp>
        <p:nvSpPr>
          <p:cNvPr id="27669" name="Text Box 21"/>
          <p:cNvSpPr txBox="1">
            <a:spLocks noChangeArrowheads="1"/>
          </p:cNvSpPr>
          <p:nvPr/>
        </p:nvSpPr>
        <p:spPr bwMode="auto">
          <a:xfrm>
            <a:off x="0" y="6396335"/>
            <a:ext cx="1729961" cy="461665"/>
          </a:xfrm>
          <a:prstGeom prst="rect">
            <a:avLst/>
          </a:prstGeom>
          <a:noFill/>
          <a:ln w="9525">
            <a:noFill/>
            <a:miter lim="800000"/>
            <a:headEnd/>
            <a:tailEnd/>
          </a:ln>
          <a:effectLst/>
        </p:spPr>
        <p:txBody>
          <a:bodyPr wrap="none">
            <a:spAutoFit/>
          </a:bodyPr>
          <a:lstStyle/>
          <a:p>
            <a:r>
              <a:rPr lang="nl-NL" sz="1200" dirty="0">
                <a:hlinkClick r:id="rId6"/>
              </a:rPr>
              <a:t>Fragment: </a:t>
            </a:r>
            <a:r>
              <a:rPr lang="nl-NL" sz="1200" dirty="0" err="1" smtClean="0">
                <a:hlinkClick r:id="rId6"/>
              </a:rPr>
              <a:t>Gregorians</a:t>
            </a:r>
            <a:r>
              <a:rPr lang="nl-NL" sz="1200" dirty="0" smtClean="0">
                <a:hlinkClick r:id="rId6"/>
              </a:rPr>
              <a:t>:</a:t>
            </a:r>
            <a:br>
              <a:rPr lang="nl-NL" sz="1200" dirty="0" smtClean="0">
                <a:hlinkClick r:id="rId6"/>
              </a:rPr>
            </a:br>
            <a:r>
              <a:rPr lang="nl-NL" sz="1200" dirty="0" err="1" smtClean="0">
                <a:hlinkClick r:id="rId6"/>
              </a:rPr>
              <a:t>Tears</a:t>
            </a:r>
            <a:r>
              <a:rPr lang="nl-NL" sz="1200" dirty="0" smtClean="0">
                <a:hlinkClick r:id="rId6"/>
              </a:rPr>
              <a:t> </a:t>
            </a:r>
            <a:r>
              <a:rPr lang="nl-NL" sz="1200" dirty="0">
                <a:hlinkClick r:id="rId6"/>
              </a:rPr>
              <a:t>in </a:t>
            </a:r>
            <a:r>
              <a:rPr lang="nl-NL" sz="1200" dirty="0" err="1">
                <a:hlinkClick r:id="rId6"/>
              </a:rPr>
              <a:t>heaven</a:t>
            </a:r>
            <a:endParaRPr lang="nl-NL" sz="1200" dirty="0"/>
          </a:p>
        </p:txBody>
      </p:sp>
      <p:sp>
        <p:nvSpPr>
          <p:cNvPr id="18" name="Tekstvak 17"/>
          <p:cNvSpPr txBox="1"/>
          <p:nvPr/>
        </p:nvSpPr>
        <p:spPr>
          <a:xfrm>
            <a:off x="179512" y="4077072"/>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
        <p:nvSpPr>
          <p:cNvPr id="20" name="Tekstvak 19"/>
          <p:cNvSpPr txBox="1"/>
          <p:nvPr/>
        </p:nvSpPr>
        <p:spPr>
          <a:xfrm>
            <a:off x="6300191" y="4941168"/>
            <a:ext cx="2843809" cy="1569660"/>
          </a:xfrm>
          <a:prstGeom prst="rect">
            <a:avLst/>
          </a:prstGeom>
          <a:noFill/>
        </p:spPr>
        <p:txBody>
          <a:bodyPr wrap="square" rtlCol="0">
            <a:spAutoFit/>
          </a:bodyPr>
          <a:lstStyle/>
          <a:p>
            <a:r>
              <a:rPr lang="nl-NL" sz="1200" dirty="0" smtClean="0">
                <a:solidFill>
                  <a:schemeClr val="bg1"/>
                </a:solidFill>
              </a:rPr>
              <a:t>Toen men eenmaal begonnen was muzieknoten op te schrijven, zodat de gezangen niet langer uit het hoofd geleerd hoefden te worden, moesten de koorknapen zich nieuwe vaardigheden eigen maken, zoals die van het lezen van muziek en het van blad zingen. </a:t>
            </a:r>
            <a:endParaRPr lang="nl-NL" sz="1200" dirty="0">
              <a:solidFill>
                <a:schemeClr val="bg1"/>
              </a:solidFill>
            </a:endParaRPr>
          </a:p>
        </p:txBody>
      </p:sp>
      <p:pic>
        <p:nvPicPr>
          <p:cNvPr id="21" name="Afbeelding 20" descr="gregoriaans_les.jpg"/>
          <p:cNvPicPr>
            <a:picLocks noChangeAspect="1"/>
          </p:cNvPicPr>
          <p:nvPr/>
        </p:nvPicPr>
        <p:blipFill>
          <a:blip r:embed="rId7" cstate="print"/>
          <a:stretch>
            <a:fillRect/>
          </a:stretch>
        </p:blipFill>
        <p:spPr>
          <a:xfrm>
            <a:off x="3550224" y="4941168"/>
            <a:ext cx="2693395" cy="1916832"/>
          </a:xfrm>
          <a:prstGeom prst="rect">
            <a:avLst/>
          </a:prstGeom>
        </p:spPr>
      </p:pic>
      <p:pic>
        <p:nvPicPr>
          <p:cNvPr id="24" name="Picture 8" descr="C:\Users\John\Pictures\Bespiegeling\H2 Romaans\Romaans\stjohn1147.jpg"/>
          <p:cNvPicPr>
            <a:picLocks noChangeAspect="1" noChangeArrowheads="1"/>
          </p:cNvPicPr>
          <p:nvPr/>
        </p:nvPicPr>
        <p:blipFill>
          <a:blip r:embed="rId8" cstate="print"/>
          <a:srcRect/>
          <a:stretch>
            <a:fillRect/>
          </a:stretch>
        </p:blipFill>
        <p:spPr bwMode="auto">
          <a:xfrm>
            <a:off x="6516216" y="836712"/>
            <a:ext cx="2405062" cy="3667125"/>
          </a:xfrm>
          <a:prstGeom prst="rect">
            <a:avLst/>
          </a:prstGeom>
          <a:noFill/>
        </p:spPr>
      </p:pic>
      <p:sp>
        <p:nvSpPr>
          <p:cNvPr id="25" name="Text Box 9"/>
          <p:cNvSpPr txBox="1">
            <a:spLocks noChangeArrowheads="1"/>
          </p:cNvSpPr>
          <p:nvPr/>
        </p:nvSpPr>
        <p:spPr bwMode="auto">
          <a:xfrm>
            <a:off x="7236296" y="4437112"/>
            <a:ext cx="1053494" cy="246221"/>
          </a:xfrm>
          <a:prstGeom prst="rect">
            <a:avLst/>
          </a:prstGeom>
          <a:noFill/>
          <a:ln w="9525">
            <a:noFill/>
            <a:miter lim="800000"/>
            <a:headEnd/>
            <a:tailEnd/>
          </a:ln>
          <a:effectLst/>
        </p:spPr>
        <p:txBody>
          <a:bodyPr wrap="none">
            <a:spAutoFit/>
          </a:bodyPr>
          <a:lstStyle/>
          <a:p>
            <a:r>
              <a:rPr lang="nl-NL" sz="1000" dirty="0">
                <a:solidFill>
                  <a:schemeClr val="bg1"/>
                </a:solidFill>
              </a:rPr>
              <a:t>Johannes 1147</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660"/>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5151" fill="hold"/>
                                        <p:tgtEl>
                                          <p:spTgt spid="27660"/>
                                        </p:tgtEl>
                                      </p:cBhvr>
                                    </p:cmd>
                                  </p:childTnLst>
                                </p:cTn>
                              </p:par>
                            </p:childTnLst>
                          </p:cTn>
                        </p:par>
                      </p:childTnLst>
                    </p:cTn>
                  </p:par>
                </p:childTnLst>
              </p:cTn>
              <p:nextCondLst>
                <p:cond evt="onClick" delay="0">
                  <p:tgtEl>
                    <p:spTgt spid="27660"/>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7660"/>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hthoek 24"/>
          <p:cNvSpPr/>
          <p:nvPr/>
        </p:nvSpPr>
        <p:spPr>
          <a:xfrm>
            <a:off x="4427984" y="4149080"/>
            <a:ext cx="2088232" cy="11521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p:cNvSpPr/>
          <p:nvPr/>
        </p:nvSpPr>
        <p:spPr>
          <a:xfrm>
            <a:off x="0" y="692696"/>
            <a:ext cx="2051720"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gregoriaans_13eeuw.jpg"/>
          <p:cNvPicPr>
            <a:picLocks noChangeAspect="1"/>
          </p:cNvPicPr>
          <p:nvPr/>
        </p:nvPicPr>
        <p:blipFill>
          <a:blip r:embed="rId2" cstate="print"/>
          <a:stretch>
            <a:fillRect/>
          </a:stretch>
        </p:blipFill>
        <p:spPr>
          <a:xfrm>
            <a:off x="-1" y="3284984"/>
            <a:ext cx="2472971" cy="3573016"/>
          </a:xfrm>
          <a:prstGeom prst="rect">
            <a:avLst/>
          </a:prstGeom>
        </p:spPr>
      </p:pic>
      <p:sp>
        <p:nvSpPr>
          <p:cNvPr id="27650" name="Rectangle 2"/>
          <p:cNvSpPr>
            <a:spLocks noChangeArrowheads="1"/>
          </p:cNvSpPr>
          <p:nvPr/>
        </p:nvSpPr>
        <p:spPr bwMode="auto">
          <a:xfrm>
            <a:off x="6372200" y="764704"/>
            <a:ext cx="2771800" cy="6093296"/>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7653" name="Rectangle 5"/>
          <p:cNvSpPr>
            <a:spLocks noGrp="1" noChangeArrowheads="1"/>
          </p:cNvSpPr>
          <p:nvPr>
            <p:ph type="title"/>
          </p:nvPr>
        </p:nvSpPr>
        <p:spPr>
          <a:xfrm>
            <a:off x="0" y="0"/>
            <a:ext cx="9144000" cy="692696"/>
          </a:xfrm>
          <a:solidFill>
            <a:schemeClr val="tx1"/>
          </a:solidFill>
        </p:spPr>
        <p:txBody>
          <a:bodyPr/>
          <a:lstStyle/>
          <a:p>
            <a:pPr algn="l"/>
            <a:r>
              <a:rPr lang="nl-NL" sz="5400" dirty="0">
                <a:solidFill>
                  <a:srgbClr val="FF0000"/>
                </a:solidFill>
                <a:latin typeface="EngrvrsOldEng BT" pitchFamily="66" charset="0"/>
              </a:rPr>
              <a:t>Kloosters</a:t>
            </a:r>
          </a:p>
        </p:txBody>
      </p:sp>
      <p:sp>
        <p:nvSpPr>
          <p:cNvPr id="27659" name="Text Box 11"/>
          <p:cNvSpPr txBox="1">
            <a:spLocks noChangeArrowheads="1"/>
          </p:cNvSpPr>
          <p:nvPr/>
        </p:nvSpPr>
        <p:spPr bwMode="auto">
          <a:xfrm>
            <a:off x="6300192" y="260648"/>
            <a:ext cx="2590800" cy="400110"/>
          </a:xfrm>
          <a:prstGeom prst="rect">
            <a:avLst/>
          </a:prstGeom>
          <a:noFill/>
          <a:ln w="9525">
            <a:noFill/>
            <a:miter lim="800000"/>
            <a:headEnd/>
            <a:tailEnd/>
          </a:ln>
          <a:effectLst/>
        </p:spPr>
        <p:txBody>
          <a:bodyPr wrap="square">
            <a:spAutoFit/>
          </a:bodyPr>
          <a:lstStyle/>
          <a:p>
            <a:pPr>
              <a:buFont typeface="Wingdings" pitchFamily="2" charset="2"/>
              <a:buNone/>
            </a:pPr>
            <a:r>
              <a:rPr lang="nl-NL" sz="2000" dirty="0" smtClean="0">
                <a:solidFill>
                  <a:srgbClr val="FFFF66"/>
                </a:solidFill>
              </a:rPr>
              <a:t>Cultuurverspreiding</a:t>
            </a:r>
            <a:endParaRPr lang="nl-NL" dirty="0">
              <a:solidFill>
                <a:srgbClr val="FFFF66"/>
              </a:solidFill>
            </a:endParaRPr>
          </a:p>
        </p:txBody>
      </p:sp>
      <p:sp>
        <p:nvSpPr>
          <p:cNvPr id="27661" name="Text Box 13"/>
          <p:cNvSpPr txBox="1">
            <a:spLocks noChangeArrowheads="1"/>
          </p:cNvSpPr>
          <p:nvPr/>
        </p:nvSpPr>
        <p:spPr bwMode="auto">
          <a:xfrm>
            <a:off x="3203848" y="260648"/>
            <a:ext cx="2952750" cy="366712"/>
          </a:xfrm>
          <a:prstGeom prst="rect">
            <a:avLst/>
          </a:prstGeom>
          <a:noFill/>
          <a:ln w="9525">
            <a:noFill/>
            <a:miter lim="800000"/>
            <a:headEnd/>
            <a:tailEnd/>
          </a:ln>
          <a:effectLst/>
        </p:spPr>
        <p:txBody>
          <a:bodyPr wrap="none">
            <a:spAutoFit/>
          </a:bodyPr>
          <a:lstStyle/>
          <a:p>
            <a:r>
              <a:rPr lang="nl-NL" sz="1800" dirty="0">
                <a:solidFill>
                  <a:srgbClr val="FFFF66"/>
                </a:solidFill>
              </a:rPr>
              <a:t>Leven volgens vaste regels</a:t>
            </a:r>
          </a:p>
        </p:txBody>
      </p:sp>
      <p:sp>
        <p:nvSpPr>
          <p:cNvPr id="27665" name="Text Box 17"/>
          <p:cNvSpPr txBox="1">
            <a:spLocks noChangeArrowheads="1"/>
          </p:cNvSpPr>
          <p:nvPr/>
        </p:nvSpPr>
        <p:spPr bwMode="auto">
          <a:xfrm>
            <a:off x="0" y="692696"/>
            <a:ext cx="6516216" cy="2923877"/>
          </a:xfrm>
          <a:prstGeom prst="rect">
            <a:avLst/>
          </a:prstGeom>
          <a:noFill/>
          <a:ln w="9525">
            <a:noFill/>
            <a:miter lim="800000"/>
            <a:headEnd/>
            <a:tailEnd/>
          </a:ln>
          <a:effectLst/>
        </p:spPr>
        <p:txBody>
          <a:bodyPr wrap="square">
            <a:spAutoFit/>
          </a:bodyPr>
          <a:lstStyle/>
          <a:p>
            <a:pPr>
              <a:buClr>
                <a:schemeClr val="tx1"/>
              </a:buClr>
              <a:buFont typeface="Wingdings" pitchFamily="2" charset="2"/>
              <a:buNone/>
            </a:pPr>
            <a:r>
              <a:rPr lang="nl-NL" dirty="0">
                <a:solidFill>
                  <a:srgbClr val="CC66FF"/>
                </a:solidFill>
              </a:rPr>
              <a:t>Muzieknotatie:</a:t>
            </a:r>
            <a:r>
              <a:rPr lang="nl-NL" sz="1400" dirty="0">
                <a:solidFill>
                  <a:schemeClr val="bg1"/>
                </a:solidFill>
              </a:rPr>
              <a:t> </a:t>
            </a:r>
            <a:r>
              <a:rPr lang="nl-NL" sz="1400" dirty="0"/>
              <a:t>Het gregoriaans wordt steeds meer geperfectioneerd; hoe beter, hoe dichter bij God. Er komen zelfs speciaal opgeleide monniken </a:t>
            </a:r>
            <a:r>
              <a:rPr lang="nl-NL" sz="1400" dirty="0" smtClean="0"/>
              <a:t/>
            </a:r>
            <a:br>
              <a:rPr lang="nl-NL" sz="1400" dirty="0" smtClean="0"/>
            </a:br>
            <a:r>
              <a:rPr lang="nl-NL" sz="1400" dirty="0" smtClean="0"/>
              <a:t>om </a:t>
            </a:r>
            <a:r>
              <a:rPr lang="nl-NL" sz="1400" dirty="0"/>
              <a:t>de psalmen te zingen, het repertoire neemt toe, waardoor overlevering van monnik tot monnik via het gehoor steeds moeilijker wordt. Als eerste stap in muzieknotatie worden er tekentjes , </a:t>
            </a:r>
            <a:r>
              <a:rPr lang="nl-NL" sz="1400" dirty="0" err="1"/>
              <a:t>neumen</a:t>
            </a:r>
            <a:r>
              <a:rPr lang="nl-NL" sz="1400" dirty="0"/>
              <a:t>, aangebracht boven de tekst. </a:t>
            </a:r>
            <a:r>
              <a:rPr lang="nl-NL" sz="1400" dirty="0" smtClean="0">
                <a:solidFill>
                  <a:schemeClr val="bg1"/>
                </a:solidFill>
              </a:rPr>
              <a:t/>
            </a:r>
            <a:br>
              <a:rPr lang="nl-NL" sz="1400" dirty="0" smtClean="0">
                <a:solidFill>
                  <a:schemeClr val="bg1"/>
                </a:solidFill>
              </a:rPr>
            </a:br>
            <a:r>
              <a:rPr lang="nl-NL" sz="1400" b="1" dirty="0" smtClean="0">
                <a:solidFill>
                  <a:srgbClr val="FF0000"/>
                </a:solidFill>
              </a:rPr>
              <a:t>Guido </a:t>
            </a:r>
            <a:r>
              <a:rPr lang="nl-NL" sz="1400" b="1" dirty="0">
                <a:solidFill>
                  <a:srgbClr val="FF0000"/>
                </a:solidFill>
              </a:rPr>
              <a:t>van Arezzo </a:t>
            </a:r>
            <a:r>
              <a:rPr lang="nl-NL" sz="1400" dirty="0"/>
              <a:t>perfectioneert dit systeem door twee lijnen aan te </a:t>
            </a:r>
            <a:r>
              <a:rPr lang="nl-NL" sz="1400" dirty="0" smtClean="0"/>
              <a:t>brengen, één die de toon c aangeeft en één die de f aangeeft. </a:t>
            </a:r>
            <a:r>
              <a:rPr lang="nl-NL" sz="1400" dirty="0"/>
              <a:t>Vervolgens ontstaat de vierlijnige notenbalk met sleutel en vierkante noten. Hij geeft de </a:t>
            </a:r>
            <a:r>
              <a:rPr lang="nl-NL" sz="1400" dirty="0" smtClean="0"/>
              <a:t>tonen </a:t>
            </a:r>
            <a:r>
              <a:rPr lang="nl-NL" sz="1400" dirty="0"/>
              <a:t>namen, deze </a:t>
            </a:r>
            <a:r>
              <a:rPr lang="nl-NL" sz="1400" b="1" dirty="0" err="1">
                <a:solidFill>
                  <a:srgbClr val="00FF00"/>
                </a:solidFill>
              </a:rPr>
              <a:t>solmisatie</a:t>
            </a:r>
            <a:r>
              <a:rPr lang="nl-NL" sz="1400" dirty="0">
                <a:solidFill>
                  <a:schemeClr val="bg1"/>
                </a:solidFill>
              </a:rPr>
              <a:t> </a:t>
            </a:r>
            <a:r>
              <a:rPr lang="nl-NL" sz="1400" dirty="0"/>
              <a:t>ontleent hij aan een </a:t>
            </a:r>
            <a:r>
              <a:rPr lang="nl-NL" sz="1400" dirty="0" err="1"/>
              <a:t>Johanneshymne</a:t>
            </a:r>
            <a:r>
              <a:rPr lang="nl-NL" sz="1400" dirty="0"/>
              <a:t>, </a:t>
            </a:r>
            <a:r>
              <a:rPr lang="nl-NL" sz="1400" dirty="0" err="1"/>
              <a:t>do-re-mi-fa-sol-la-to-do</a:t>
            </a:r>
            <a:r>
              <a:rPr lang="nl-NL" sz="1400" dirty="0" smtClean="0"/>
              <a:t>.</a:t>
            </a:r>
            <a:br>
              <a:rPr lang="nl-NL" sz="1400" dirty="0" smtClean="0"/>
            </a:br>
            <a:r>
              <a:rPr lang="nl-NL" sz="1400" dirty="0" smtClean="0"/>
              <a:t>Dankzij notatie is het mogelijk tegenwoordig muziek van eeuwen geleden  opnieuw te laten klinken.</a:t>
            </a:r>
            <a:r>
              <a:rPr lang="nl-NL" sz="1400" dirty="0" smtClean="0">
                <a:solidFill>
                  <a:schemeClr val="bg1"/>
                </a:solidFill>
              </a:rPr>
              <a:t/>
            </a:r>
            <a:br>
              <a:rPr lang="nl-NL" sz="1400" dirty="0" smtClean="0">
                <a:solidFill>
                  <a:schemeClr val="bg1"/>
                </a:solidFill>
              </a:rPr>
            </a:br>
            <a:endParaRPr lang="nl-NL" sz="2000" dirty="0">
              <a:solidFill>
                <a:srgbClr val="FFFF66"/>
              </a:solidFill>
            </a:endParaRPr>
          </a:p>
        </p:txBody>
      </p:sp>
      <p:pic>
        <p:nvPicPr>
          <p:cNvPr id="27668" name="Picture 20" descr="C:\Users\John\Pictures\Bespiegeling\H2 Romaans\Romaans\monnik.jpg"/>
          <p:cNvPicPr>
            <a:picLocks noChangeAspect="1" noChangeArrowheads="1"/>
          </p:cNvPicPr>
          <p:nvPr/>
        </p:nvPicPr>
        <p:blipFill>
          <a:blip r:embed="rId3" cstate="print"/>
          <a:srcRect/>
          <a:stretch>
            <a:fillRect/>
          </a:stretch>
        </p:blipFill>
        <p:spPr bwMode="auto">
          <a:xfrm>
            <a:off x="6972267" y="5229200"/>
            <a:ext cx="2171733" cy="1628800"/>
          </a:xfrm>
          <a:prstGeom prst="rect">
            <a:avLst/>
          </a:prstGeom>
          <a:noFill/>
        </p:spPr>
      </p:pic>
      <p:pic>
        <p:nvPicPr>
          <p:cNvPr id="19" name="Afbeelding 18" descr="graduale.jpg"/>
          <p:cNvPicPr>
            <a:picLocks noChangeAspect="1"/>
          </p:cNvPicPr>
          <p:nvPr/>
        </p:nvPicPr>
        <p:blipFill>
          <a:blip r:embed="rId4" cstate="print"/>
          <a:stretch>
            <a:fillRect/>
          </a:stretch>
        </p:blipFill>
        <p:spPr>
          <a:xfrm>
            <a:off x="6444208" y="836712"/>
            <a:ext cx="2520280" cy="3579460"/>
          </a:xfrm>
          <a:prstGeom prst="rect">
            <a:avLst/>
          </a:prstGeom>
        </p:spPr>
      </p:pic>
      <p:sp>
        <p:nvSpPr>
          <p:cNvPr id="20" name="Tekstvak 19"/>
          <p:cNvSpPr txBox="1"/>
          <p:nvPr/>
        </p:nvSpPr>
        <p:spPr>
          <a:xfrm>
            <a:off x="6588224" y="4437112"/>
            <a:ext cx="2161169" cy="646331"/>
          </a:xfrm>
          <a:prstGeom prst="rect">
            <a:avLst/>
          </a:prstGeom>
          <a:noFill/>
        </p:spPr>
        <p:txBody>
          <a:bodyPr wrap="none" rtlCol="0">
            <a:spAutoFit/>
          </a:bodyPr>
          <a:lstStyle/>
          <a:p>
            <a:r>
              <a:rPr lang="nl-NL" sz="1200" dirty="0" smtClean="0">
                <a:solidFill>
                  <a:schemeClr val="bg1"/>
                </a:solidFill>
              </a:rPr>
              <a:t>De notatie van de melodieën</a:t>
            </a:r>
            <a:br>
              <a:rPr lang="nl-NL" sz="1200" dirty="0" smtClean="0">
                <a:solidFill>
                  <a:schemeClr val="bg1"/>
                </a:solidFill>
              </a:rPr>
            </a:br>
            <a:r>
              <a:rPr lang="nl-NL" sz="1200" dirty="0" smtClean="0">
                <a:solidFill>
                  <a:schemeClr val="bg1"/>
                </a:solidFill>
              </a:rPr>
              <a:t>begint ca 900 in een moeilijk </a:t>
            </a:r>
            <a:br>
              <a:rPr lang="nl-NL" sz="1200" dirty="0" smtClean="0">
                <a:solidFill>
                  <a:schemeClr val="bg1"/>
                </a:solidFill>
              </a:rPr>
            </a:br>
            <a:r>
              <a:rPr lang="nl-NL" sz="1200" dirty="0" smtClean="0">
                <a:solidFill>
                  <a:schemeClr val="bg1"/>
                </a:solidFill>
              </a:rPr>
              <a:t>leesbaar  </a:t>
            </a:r>
            <a:r>
              <a:rPr lang="nl-NL" sz="1200" dirty="0" err="1" smtClean="0">
                <a:solidFill>
                  <a:schemeClr val="bg1"/>
                </a:solidFill>
              </a:rPr>
              <a:t>neumenschrift</a:t>
            </a:r>
            <a:r>
              <a:rPr lang="nl-NL" sz="1200" dirty="0" smtClean="0">
                <a:solidFill>
                  <a:schemeClr val="bg1"/>
                </a:solidFill>
              </a:rPr>
              <a:t>.</a:t>
            </a:r>
            <a:endParaRPr lang="nl-NL" sz="1200" dirty="0">
              <a:solidFill>
                <a:schemeClr val="bg1"/>
              </a:solidFill>
            </a:endParaRPr>
          </a:p>
        </p:txBody>
      </p:sp>
      <p:pic>
        <p:nvPicPr>
          <p:cNvPr id="23" name="Afbeelding 22" descr="Gregor.Evora06.jpg"/>
          <p:cNvPicPr>
            <a:picLocks noChangeAspect="1"/>
          </p:cNvPicPr>
          <p:nvPr/>
        </p:nvPicPr>
        <p:blipFill>
          <a:blip r:embed="rId5" cstate="print"/>
          <a:stretch>
            <a:fillRect/>
          </a:stretch>
        </p:blipFill>
        <p:spPr>
          <a:xfrm>
            <a:off x="2267745" y="3302986"/>
            <a:ext cx="2664295" cy="1998221"/>
          </a:xfrm>
          <a:prstGeom prst="rect">
            <a:avLst/>
          </a:prstGeom>
        </p:spPr>
      </p:pic>
      <p:pic>
        <p:nvPicPr>
          <p:cNvPr id="27664" name="Picture 16" descr="C:\Users\John\Pictures\Bespiegeling\H2 Romaans\Romaans\utremi.gif"/>
          <p:cNvPicPr>
            <a:picLocks noChangeAspect="1" noChangeArrowheads="1"/>
          </p:cNvPicPr>
          <p:nvPr/>
        </p:nvPicPr>
        <p:blipFill>
          <a:blip r:embed="rId6" cstate="print"/>
          <a:srcRect/>
          <a:stretch>
            <a:fillRect/>
          </a:stretch>
        </p:blipFill>
        <p:spPr bwMode="auto">
          <a:xfrm>
            <a:off x="1979712" y="5229200"/>
            <a:ext cx="5300261" cy="1628800"/>
          </a:xfrm>
          <a:prstGeom prst="rect">
            <a:avLst/>
          </a:prstGeom>
          <a:noFill/>
        </p:spPr>
      </p:pic>
      <p:pic>
        <p:nvPicPr>
          <p:cNvPr id="27667" name="Picture 19" descr="C:\Users\John\Pictures\Bespiegeling\H2 Romaans\Romaans\monnikenwerk2.jpg"/>
          <p:cNvPicPr>
            <a:picLocks noChangeAspect="1" noChangeArrowheads="1"/>
          </p:cNvPicPr>
          <p:nvPr/>
        </p:nvPicPr>
        <p:blipFill>
          <a:blip r:embed="rId7" cstate="print"/>
          <a:srcRect/>
          <a:stretch>
            <a:fillRect/>
          </a:stretch>
        </p:blipFill>
        <p:spPr bwMode="auto">
          <a:xfrm>
            <a:off x="4427984" y="3068960"/>
            <a:ext cx="1944216" cy="1493157"/>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a:xfrm>
            <a:off x="0" y="4437112"/>
            <a:ext cx="9144000" cy="24208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08" name="Rectangle 28"/>
          <p:cNvSpPr>
            <a:spLocks noChangeArrowheads="1"/>
          </p:cNvSpPr>
          <p:nvPr/>
        </p:nvSpPr>
        <p:spPr bwMode="auto">
          <a:xfrm>
            <a:off x="0" y="762000"/>
            <a:ext cx="2699792" cy="362744"/>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0483" name="Rectangle 3"/>
          <p:cNvSpPr>
            <a:spLocks noGrp="1" noChangeArrowheads="1"/>
          </p:cNvSpPr>
          <p:nvPr>
            <p:ph type="title"/>
          </p:nvPr>
        </p:nvSpPr>
        <p:spPr>
          <a:xfrm>
            <a:off x="0" y="0"/>
            <a:ext cx="9144000" cy="762000"/>
          </a:xfrm>
          <a:solidFill>
            <a:schemeClr val="tx1"/>
          </a:solidFill>
        </p:spPr>
        <p:txBody>
          <a:bodyPr/>
          <a:lstStyle/>
          <a:p>
            <a:pPr algn="l"/>
            <a:r>
              <a:rPr lang="nl-NL" sz="5400" dirty="0">
                <a:solidFill>
                  <a:srgbClr val="FF0000"/>
                </a:solidFill>
                <a:latin typeface="EngrvrsOldEng BT" pitchFamily="66" charset="0"/>
              </a:rPr>
              <a:t>Weelde ter ere van God</a:t>
            </a:r>
          </a:p>
        </p:txBody>
      </p:sp>
      <p:pic>
        <p:nvPicPr>
          <p:cNvPr id="20504" name="Picture 24" descr="C:\Users\John\Pictures\Bespiegeling\H2 Romaans\Romaans\Vezeley-Sainte-Madeleine.jpg"/>
          <p:cNvPicPr>
            <a:picLocks noChangeAspect="1" noChangeArrowheads="1"/>
          </p:cNvPicPr>
          <p:nvPr/>
        </p:nvPicPr>
        <p:blipFill>
          <a:blip r:embed="rId3" cstate="print"/>
          <a:srcRect/>
          <a:stretch>
            <a:fillRect/>
          </a:stretch>
        </p:blipFill>
        <p:spPr bwMode="auto">
          <a:xfrm>
            <a:off x="3887466" y="1844824"/>
            <a:ext cx="5256534" cy="5013175"/>
          </a:xfrm>
          <a:prstGeom prst="rect">
            <a:avLst/>
          </a:prstGeom>
          <a:noFill/>
        </p:spPr>
      </p:pic>
      <p:sp>
        <p:nvSpPr>
          <p:cNvPr id="20484" name="Text Box 4"/>
          <p:cNvSpPr txBox="1">
            <a:spLocks noChangeArrowheads="1"/>
          </p:cNvSpPr>
          <p:nvPr/>
        </p:nvSpPr>
        <p:spPr bwMode="auto">
          <a:xfrm>
            <a:off x="0" y="762000"/>
            <a:ext cx="9144000" cy="3046988"/>
          </a:xfrm>
          <a:prstGeom prst="rect">
            <a:avLst/>
          </a:prstGeom>
          <a:noFill/>
          <a:ln w="9525">
            <a:noFill/>
            <a:miter lim="800000"/>
            <a:headEnd/>
            <a:tailEnd/>
          </a:ln>
          <a:effectLst/>
        </p:spPr>
        <p:txBody>
          <a:bodyPr wrap="square">
            <a:spAutoFit/>
          </a:bodyPr>
          <a:lstStyle/>
          <a:p>
            <a:pPr>
              <a:buFont typeface="Wingdings" pitchFamily="2" charset="2"/>
              <a:buNone/>
            </a:pPr>
            <a:r>
              <a:rPr lang="nl-NL" dirty="0">
                <a:solidFill>
                  <a:srgbClr val="CC00FF"/>
                </a:solidFill>
              </a:rPr>
              <a:t>De orde van </a:t>
            </a:r>
            <a:r>
              <a:rPr lang="nl-NL" dirty="0" err="1">
                <a:solidFill>
                  <a:srgbClr val="CC00FF"/>
                </a:solidFill>
              </a:rPr>
              <a:t>Cluny</a:t>
            </a:r>
            <a:r>
              <a:rPr lang="nl-NL" sz="2000" dirty="0">
                <a:solidFill>
                  <a:srgbClr val="CC00FF"/>
                </a:solidFill>
              </a:rPr>
              <a:t>:</a:t>
            </a:r>
            <a:r>
              <a:rPr lang="nl-NL" sz="1400" dirty="0"/>
              <a:t>  Door schenkingen en legaten </a:t>
            </a:r>
            <a:r>
              <a:rPr lang="nl-NL" sz="1400" dirty="0" smtClean="0"/>
              <a:t>worden de kloosters  zeer rijk. De kloosterorden leven van dit geld in grote luxe. Vooral de orde van de </a:t>
            </a:r>
            <a:r>
              <a:rPr lang="nl-NL" sz="1400" b="1" dirty="0" err="1" smtClean="0">
                <a:solidFill>
                  <a:srgbClr val="00FF00"/>
                </a:solidFill>
              </a:rPr>
              <a:t>Cluniacenzers</a:t>
            </a:r>
            <a:r>
              <a:rPr lang="nl-NL" sz="1400" b="1" dirty="0" smtClean="0">
                <a:solidFill>
                  <a:srgbClr val="00FF00"/>
                </a:solidFill>
              </a:rPr>
              <a:t> </a:t>
            </a:r>
            <a:r>
              <a:rPr lang="nl-NL" sz="1400" dirty="0" smtClean="0"/>
              <a:t>( </a:t>
            </a:r>
            <a:r>
              <a:rPr lang="nl-NL" sz="1400" dirty="0" err="1" smtClean="0"/>
              <a:t>Cluny</a:t>
            </a:r>
            <a:r>
              <a:rPr lang="nl-NL" sz="1400" dirty="0" smtClean="0"/>
              <a:t>). Oogverblindende </a:t>
            </a:r>
            <a:r>
              <a:rPr lang="nl-NL" sz="1400" dirty="0"/>
              <a:t>gewaden, reliekhouders, wierookvaten en verfraaide kerken en </a:t>
            </a:r>
            <a:r>
              <a:rPr lang="nl-NL" sz="1400" dirty="0" smtClean="0"/>
              <a:t>kloosters ter meerdere glorie van God. Zij </a:t>
            </a:r>
            <a:r>
              <a:rPr lang="nl-NL" sz="1400" dirty="0"/>
              <a:t>bouwen honderden kloosters en kerken. In de </a:t>
            </a:r>
            <a:r>
              <a:rPr lang="nl-NL" sz="1400" i="1" dirty="0" err="1"/>
              <a:t>Sainte</a:t>
            </a:r>
            <a:r>
              <a:rPr lang="nl-NL" sz="1400" i="1" dirty="0"/>
              <a:t> </a:t>
            </a:r>
            <a:r>
              <a:rPr lang="nl-NL" sz="1400" i="1" dirty="0" err="1"/>
              <a:t>Madeleine</a:t>
            </a:r>
            <a:r>
              <a:rPr lang="nl-NL" sz="1400" i="1" dirty="0"/>
              <a:t> </a:t>
            </a:r>
            <a:r>
              <a:rPr lang="nl-NL" sz="1400" i="1" dirty="0" smtClean="0"/>
              <a:t> </a:t>
            </a:r>
            <a:r>
              <a:rPr lang="nl-NL" sz="1400" dirty="0" smtClean="0"/>
              <a:t>te </a:t>
            </a:r>
            <a:r>
              <a:rPr lang="nl-NL" sz="1400" dirty="0" err="1"/>
              <a:t>Vézelay</a:t>
            </a:r>
            <a:r>
              <a:rPr lang="nl-NL" sz="1400" dirty="0"/>
              <a:t> is veel daarvan nog te zien in het overdadige beeldhouwwerk. Alle </a:t>
            </a:r>
            <a:r>
              <a:rPr lang="nl-NL" sz="1400" b="1" dirty="0">
                <a:solidFill>
                  <a:srgbClr val="00FF00"/>
                </a:solidFill>
              </a:rPr>
              <a:t>pijlers</a:t>
            </a:r>
            <a:r>
              <a:rPr lang="nl-NL" sz="1400" b="1" dirty="0">
                <a:solidFill>
                  <a:srgbClr val="008000"/>
                </a:solidFill>
              </a:rPr>
              <a:t> </a:t>
            </a:r>
            <a:r>
              <a:rPr lang="nl-NL" sz="1400" dirty="0"/>
              <a:t>en </a:t>
            </a:r>
            <a:r>
              <a:rPr lang="nl-NL" sz="1400" b="1" dirty="0">
                <a:solidFill>
                  <a:srgbClr val="00FF00"/>
                </a:solidFill>
              </a:rPr>
              <a:t>halfzuilen</a:t>
            </a:r>
            <a:r>
              <a:rPr lang="nl-NL" sz="1400" dirty="0"/>
              <a:t> </a:t>
            </a:r>
            <a:r>
              <a:rPr lang="nl-NL" sz="1400" dirty="0" smtClean="0"/>
              <a:t/>
            </a:r>
            <a:br>
              <a:rPr lang="nl-NL" sz="1400" dirty="0" smtClean="0"/>
            </a:br>
            <a:r>
              <a:rPr lang="nl-NL" sz="1400" dirty="0" smtClean="0"/>
              <a:t>hebben </a:t>
            </a:r>
            <a:r>
              <a:rPr lang="nl-NL" sz="1400" dirty="0"/>
              <a:t>unieke kapitelen met bloem- en </a:t>
            </a:r>
            <a:r>
              <a:rPr lang="nl-NL" sz="1400" dirty="0" smtClean="0"/>
              <a:t/>
            </a:r>
            <a:br>
              <a:rPr lang="nl-NL" sz="1400" dirty="0" smtClean="0"/>
            </a:br>
            <a:r>
              <a:rPr lang="nl-NL" sz="1400" dirty="0" smtClean="0"/>
              <a:t>plantmotieven</a:t>
            </a:r>
            <a:r>
              <a:rPr lang="nl-NL" sz="1400" dirty="0"/>
              <a:t>, Bijbelscènes en duivelse </a:t>
            </a:r>
            <a:r>
              <a:rPr lang="nl-NL" sz="1400" dirty="0" smtClean="0"/>
              <a:t/>
            </a:r>
            <a:br>
              <a:rPr lang="nl-NL" sz="1400" dirty="0" smtClean="0"/>
            </a:br>
            <a:r>
              <a:rPr lang="nl-NL" sz="1400" dirty="0" smtClean="0"/>
              <a:t>gedrochten</a:t>
            </a:r>
            <a:r>
              <a:rPr lang="nl-NL" sz="1400" dirty="0"/>
              <a:t>. In de </a:t>
            </a:r>
            <a:r>
              <a:rPr lang="nl-NL" sz="1400" b="1" dirty="0" err="1">
                <a:solidFill>
                  <a:srgbClr val="00FF00"/>
                </a:solidFill>
              </a:rPr>
              <a:t>narthex</a:t>
            </a:r>
            <a:r>
              <a:rPr lang="nl-NL" sz="1400" dirty="0"/>
              <a:t> een groot </a:t>
            </a:r>
            <a:r>
              <a:rPr lang="nl-NL" sz="1400" dirty="0" smtClean="0"/>
              <a:t/>
            </a:r>
            <a:br>
              <a:rPr lang="nl-NL" sz="1400" dirty="0" smtClean="0"/>
            </a:br>
            <a:r>
              <a:rPr lang="nl-NL" sz="1400" dirty="0" smtClean="0"/>
              <a:t>gebeeldhouwd </a:t>
            </a:r>
            <a:r>
              <a:rPr lang="nl-NL" sz="1400" dirty="0"/>
              <a:t>portaal van Christus en de </a:t>
            </a:r>
            <a:r>
              <a:rPr lang="nl-NL" sz="1400" dirty="0" smtClean="0"/>
              <a:t>vier</a:t>
            </a:r>
            <a:br>
              <a:rPr lang="nl-NL" sz="1400" dirty="0" smtClean="0"/>
            </a:br>
            <a:r>
              <a:rPr lang="nl-NL" sz="1400" b="1" dirty="0" smtClean="0">
                <a:solidFill>
                  <a:srgbClr val="00FF00"/>
                </a:solidFill>
              </a:rPr>
              <a:t>evangelisten</a:t>
            </a:r>
            <a:r>
              <a:rPr lang="nl-NL" sz="1400" b="1" dirty="0">
                <a:solidFill>
                  <a:srgbClr val="00FF00"/>
                </a:solidFill>
              </a:rPr>
              <a:t>.</a:t>
            </a:r>
            <a:r>
              <a:rPr lang="nl-NL" sz="1400" dirty="0"/>
              <a:t> Heidense </a:t>
            </a:r>
            <a:r>
              <a:rPr lang="nl-NL" sz="1400" dirty="0" smtClean="0"/>
              <a:t>– en dus te bekeren </a:t>
            </a:r>
            <a:br>
              <a:rPr lang="nl-NL" sz="1400" dirty="0" smtClean="0"/>
            </a:br>
            <a:r>
              <a:rPr lang="nl-NL" sz="1400" dirty="0" smtClean="0"/>
              <a:t>volken- volken </a:t>
            </a:r>
            <a:r>
              <a:rPr lang="nl-NL" sz="1400" dirty="0"/>
              <a:t>worden halfmenselijk </a:t>
            </a:r>
            <a:r>
              <a:rPr lang="nl-NL" sz="1400" dirty="0" smtClean="0"/>
              <a:t>afgebeeld. </a:t>
            </a:r>
            <a:br>
              <a:rPr lang="nl-NL" sz="1400" dirty="0" smtClean="0"/>
            </a:br>
            <a:r>
              <a:rPr lang="nl-NL" sz="1400" dirty="0" smtClean="0"/>
              <a:t>Het portaal wijkt hiermee af van de gebruikelijke </a:t>
            </a:r>
            <a:br>
              <a:rPr lang="nl-NL" sz="1400" dirty="0" smtClean="0"/>
            </a:br>
            <a:r>
              <a:rPr lang="nl-NL" sz="1400" dirty="0" smtClean="0"/>
              <a:t>verbeelding van het Laatste Oordeel.</a:t>
            </a:r>
            <a:endParaRPr lang="nl-NL" sz="1400" dirty="0"/>
          </a:p>
        </p:txBody>
      </p:sp>
      <p:pic>
        <p:nvPicPr>
          <p:cNvPr id="20488" name="Gregorian Chants - Ave Maria.mp3">
            <a:hlinkClick r:id="" action="ppaction://media"/>
          </p:cNvPr>
          <p:cNvPicPr>
            <a:picLocks noRot="1" noChangeAspect="1" noChangeArrowheads="1"/>
          </p:cNvPicPr>
          <p:nvPr>
            <a:audioFile r:link="rId1"/>
          </p:nvPr>
        </p:nvPicPr>
        <p:blipFill>
          <a:blip r:embed="rId4" cstate="print"/>
          <a:srcRect/>
          <a:stretch>
            <a:fillRect/>
          </a:stretch>
        </p:blipFill>
        <p:spPr bwMode="auto">
          <a:xfrm>
            <a:off x="6858000" y="304800"/>
            <a:ext cx="304800" cy="304800"/>
          </a:xfrm>
          <a:prstGeom prst="rect">
            <a:avLst/>
          </a:prstGeom>
          <a:noFill/>
        </p:spPr>
      </p:pic>
      <p:sp>
        <p:nvSpPr>
          <p:cNvPr id="20507" name="Text Box 27"/>
          <p:cNvSpPr txBox="1">
            <a:spLocks noChangeArrowheads="1"/>
          </p:cNvSpPr>
          <p:nvPr/>
        </p:nvSpPr>
        <p:spPr bwMode="auto">
          <a:xfrm>
            <a:off x="7315200" y="304800"/>
            <a:ext cx="982663" cy="304800"/>
          </a:xfrm>
          <a:prstGeom prst="rect">
            <a:avLst/>
          </a:prstGeom>
          <a:noFill/>
          <a:ln w="9525">
            <a:noFill/>
            <a:miter lim="800000"/>
            <a:headEnd/>
            <a:tailEnd/>
          </a:ln>
          <a:effectLst/>
        </p:spPr>
        <p:txBody>
          <a:bodyPr wrap="none">
            <a:spAutoFit/>
          </a:bodyPr>
          <a:lstStyle/>
          <a:p>
            <a:r>
              <a:rPr lang="nl-NL" sz="1400">
                <a:solidFill>
                  <a:srgbClr val="FFFF66"/>
                </a:solidFill>
              </a:rPr>
              <a:t>Ave Maria</a:t>
            </a:r>
          </a:p>
        </p:txBody>
      </p:sp>
      <p:pic>
        <p:nvPicPr>
          <p:cNvPr id="13" name="Afbeelding 12" descr="VezelayEve-.jpg"/>
          <p:cNvPicPr>
            <a:picLocks noChangeAspect="1"/>
          </p:cNvPicPr>
          <p:nvPr/>
        </p:nvPicPr>
        <p:blipFill>
          <a:blip r:embed="rId5" cstate="print"/>
          <a:stretch>
            <a:fillRect/>
          </a:stretch>
        </p:blipFill>
        <p:spPr>
          <a:xfrm>
            <a:off x="179512" y="3789040"/>
            <a:ext cx="3424089" cy="2859114"/>
          </a:xfrm>
          <a:prstGeom prst="rect">
            <a:avLst/>
          </a:prstGeom>
        </p:spPr>
      </p:pic>
      <p:sp>
        <p:nvSpPr>
          <p:cNvPr id="14" name="Tekstvak 13"/>
          <p:cNvSpPr txBox="1"/>
          <p:nvPr/>
        </p:nvSpPr>
        <p:spPr>
          <a:xfrm>
            <a:off x="1331640" y="6381328"/>
            <a:ext cx="1745991" cy="276999"/>
          </a:xfrm>
          <a:prstGeom prst="rect">
            <a:avLst/>
          </a:prstGeom>
          <a:noFill/>
        </p:spPr>
        <p:txBody>
          <a:bodyPr wrap="none" rtlCol="0">
            <a:spAutoFit/>
          </a:bodyPr>
          <a:lstStyle/>
          <a:p>
            <a:r>
              <a:rPr lang="nl-NL" sz="1200" dirty="0" smtClean="0"/>
              <a:t>Kapiteel: Adam en Eva</a:t>
            </a:r>
            <a:endParaRPr lang="nl-NL" sz="1200"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048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652" fill="hold"/>
                                        <p:tgtEl>
                                          <p:spTgt spid="20488"/>
                                        </p:tgtEl>
                                      </p:cBhvr>
                                    </p:cmd>
                                  </p:childTnLst>
                                </p:cTn>
                              </p:par>
                            </p:childTnLst>
                          </p:cTn>
                        </p:par>
                      </p:childTnLst>
                    </p:cTn>
                  </p:par>
                </p:childTnLst>
              </p:cTn>
              <p:nextCondLst>
                <p:cond evt="onClick" delay="0">
                  <p:tgtEl>
                    <p:spTgt spid="20488"/>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048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0" y="692696"/>
            <a:ext cx="1259632" cy="4320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483" name="Rectangle 3"/>
          <p:cNvSpPr>
            <a:spLocks noGrp="1" noChangeArrowheads="1"/>
          </p:cNvSpPr>
          <p:nvPr>
            <p:ph type="title"/>
          </p:nvPr>
        </p:nvSpPr>
        <p:spPr>
          <a:xfrm>
            <a:off x="0" y="0"/>
            <a:ext cx="9144000" cy="762000"/>
          </a:xfrm>
          <a:solidFill>
            <a:schemeClr val="tx1"/>
          </a:solidFill>
        </p:spPr>
        <p:txBody>
          <a:bodyPr/>
          <a:lstStyle/>
          <a:p>
            <a:pPr algn="l"/>
            <a:r>
              <a:rPr lang="nl-NL" sz="5400" dirty="0">
                <a:solidFill>
                  <a:srgbClr val="FF0000"/>
                </a:solidFill>
                <a:latin typeface="EngrvrsOldEng BT" pitchFamily="66" charset="0"/>
              </a:rPr>
              <a:t>Weelde ter ere van God</a:t>
            </a:r>
          </a:p>
        </p:txBody>
      </p:sp>
      <p:sp>
        <p:nvSpPr>
          <p:cNvPr id="20482" name="Rectangle 2"/>
          <p:cNvSpPr>
            <a:spLocks noChangeArrowheads="1"/>
          </p:cNvSpPr>
          <p:nvPr/>
        </p:nvSpPr>
        <p:spPr bwMode="auto">
          <a:xfrm>
            <a:off x="0" y="3789040"/>
            <a:ext cx="3959424" cy="3068960"/>
          </a:xfrm>
          <a:prstGeom prst="rect">
            <a:avLst/>
          </a:prstGeom>
          <a:solidFill>
            <a:schemeClr val="tx1"/>
          </a:solidFill>
          <a:ln w="9525">
            <a:solidFill>
              <a:schemeClr val="tx1"/>
            </a:solidFill>
            <a:miter lim="800000"/>
            <a:headEnd/>
            <a:tailEnd/>
          </a:ln>
          <a:effectLst/>
        </p:spPr>
        <p:txBody>
          <a:bodyPr wrap="none" anchor="ctr"/>
          <a:lstStyle/>
          <a:p>
            <a:pPr algn="ctr"/>
            <a:endParaRPr lang="nl-NL"/>
          </a:p>
        </p:txBody>
      </p:sp>
      <p:sp>
        <p:nvSpPr>
          <p:cNvPr id="20485" name="Text Box 5"/>
          <p:cNvSpPr txBox="1">
            <a:spLocks noChangeArrowheads="1"/>
          </p:cNvSpPr>
          <p:nvPr/>
        </p:nvSpPr>
        <p:spPr bwMode="auto">
          <a:xfrm>
            <a:off x="0" y="692696"/>
            <a:ext cx="9144000" cy="2185214"/>
          </a:xfrm>
          <a:prstGeom prst="rect">
            <a:avLst/>
          </a:prstGeom>
          <a:noFill/>
          <a:ln w="9525">
            <a:noFill/>
            <a:miter lim="800000"/>
            <a:headEnd/>
            <a:tailEnd/>
          </a:ln>
          <a:effectLst/>
        </p:spPr>
        <p:txBody>
          <a:bodyPr wrap="square">
            <a:spAutoFit/>
          </a:bodyPr>
          <a:lstStyle/>
          <a:p>
            <a:r>
              <a:rPr lang="nl-NL" dirty="0" err="1">
                <a:solidFill>
                  <a:srgbClr val="CC00FF"/>
                </a:solidFill>
              </a:rPr>
              <a:t>Vézelay</a:t>
            </a:r>
            <a:r>
              <a:rPr lang="nl-NL" dirty="0">
                <a:solidFill>
                  <a:srgbClr val="CC00FF"/>
                </a:solidFill>
              </a:rPr>
              <a:t>:</a:t>
            </a:r>
            <a:r>
              <a:rPr lang="nl-NL" sz="1400" dirty="0">
                <a:solidFill>
                  <a:schemeClr val="bg1"/>
                </a:solidFill>
              </a:rPr>
              <a:t> </a:t>
            </a:r>
            <a:r>
              <a:rPr lang="nl-NL" sz="1400" dirty="0" err="1"/>
              <a:t>St.Madeleine</a:t>
            </a:r>
            <a:r>
              <a:rPr lang="nl-NL" sz="1400" dirty="0"/>
              <a:t>, 1120 Bedevaartskerk, bevat de relikwieën van Maria </a:t>
            </a:r>
            <a:r>
              <a:rPr lang="nl-NL" sz="1400" dirty="0" smtClean="0"/>
              <a:t>Magdalena. Relikwieën spelen in de middeleeuwse kerk een belangrijke rol, het gaf status, trok pelgrims en dus inkomsten. Er was een levendige handel in relikwieën, zozeer dat  de echtheid ervan lang niet altijd zeker was. (op een gegevenmoment zijn er zelfs zeven hoofden van Johannes de Doper). De tronende Christus in het portaal is niet de gebruikelijke rechter die het laatste oordeel uitspreekt maar de verspreider van de Heilige Geest.</a:t>
            </a:r>
          </a:p>
          <a:p>
            <a:r>
              <a:rPr lang="nl-NL" sz="1400" dirty="0" err="1" smtClean="0"/>
              <a:t>Vézelay</a:t>
            </a:r>
            <a:r>
              <a:rPr lang="nl-NL" sz="1400" dirty="0" smtClean="0"/>
              <a:t> is de </a:t>
            </a:r>
            <a:r>
              <a:rPr lang="nl-NL" sz="1400" dirty="0"/>
              <a:t>vertrekplaats voor de pelgrimage Santiago de la </a:t>
            </a:r>
            <a:r>
              <a:rPr lang="nl-NL" sz="1400" dirty="0" err="1"/>
              <a:t>Compostella</a:t>
            </a:r>
            <a:r>
              <a:rPr lang="nl-NL" sz="1400" dirty="0"/>
              <a:t>. Deze tocht wordt gesymboliseerd door </a:t>
            </a:r>
            <a:r>
              <a:rPr lang="nl-NL" sz="1400" dirty="0" smtClean="0"/>
              <a:t>de </a:t>
            </a:r>
            <a:r>
              <a:rPr lang="nl-NL" sz="1400" dirty="0" err="1"/>
              <a:t>narthex</a:t>
            </a:r>
            <a:r>
              <a:rPr lang="nl-NL" sz="1400" dirty="0"/>
              <a:t>, met de Christus als verspreider van de heilige geest</a:t>
            </a:r>
            <a:r>
              <a:rPr lang="nl-NL" sz="1400" dirty="0" smtClean="0"/>
              <a:t>, </a:t>
            </a:r>
            <a:r>
              <a:rPr lang="nl-NL" sz="1400" dirty="0"/>
              <a:t>het donkere </a:t>
            </a:r>
            <a:r>
              <a:rPr lang="nl-NL" sz="1400" b="1" dirty="0">
                <a:solidFill>
                  <a:srgbClr val="00FF00"/>
                </a:solidFill>
              </a:rPr>
              <a:t>middenschip</a:t>
            </a:r>
            <a:r>
              <a:rPr lang="nl-NL" sz="1400" dirty="0"/>
              <a:t>, dat waarschuwt voor de gevaren en verleidingen onderweg,  naar de </a:t>
            </a:r>
            <a:r>
              <a:rPr lang="nl-NL" sz="1400" b="1" dirty="0">
                <a:solidFill>
                  <a:srgbClr val="00FF00"/>
                </a:solidFill>
              </a:rPr>
              <a:t>apsis</a:t>
            </a:r>
            <a:r>
              <a:rPr lang="nl-NL" sz="1400" dirty="0"/>
              <a:t>, badend in het licht als symbool voor het Rijk Gods</a:t>
            </a:r>
            <a:r>
              <a:rPr lang="nl-NL" sz="1400" dirty="0" smtClean="0"/>
              <a:t>.</a:t>
            </a:r>
            <a:br>
              <a:rPr lang="nl-NL" sz="1400" dirty="0" smtClean="0"/>
            </a:br>
            <a:endParaRPr lang="nl-NL" sz="1400" dirty="0"/>
          </a:p>
        </p:txBody>
      </p:sp>
      <p:pic>
        <p:nvPicPr>
          <p:cNvPr id="20496" name="Picture 16" descr="C:\Users\John\Pictures\Bespiegeling\H2 Romaans\Romaans\St.Madeleine-Vezelay1120.bmp"/>
          <p:cNvPicPr>
            <a:picLocks noChangeAspect="1" noChangeArrowheads="1"/>
          </p:cNvPicPr>
          <p:nvPr/>
        </p:nvPicPr>
        <p:blipFill>
          <a:blip r:embed="rId2" cstate="print"/>
          <a:srcRect/>
          <a:stretch>
            <a:fillRect/>
          </a:stretch>
        </p:blipFill>
        <p:spPr bwMode="auto">
          <a:xfrm>
            <a:off x="3635896" y="2726922"/>
            <a:ext cx="5508104" cy="4131078"/>
          </a:xfrm>
          <a:prstGeom prst="rect">
            <a:avLst/>
          </a:prstGeom>
          <a:noFill/>
        </p:spPr>
      </p:pic>
      <p:sp>
        <p:nvSpPr>
          <p:cNvPr id="11" name="Tekstvak 10"/>
          <p:cNvSpPr txBox="1"/>
          <p:nvPr/>
        </p:nvSpPr>
        <p:spPr>
          <a:xfrm>
            <a:off x="4355976" y="3068960"/>
            <a:ext cx="4084773" cy="276999"/>
          </a:xfrm>
          <a:prstGeom prst="rect">
            <a:avLst/>
          </a:prstGeom>
          <a:solidFill>
            <a:srgbClr val="00FF00"/>
          </a:solidFill>
        </p:spPr>
        <p:txBody>
          <a:bodyPr wrap="none" rtlCol="0">
            <a:spAutoFit/>
          </a:bodyPr>
          <a:lstStyle/>
          <a:p>
            <a:r>
              <a:rPr lang="nl-NL" sz="1200" dirty="0" smtClean="0"/>
              <a:t>De apsis baadt in het licht als symbool voor het rijk Gods.</a:t>
            </a:r>
            <a:endParaRPr lang="nl-NL" sz="1200" dirty="0"/>
          </a:p>
        </p:txBody>
      </p:sp>
      <p:pic>
        <p:nvPicPr>
          <p:cNvPr id="14" name="Afbeelding 13" descr="reliek.jpg"/>
          <p:cNvPicPr>
            <a:picLocks noChangeAspect="1"/>
          </p:cNvPicPr>
          <p:nvPr/>
        </p:nvPicPr>
        <p:blipFill>
          <a:blip r:embed="rId3" cstate="print"/>
          <a:stretch>
            <a:fillRect/>
          </a:stretch>
        </p:blipFill>
        <p:spPr>
          <a:xfrm>
            <a:off x="0" y="4725144"/>
            <a:ext cx="1431806" cy="2132856"/>
          </a:xfrm>
          <a:prstGeom prst="rect">
            <a:avLst/>
          </a:prstGeom>
        </p:spPr>
      </p:pic>
      <p:sp>
        <p:nvSpPr>
          <p:cNvPr id="17" name="Tekstvak 16"/>
          <p:cNvSpPr txBox="1"/>
          <p:nvPr/>
        </p:nvSpPr>
        <p:spPr>
          <a:xfrm>
            <a:off x="1403648" y="6093296"/>
            <a:ext cx="2945037" cy="646331"/>
          </a:xfrm>
          <a:prstGeom prst="rect">
            <a:avLst/>
          </a:prstGeom>
          <a:noFill/>
        </p:spPr>
        <p:txBody>
          <a:bodyPr wrap="square" rtlCol="0">
            <a:spAutoFit/>
          </a:bodyPr>
          <a:lstStyle/>
          <a:p>
            <a:r>
              <a:rPr lang="nl-NL" sz="1200" dirty="0" smtClean="0">
                <a:solidFill>
                  <a:schemeClr val="bg1"/>
                </a:solidFill>
              </a:rPr>
              <a:t>Kerkgangers zijn ervan </a:t>
            </a:r>
            <a:br>
              <a:rPr lang="nl-NL" sz="1200" dirty="0" smtClean="0">
                <a:solidFill>
                  <a:schemeClr val="bg1"/>
                </a:solidFill>
              </a:rPr>
            </a:br>
            <a:r>
              <a:rPr lang="nl-NL" sz="1200" dirty="0" smtClean="0">
                <a:solidFill>
                  <a:schemeClr val="bg1"/>
                </a:solidFill>
              </a:rPr>
              <a:t>overtuigd dat de kracht van</a:t>
            </a:r>
            <a:br>
              <a:rPr lang="nl-NL" sz="1200" dirty="0" smtClean="0">
                <a:solidFill>
                  <a:schemeClr val="bg1"/>
                </a:solidFill>
              </a:rPr>
            </a:br>
            <a:r>
              <a:rPr lang="nl-NL" sz="1200" dirty="0" smtClean="0">
                <a:solidFill>
                  <a:schemeClr val="bg1"/>
                </a:solidFill>
              </a:rPr>
              <a:t>de heilige in het relikwie is overgegaan. </a:t>
            </a:r>
            <a:endParaRPr lang="nl-NL" sz="1200" dirty="0">
              <a:solidFill>
                <a:schemeClr val="bg1"/>
              </a:solidFill>
            </a:endParaRPr>
          </a:p>
        </p:txBody>
      </p:sp>
      <p:sp>
        <p:nvSpPr>
          <p:cNvPr id="19" name="Tekstvak 18"/>
          <p:cNvSpPr txBox="1"/>
          <p:nvPr/>
        </p:nvSpPr>
        <p:spPr>
          <a:xfrm>
            <a:off x="1115616" y="4869160"/>
            <a:ext cx="1162498" cy="276999"/>
          </a:xfrm>
          <a:prstGeom prst="rect">
            <a:avLst/>
          </a:prstGeom>
          <a:noFill/>
        </p:spPr>
        <p:txBody>
          <a:bodyPr wrap="none" rtlCol="0">
            <a:spAutoFit/>
          </a:bodyPr>
          <a:lstStyle/>
          <a:p>
            <a:r>
              <a:rPr lang="nl-NL" sz="1200" dirty="0" smtClean="0">
                <a:solidFill>
                  <a:schemeClr val="bg1"/>
                </a:solidFill>
              </a:rPr>
              <a:t>Reliekhouders</a:t>
            </a:r>
            <a:endParaRPr lang="nl-NL" sz="1200" dirty="0">
              <a:solidFill>
                <a:schemeClr val="bg1"/>
              </a:solidFill>
            </a:endParaRPr>
          </a:p>
        </p:txBody>
      </p:sp>
      <p:pic>
        <p:nvPicPr>
          <p:cNvPr id="21" name="Afbeelding 20" descr="vezelay_reliquaire.jpg"/>
          <p:cNvPicPr>
            <a:picLocks noChangeAspect="1"/>
          </p:cNvPicPr>
          <p:nvPr/>
        </p:nvPicPr>
        <p:blipFill>
          <a:blip r:embed="rId4" cstate="print"/>
          <a:stretch>
            <a:fillRect/>
          </a:stretch>
        </p:blipFill>
        <p:spPr>
          <a:xfrm>
            <a:off x="323528" y="2708920"/>
            <a:ext cx="2747797" cy="2060848"/>
          </a:xfrm>
          <a:prstGeom prst="rect">
            <a:avLst/>
          </a:prstGeom>
        </p:spPr>
      </p:pic>
      <p:pic>
        <p:nvPicPr>
          <p:cNvPr id="20" name="Afbeelding 19" descr="reliekhouder.jpg"/>
          <p:cNvPicPr>
            <a:picLocks noChangeAspect="1"/>
          </p:cNvPicPr>
          <p:nvPr/>
        </p:nvPicPr>
        <p:blipFill>
          <a:blip r:embed="rId5" cstate="print"/>
          <a:stretch>
            <a:fillRect/>
          </a:stretch>
        </p:blipFill>
        <p:spPr>
          <a:xfrm>
            <a:off x="2339752" y="4365104"/>
            <a:ext cx="1140718" cy="1752904"/>
          </a:xfrm>
          <a:prstGeom prst="rect">
            <a:avLst/>
          </a:prstGeom>
        </p:spPr>
      </p:pic>
      <p:sp>
        <p:nvSpPr>
          <p:cNvPr id="16" name="Tekstvak 15"/>
          <p:cNvSpPr txBox="1"/>
          <p:nvPr/>
        </p:nvSpPr>
        <p:spPr>
          <a:xfrm>
            <a:off x="611560" y="2852936"/>
            <a:ext cx="2355132" cy="276999"/>
          </a:xfrm>
          <a:prstGeom prst="rect">
            <a:avLst/>
          </a:prstGeom>
          <a:noFill/>
        </p:spPr>
        <p:txBody>
          <a:bodyPr wrap="none" rtlCol="0">
            <a:spAutoFit/>
          </a:bodyPr>
          <a:lstStyle/>
          <a:p>
            <a:r>
              <a:rPr lang="nl-NL" sz="1200" dirty="0" smtClean="0">
                <a:solidFill>
                  <a:schemeClr val="bg1"/>
                </a:solidFill>
              </a:rPr>
              <a:t>Reliekhouder  Maria Magdalena</a:t>
            </a:r>
            <a:endParaRPr lang="nl-NL" sz="1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a:xfrm>
            <a:off x="0" y="0"/>
            <a:ext cx="9144000" cy="838200"/>
          </a:xfrm>
          <a:solidFill>
            <a:schemeClr val="tx1"/>
          </a:solidFill>
        </p:spPr>
        <p:txBody>
          <a:bodyPr/>
          <a:lstStyle/>
          <a:p>
            <a:pPr algn="l"/>
            <a:r>
              <a:rPr lang="nl-NL" sz="5400" dirty="0">
                <a:solidFill>
                  <a:srgbClr val="FF0000"/>
                </a:solidFill>
                <a:latin typeface="EngrvrsOldEng BT" pitchFamily="66" charset="0"/>
              </a:rPr>
              <a:t>Weelde ter ere van God</a:t>
            </a:r>
          </a:p>
        </p:txBody>
      </p:sp>
      <p:sp>
        <p:nvSpPr>
          <p:cNvPr id="26628" name="Rectangle 1028"/>
          <p:cNvSpPr>
            <a:spLocks noChangeArrowheads="1"/>
          </p:cNvSpPr>
          <p:nvPr/>
        </p:nvSpPr>
        <p:spPr bwMode="auto">
          <a:xfrm>
            <a:off x="0" y="762000"/>
            <a:ext cx="2133600" cy="3810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6629" name="Rectangle 1029"/>
          <p:cNvSpPr>
            <a:spLocks noChangeArrowheads="1"/>
          </p:cNvSpPr>
          <p:nvPr/>
        </p:nvSpPr>
        <p:spPr bwMode="auto">
          <a:xfrm>
            <a:off x="2971800" y="2438400"/>
            <a:ext cx="6172200" cy="4419600"/>
          </a:xfrm>
          <a:prstGeom prst="rect">
            <a:avLst/>
          </a:prstGeom>
          <a:solidFill>
            <a:schemeClr val="tx1"/>
          </a:solidFill>
          <a:ln w="9525">
            <a:solidFill>
              <a:schemeClr val="tx1"/>
            </a:solidFill>
            <a:miter lim="800000"/>
            <a:headEnd/>
            <a:tailEnd/>
          </a:ln>
          <a:effectLst/>
        </p:spPr>
        <p:txBody>
          <a:bodyPr wrap="none" anchor="ctr"/>
          <a:lstStyle/>
          <a:p>
            <a:pPr algn="ctr"/>
            <a:endParaRPr lang="nl-NL"/>
          </a:p>
        </p:txBody>
      </p:sp>
      <p:pic>
        <p:nvPicPr>
          <p:cNvPr id="26632" name="Gregorian Chants - Ave Maria.mp3">
            <a:hlinkClick r:id="" action="ppaction://media"/>
          </p:cNvPr>
          <p:cNvPicPr>
            <a:picLocks noRot="1" noChangeAspect="1" noChangeArrowheads="1"/>
          </p:cNvPicPr>
          <p:nvPr>
            <a:audioFile r:link="rId1"/>
          </p:nvPr>
        </p:nvPicPr>
        <p:blipFill>
          <a:blip r:embed="rId3" cstate="print"/>
          <a:srcRect/>
          <a:stretch>
            <a:fillRect/>
          </a:stretch>
        </p:blipFill>
        <p:spPr bwMode="auto">
          <a:xfrm>
            <a:off x="7010400" y="381000"/>
            <a:ext cx="304800" cy="304800"/>
          </a:xfrm>
          <a:prstGeom prst="rect">
            <a:avLst/>
          </a:prstGeom>
          <a:noFill/>
        </p:spPr>
      </p:pic>
      <p:pic>
        <p:nvPicPr>
          <p:cNvPr id="26634" name="Picture 1034" descr="C:\Users\John\Pictures\Bespiegeling\H2 Romaans\Romaans\saint_savin1095.jpg"/>
          <p:cNvPicPr>
            <a:picLocks noChangeAspect="1" noChangeArrowheads="1"/>
          </p:cNvPicPr>
          <p:nvPr/>
        </p:nvPicPr>
        <p:blipFill>
          <a:blip r:embed="rId4" cstate="print"/>
          <a:srcRect/>
          <a:stretch>
            <a:fillRect/>
          </a:stretch>
        </p:blipFill>
        <p:spPr bwMode="auto">
          <a:xfrm>
            <a:off x="0" y="2438400"/>
            <a:ext cx="2889250" cy="4419600"/>
          </a:xfrm>
          <a:prstGeom prst="rect">
            <a:avLst/>
          </a:prstGeom>
          <a:noFill/>
        </p:spPr>
      </p:pic>
      <p:sp>
        <p:nvSpPr>
          <p:cNvPr id="26635" name="Text Box 1035"/>
          <p:cNvSpPr txBox="1">
            <a:spLocks noChangeArrowheads="1"/>
          </p:cNvSpPr>
          <p:nvPr/>
        </p:nvSpPr>
        <p:spPr bwMode="auto">
          <a:xfrm>
            <a:off x="228600" y="2514600"/>
            <a:ext cx="2079625" cy="274638"/>
          </a:xfrm>
          <a:prstGeom prst="rect">
            <a:avLst/>
          </a:prstGeom>
          <a:noFill/>
          <a:ln w="9525">
            <a:noFill/>
            <a:miter lim="800000"/>
            <a:headEnd/>
            <a:tailEnd/>
          </a:ln>
          <a:effectLst/>
        </p:spPr>
        <p:txBody>
          <a:bodyPr>
            <a:spAutoFit/>
          </a:bodyPr>
          <a:lstStyle/>
          <a:p>
            <a:r>
              <a:rPr lang="nl-NL" sz="1200">
                <a:solidFill>
                  <a:schemeClr val="bg1"/>
                </a:solidFill>
              </a:rPr>
              <a:t>St.Savin Tongewelf 1095</a:t>
            </a:r>
          </a:p>
        </p:txBody>
      </p:sp>
      <p:sp>
        <p:nvSpPr>
          <p:cNvPr id="26639" name="Text Box 1039"/>
          <p:cNvSpPr txBox="1">
            <a:spLocks noChangeArrowheads="1"/>
          </p:cNvSpPr>
          <p:nvPr/>
        </p:nvSpPr>
        <p:spPr bwMode="auto">
          <a:xfrm>
            <a:off x="0" y="762000"/>
            <a:ext cx="9144000" cy="1520825"/>
          </a:xfrm>
          <a:prstGeom prst="rect">
            <a:avLst/>
          </a:prstGeom>
          <a:noFill/>
          <a:ln w="9525">
            <a:noFill/>
            <a:miter lim="800000"/>
            <a:headEnd/>
            <a:tailEnd/>
          </a:ln>
          <a:effectLst/>
        </p:spPr>
        <p:txBody>
          <a:bodyPr>
            <a:spAutoFit/>
          </a:bodyPr>
          <a:lstStyle/>
          <a:p>
            <a:r>
              <a:rPr lang="nl-NL" dirty="0">
                <a:solidFill>
                  <a:srgbClr val="CC00FF"/>
                </a:solidFill>
              </a:rPr>
              <a:t> Pelgrimsroute: </a:t>
            </a:r>
            <a:r>
              <a:rPr lang="nl-NL" sz="1400" dirty="0"/>
              <a:t>De afstanden tussen de afgelegen burchten en kloosters waren groot. Goede wetten ontbraken, de kans onderweg te </a:t>
            </a:r>
            <a:r>
              <a:rPr lang="nl-NL" sz="1400" dirty="0">
                <a:solidFill>
                  <a:srgbClr val="CC00FF"/>
                </a:solidFill>
              </a:rPr>
              <a:t> </a:t>
            </a:r>
            <a:r>
              <a:rPr lang="nl-NL" sz="1400" dirty="0"/>
              <a:t>verdwalen, te verhongeren of overvallen te worden was groot. Kloosters zijn voor de pelgrims een toevluchtsoord om te overnachten en aan te sterken. Langs deze routes wordt veel gebouwd. Het klooster Santo Domingo de </a:t>
            </a:r>
            <a:r>
              <a:rPr lang="nl-NL" sz="1400" dirty="0" err="1"/>
              <a:t>Silos</a:t>
            </a:r>
            <a:r>
              <a:rPr lang="nl-NL" sz="1400" dirty="0"/>
              <a:t> geniet nog steeds bekendheid doordat er nog steeds het traditionele gregoriaans te horen is. Met het ondernemen van een pelgrimstocht kon een </a:t>
            </a:r>
            <a:r>
              <a:rPr lang="nl-NL" sz="1400" dirty="0">
                <a:solidFill>
                  <a:srgbClr val="00FF00"/>
                </a:solidFill>
              </a:rPr>
              <a:t>aflaat </a:t>
            </a:r>
            <a:r>
              <a:rPr lang="nl-NL" sz="1400" dirty="0"/>
              <a:t>( strafvermindering in het hiernamaals) worden verdiend.</a:t>
            </a:r>
          </a:p>
        </p:txBody>
      </p:sp>
      <p:sp>
        <p:nvSpPr>
          <p:cNvPr id="26642" name="Text Box 1042"/>
          <p:cNvSpPr txBox="1">
            <a:spLocks noChangeArrowheads="1"/>
          </p:cNvSpPr>
          <p:nvPr/>
        </p:nvSpPr>
        <p:spPr bwMode="auto">
          <a:xfrm>
            <a:off x="7391400" y="381000"/>
            <a:ext cx="982663" cy="304800"/>
          </a:xfrm>
          <a:prstGeom prst="rect">
            <a:avLst/>
          </a:prstGeom>
          <a:noFill/>
          <a:ln w="9525">
            <a:noFill/>
            <a:miter lim="800000"/>
            <a:headEnd/>
            <a:tailEnd/>
          </a:ln>
          <a:effectLst/>
        </p:spPr>
        <p:txBody>
          <a:bodyPr wrap="none">
            <a:spAutoFit/>
          </a:bodyPr>
          <a:lstStyle/>
          <a:p>
            <a:r>
              <a:rPr lang="nl-NL" sz="1400">
                <a:solidFill>
                  <a:srgbClr val="FFFF66"/>
                </a:solidFill>
              </a:rPr>
              <a:t>Ave Maria</a:t>
            </a:r>
          </a:p>
        </p:txBody>
      </p:sp>
      <p:pic>
        <p:nvPicPr>
          <p:cNvPr id="26643" name="Picture 1043" descr="C:\Users\John\Pictures\Bespiegeling\H2 Romaans\Romaans\Thomas-Silos.jpg"/>
          <p:cNvPicPr>
            <a:picLocks noChangeAspect="1" noChangeArrowheads="1"/>
          </p:cNvPicPr>
          <p:nvPr/>
        </p:nvPicPr>
        <p:blipFill>
          <a:blip r:embed="rId5" cstate="print"/>
          <a:srcRect/>
          <a:stretch>
            <a:fillRect/>
          </a:stretch>
        </p:blipFill>
        <p:spPr bwMode="auto">
          <a:xfrm>
            <a:off x="2971800" y="2438400"/>
            <a:ext cx="2714625" cy="4191000"/>
          </a:xfrm>
          <a:prstGeom prst="rect">
            <a:avLst/>
          </a:prstGeom>
          <a:noFill/>
        </p:spPr>
      </p:pic>
      <p:sp>
        <p:nvSpPr>
          <p:cNvPr id="26644" name="Rectangle 1044"/>
          <p:cNvSpPr>
            <a:spLocks noChangeArrowheads="1"/>
          </p:cNvSpPr>
          <p:nvPr/>
        </p:nvSpPr>
        <p:spPr bwMode="auto">
          <a:xfrm>
            <a:off x="2971800" y="6477000"/>
            <a:ext cx="3200400" cy="381000"/>
          </a:xfrm>
          <a:prstGeom prst="rect">
            <a:avLst/>
          </a:prstGeom>
          <a:solidFill>
            <a:schemeClr val="tx1"/>
          </a:solidFill>
          <a:ln w="9525">
            <a:solidFill>
              <a:schemeClr val="tx1"/>
            </a:solidFill>
            <a:miter lim="800000"/>
            <a:headEnd/>
            <a:tailEnd/>
          </a:ln>
          <a:effectLst/>
        </p:spPr>
        <p:txBody>
          <a:bodyPr wrap="none" anchor="ctr"/>
          <a:lstStyle/>
          <a:p>
            <a:r>
              <a:rPr lang="nl-NL" sz="1200" dirty="0">
                <a:solidFill>
                  <a:schemeClr val="bg1"/>
                </a:solidFill>
              </a:rPr>
              <a:t>De ongelovige Thomas (</a:t>
            </a:r>
            <a:r>
              <a:rPr lang="nl-NL" sz="1200" dirty="0" err="1">
                <a:solidFill>
                  <a:schemeClr val="bg1"/>
                </a:solidFill>
              </a:rPr>
              <a:t>Silos</a:t>
            </a:r>
            <a:r>
              <a:rPr lang="nl-NL" sz="1200" dirty="0">
                <a:solidFill>
                  <a:schemeClr val="bg1"/>
                </a:solidFill>
              </a:rPr>
              <a:t>)</a:t>
            </a:r>
          </a:p>
        </p:txBody>
      </p:sp>
      <p:sp>
        <p:nvSpPr>
          <p:cNvPr id="26646" name="Text Box 1046"/>
          <p:cNvSpPr txBox="1">
            <a:spLocks noChangeArrowheads="1"/>
          </p:cNvSpPr>
          <p:nvPr/>
        </p:nvSpPr>
        <p:spPr bwMode="auto">
          <a:xfrm>
            <a:off x="5943600" y="2590800"/>
            <a:ext cx="3048000" cy="1004888"/>
          </a:xfrm>
          <a:prstGeom prst="rect">
            <a:avLst/>
          </a:prstGeom>
          <a:noFill/>
          <a:ln w="9525">
            <a:noFill/>
            <a:miter lim="800000"/>
            <a:headEnd/>
            <a:tailEnd/>
          </a:ln>
          <a:effectLst/>
        </p:spPr>
        <p:txBody>
          <a:bodyPr>
            <a:spAutoFit/>
          </a:bodyPr>
          <a:lstStyle/>
          <a:p>
            <a:r>
              <a:rPr lang="nl-NL" sz="1200">
                <a:solidFill>
                  <a:schemeClr val="bg1"/>
                </a:solidFill>
              </a:rPr>
              <a:t>De ongelovige Thomas laat ons zien dat geloven belangrijker was dan onderzoek en weten. Onderzoek naar de zichtbare werkelijkheid speelt in de wijze van afbeelden nog geen rol.</a:t>
            </a:r>
          </a:p>
        </p:txBody>
      </p:sp>
      <p:pic>
        <p:nvPicPr>
          <p:cNvPr id="26647" name="Picture 1047" descr="C:\Users\John\Pictures\Bespiegeling\H2 Romaans\Romaans\santo_domingo_de_silos_cloister.jpg"/>
          <p:cNvPicPr>
            <a:picLocks noChangeAspect="1" noChangeArrowheads="1"/>
          </p:cNvPicPr>
          <p:nvPr/>
        </p:nvPicPr>
        <p:blipFill>
          <a:blip r:embed="rId6" cstate="print"/>
          <a:srcRect/>
          <a:stretch>
            <a:fillRect/>
          </a:stretch>
        </p:blipFill>
        <p:spPr bwMode="auto">
          <a:xfrm>
            <a:off x="5791200" y="4191000"/>
            <a:ext cx="3352800" cy="2249488"/>
          </a:xfrm>
          <a:prstGeom prst="rect">
            <a:avLst/>
          </a:prstGeom>
          <a:noFill/>
        </p:spPr>
      </p:pic>
      <p:sp>
        <p:nvSpPr>
          <p:cNvPr id="26648" name="Text Box 1048"/>
          <p:cNvSpPr txBox="1">
            <a:spLocks noChangeArrowheads="1"/>
          </p:cNvSpPr>
          <p:nvPr/>
        </p:nvSpPr>
        <p:spPr bwMode="auto">
          <a:xfrm>
            <a:off x="6629400" y="6583363"/>
            <a:ext cx="1812925" cy="274637"/>
          </a:xfrm>
          <a:prstGeom prst="rect">
            <a:avLst/>
          </a:prstGeom>
          <a:noFill/>
          <a:ln w="9525">
            <a:noFill/>
            <a:miter lim="800000"/>
            <a:headEnd/>
            <a:tailEnd/>
          </a:ln>
          <a:effectLst/>
        </p:spPr>
        <p:txBody>
          <a:bodyPr wrap="none">
            <a:spAutoFit/>
          </a:bodyPr>
          <a:lstStyle/>
          <a:p>
            <a:r>
              <a:rPr lang="nl-NL" sz="1200" dirty="0">
                <a:solidFill>
                  <a:schemeClr val="bg1"/>
                </a:solidFill>
              </a:rPr>
              <a:t>Santo Domingo de </a:t>
            </a:r>
            <a:r>
              <a:rPr lang="nl-NL" sz="1200" dirty="0" err="1">
                <a:solidFill>
                  <a:schemeClr val="bg1"/>
                </a:solidFill>
              </a:rPr>
              <a:t>Silos</a:t>
            </a:r>
            <a:endParaRPr lang="nl-NL" sz="1200" dirty="0">
              <a:solidFill>
                <a:schemeClr val="bg1"/>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663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8652" fill="hold"/>
                                        <p:tgtEl>
                                          <p:spTgt spid="26632"/>
                                        </p:tgtEl>
                                      </p:cBhvr>
                                    </p:cmd>
                                  </p:childTnLst>
                                </p:cTn>
                              </p:par>
                            </p:childTnLst>
                          </p:cTn>
                        </p:par>
                      </p:childTnLst>
                    </p:cTn>
                  </p:par>
                </p:childTnLst>
              </p:cTn>
              <p:nextCondLst>
                <p:cond evt="onClick" delay="0">
                  <p:tgtEl>
                    <p:spTgt spid="26632"/>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2663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026"/>
          <p:cNvSpPr>
            <a:spLocks noChangeArrowheads="1"/>
          </p:cNvSpPr>
          <p:nvPr/>
        </p:nvSpPr>
        <p:spPr bwMode="auto">
          <a:xfrm>
            <a:off x="0" y="609600"/>
            <a:ext cx="9144000" cy="4572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3555" name="Rectangle 1027"/>
          <p:cNvSpPr>
            <a:spLocks noChangeArrowheads="1"/>
          </p:cNvSpPr>
          <p:nvPr/>
        </p:nvSpPr>
        <p:spPr bwMode="auto">
          <a:xfrm>
            <a:off x="3352800" y="990600"/>
            <a:ext cx="2667000" cy="5867400"/>
          </a:xfrm>
          <a:prstGeom prst="rect">
            <a:avLst/>
          </a:prstGeom>
          <a:solidFill>
            <a:schemeClr val="tx1"/>
          </a:solidFill>
          <a:ln w="9525">
            <a:solidFill>
              <a:schemeClr val="tx1"/>
            </a:solidFill>
            <a:miter lim="800000"/>
            <a:headEnd/>
            <a:tailEnd/>
          </a:ln>
          <a:effectLst/>
        </p:spPr>
        <p:txBody>
          <a:bodyPr wrap="none" anchor="ctr"/>
          <a:lstStyle/>
          <a:p>
            <a:pPr algn="ctr"/>
            <a:endParaRPr lang="nl-NL"/>
          </a:p>
        </p:txBody>
      </p:sp>
      <p:sp>
        <p:nvSpPr>
          <p:cNvPr id="23556" name="Rectangle 1028"/>
          <p:cNvSpPr>
            <a:spLocks noGrp="1" noChangeArrowheads="1"/>
          </p:cNvSpPr>
          <p:nvPr>
            <p:ph type="title"/>
          </p:nvPr>
        </p:nvSpPr>
        <p:spPr>
          <a:xfrm>
            <a:off x="0" y="0"/>
            <a:ext cx="9144000" cy="685800"/>
          </a:xfrm>
          <a:solidFill>
            <a:schemeClr val="tx1"/>
          </a:solidFill>
        </p:spPr>
        <p:txBody>
          <a:bodyPr/>
          <a:lstStyle/>
          <a:p>
            <a:pPr algn="l"/>
            <a:r>
              <a:rPr lang="nl-NL" sz="5400" dirty="0">
                <a:solidFill>
                  <a:srgbClr val="FF0000"/>
                </a:solidFill>
                <a:latin typeface="EngrvrsOldEng BT" pitchFamily="66" charset="0"/>
              </a:rPr>
              <a:t>Weelde ter ere van God</a:t>
            </a:r>
          </a:p>
        </p:txBody>
      </p:sp>
      <p:sp>
        <p:nvSpPr>
          <p:cNvPr id="23557" name="Text Box 1029"/>
          <p:cNvSpPr txBox="1">
            <a:spLocks noChangeArrowheads="1"/>
          </p:cNvSpPr>
          <p:nvPr/>
        </p:nvSpPr>
        <p:spPr bwMode="auto">
          <a:xfrm>
            <a:off x="6705600" y="228600"/>
            <a:ext cx="2667000" cy="396875"/>
          </a:xfrm>
          <a:prstGeom prst="rect">
            <a:avLst/>
          </a:prstGeom>
          <a:noFill/>
          <a:ln w="9525">
            <a:noFill/>
            <a:miter lim="800000"/>
            <a:headEnd/>
            <a:tailEnd/>
          </a:ln>
          <a:effectLst/>
        </p:spPr>
        <p:txBody>
          <a:bodyPr>
            <a:spAutoFit/>
          </a:bodyPr>
          <a:lstStyle/>
          <a:p>
            <a:pPr>
              <a:buFont typeface="Wingdings" pitchFamily="2" charset="2"/>
              <a:buNone/>
            </a:pPr>
            <a:r>
              <a:rPr lang="nl-NL" sz="2000">
                <a:solidFill>
                  <a:srgbClr val="FFFF66"/>
                </a:solidFill>
              </a:rPr>
              <a:t>Gewelf ontwikkeling</a:t>
            </a:r>
          </a:p>
        </p:txBody>
      </p:sp>
      <p:sp>
        <p:nvSpPr>
          <p:cNvPr id="23558" name="Text Box 1030"/>
          <p:cNvSpPr txBox="1">
            <a:spLocks noChangeArrowheads="1"/>
          </p:cNvSpPr>
          <p:nvPr/>
        </p:nvSpPr>
        <p:spPr bwMode="auto">
          <a:xfrm>
            <a:off x="0" y="6491288"/>
            <a:ext cx="3352800" cy="366712"/>
          </a:xfrm>
          <a:prstGeom prst="rect">
            <a:avLst/>
          </a:prstGeom>
          <a:solidFill>
            <a:schemeClr val="tx1"/>
          </a:solidFill>
          <a:ln w="9525">
            <a:noFill/>
            <a:miter lim="800000"/>
            <a:headEnd/>
            <a:tailEnd/>
          </a:ln>
          <a:effectLst/>
        </p:spPr>
        <p:txBody>
          <a:bodyPr>
            <a:spAutoFit/>
          </a:bodyPr>
          <a:lstStyle/>
          <a:p>
            <a:pPr algn="ctr"/>
            <a:r>
              <a:rPr lang="nl-NL" sz="1800">
                <a:solidFill>
                  <a:srgbClr val="FFFF66"/>
                </a:solidFill>
              </a:rPr>
              <a:t>St.Sernin: plattegrond</a:t>
            </a:r>
          </a:p>
        </p:txBody>
      </p:sp>
      <p:pic>
        <p:nvPicPr>
          <p:cNvPr id="23562" name="Picture 1034" descr="C:\Users\John\Pictures\Bespiegeling\H2 Romaans\Romaans\Plan-Saint-Sernin.png"/>
          <p:cNvPicPr>
            <a:picLocks noChangeAspect="1" noChangeArrowheads="1"/>
          </p:cNvPicPr>
          <p:nvPr/>
        </p:nvPicPr>
        <p:blipFill>
          <a:blip r:embed="rId2" cstate="print"/>
          <a:srcRect/>
          <a:stretch>
            <a:fillRect/>
          </a:stretch>
        </p:blipFill>
        <p:spPr bwMode="auto">
          <a:xfrm>
            <a:off x="0" y="1066800"/>
            <a:ext cx="3460750" cy="5486400"/>
          </a:xfrm>
          <a:prstGeom prst="rect">
            <a:avLst/>
          </a:prstGeom>
          <a:noFill/>
        </p:spPr>
      </p:pic>
      <p:sp>
        <p:nvSpPr>
          <p:cNvPr id="23567" name="Text Box 1039"/>
          <p:cNvSpPr txBox="1">
            <a:spLocks noChangeArrowheads="1"/>
          </p:cNvSpPr>
          <p:nvPr/>
        </p:nvSpPr>
        <p:spPr bwMode="auto">
          <a:xfrm>
            <a:off x="0" y="609600"/>
            <a:ext cx="4492625" cy="457200"/>
          </a:xfrm>
          <a:prstGeom prst="rect">
            <a:avLst/>
          </a:prstGeom>
          <a:noFill/>
          <a:ln w="9525">
            <a:noFill/>
            <a:miter lim="800000"/>
            <a:headEnd/>
            <a:tailEnd/>
          </a:ln>
          <a:effectLst/>
        </p:spPr>
        <p:txBody>
          <a:bodyPr wrap="none">
            <a:spAutoFit/>
          </a:bodyPr>
          <a:lstStyle/>
          <a:p>
            <a:r>
              <a:rPr lang="nl-NL">
                <a:solidFill>
                  <a:srgbClr val="FFFF66"/>
                </a:solidFill>
              </a:rPr>
              <a:t>Indeling en opbouw van de kerk</a:t>
            </a:r>
          </a:p>
        </p:txBody>
      </p:sp>
      <p:sp>
        <p:nvSpPr>
          <p:cNvPr id="23568" name="Text Box 1040"/>
          <p:cNvSpPr txBox="1">
            <a:spLocks noChangeArrowheads="1"/>
          </p:cNvSpPr>
          <p:nvPr/>
        </p:nvSpPr>
        <p:spPr bwMode="auto">
          <a:xfrm>
            <a:off x="3581400" y="1143000"/>
            <a:ext cx="2444750" cy="2563813"/>
          </a:xfrm>
          <a:prstGeom prst="rect">
            <a:avLst/>
          </a:prstGeom>
          <a:noFill/>
          <a:ln w="9525">
            <a:noFill/>
            <a:miter lim="800000"/>
            <a:headEnd/>
            <a:tailEnd/>
          </a:ln>
          <a:effectLst/>
        </p:spPr>
        <p:txBody>
          <a:bodyPr wrap="none">
            <a:spAutoFit/>
          </a:bodyPr>
          <a:lstStyle/>
          <a:p>
            <a:r>
              <a:rPr lang="nl-NL" sz="1800">
                <a:solidFill>
                  <a:srgbClr val="00FF00"/>
                </a:solidFill>
              </a:rPr>
              <a:t>A westwerk</a:t>
            </a:r>
            <a:br>
              <a:rPr lang="nl-NL" sz="1800">
                <a:solidFill>
                  <a:srgbClr val="00FF00"/>
                </a:solidFill>
              </a:rPr>
            </a:br>
            <a:r>
              <a:rPr lang="nl-NL" sz="1800">
                <a:solidFill>
                  <a:srgbClr val="00FF00"/>
                </a:solidFill>
              </a:rPr>
              <a:t>B middenschip </a:t>
            </a:r>
            <a:br>
              <a:rPr lang="nl-NL" sz="1800">
                <a:solidFill>
                  <a:srgbClr val="00FF00"/>
                </a:solidFill>
              </a:rPr>
            </a:br>
            <a:r>
              <a:rPr lang="nl-NL" sz="1800">
                <a:solidFill>
                  <a:srgbClr val="00FF00"/>
                </a:solidFill>
              </a:rPr>
              <a:t>C zijbeuken</a:t>
            </a:r>
            <a:br>
              <a:rPr lang="nl-NL" sz="1800">
                <a:solidFill>
                  <a:srgbClr val="00FF00"/>
                </a:solidFill>
              </a:rPr>
            </a:br>
            <a:r>
              <a:rPr lang="nl-NL" sz="1800">
                <a:solidFill>
                  <a:srgbClr val="00FF00"/>
                </a:solidFill>
              </a:rPr>
              <a:t>D dwarsschip/transept</a:t>
            </a:r>
            <a:br>
              <a:rPr lang="nl-NL" sz="1800">
                <a:solidFill>
                  <a:srgbClr val="00FF00"/>
                </a:solidFill>
              </a:rPr>
            </a:br>
            <a:r>
              <a:rPr lang="nl-NL" sz="1800">
                <a:solidFill>
                  <a:srgbClr val="00FF00"/>
                </a:solidFill>
              </a:rPr>
              <a:t>E koor</a:t>
            </a:r>
            <a:br>
              <a:rPr lang="nl-NL" sz="1800">
                <a:solidFill>
                  <a:srgbClr val="00FF00"/>
                </a:solidFill>
              </a:rPr>
            </a:br>
            <a:r>
              <a:rPr lang="nl-NL" sz="1800">
                <a:solidFill>
                  <a:srgbClr val="00FF00"/>
                </a:solidFill>
              </a:rPr>
              <a:t>F apsis</a:t>
            </a:r>
            <a:br>
              <a:rPr lang="nl-NL" sz="1800">
                <a:solidFill>
                  <a:srgbClr val="00FF00"/>
                </a:solidFill>
              </a:rPr>
            </a:br>
            <a:r>
              <a:rPr lang="nl-NL" sz="1800">
                <a:solidFill>
                  <a:srgbClr val="00FF00"/>
                </a:solidFill>
              </a:rPr>
              <a:t>G kooromgang</a:t>
            </a:r>
            <a:br>
              <a:rPr lang="nl-NL" sz="1800">
                <a:solidFill>
                  <a:srgbClr val="00FF00"/>
                </a:solidFill>
              </a:rPr>
            </a:br>
            <a:r>
              <a:rPr lang="nl-NL" sz="1800">
                <a:solidFill>
                  <a:srgbClr val="00FF00"/>
                </a:solidFill>
              </a:rPr>
              <a:t>H straalkapellen</a:t>
            </a:r>
          </a:p>
          <a:p>
            <a:r>
              <a:rPr lang="nl-NL" sz="1800">
                <a:solidFill>
                  <a:srgbClr val="00FF00"/>
                </a:solidFill>
              </a:rPr>
              <a:t>I vieringtoren</a:t>
            </a:r>
          </a:p>
        </p:txBody>
      </p:sp>
      <p:pic>
        <p:nvPicPr>
          <p:cNvPr id="23569" name="Picture 1041" descr="C:\Users\John\Pictures\Bespiegeling\H2 Romaans\Romaans\termenggewelf.jpg"/>
          <p:cNvPicPr>
            <a:picLocks noChangeAspect="1" noChangeArrowheads="1"/>
          </p:cNvPicPr>
          <p:nvPr/>
        </p:nvPicPr>
        <p:blipFill>
          <a:blip r:embed="rId3" cstate="print"/>
          <a:srcRect/>
          <a:stretch>
            <a:fillRect/>
          </a:stretch>
        </p:blipFill>
        <p:spPr bwMode="auto">
          <a:xfrm>
            <a:off x="6583363" y="838200"/>
            <a:ext cx="2560637" cy="6019800"/>
          </a:xfrm>
          <a:prstGeom prst="rect">
            <a:avLst/>
          </a:prstGeom>
          <a:noFill/>
        </p:spPr>
      </p:pic>
      <p:sp>
        <p:nvSpPr>
          <p:cNvPr id="23572" name="Text Box 1044"/>
          <p:cNvSpPr txBox="1">
            <a:spLocks noChangeArrowheads="1"/>
          </p:cNvSpPr>
          <p:nvPr/>
        </p:nvSpPr>
        <p:spPr bwMode="auto">
          <a:xfrm>
            <a:off x="1431925" y="5378450"/>
            <a:ext cx="387350" cy="457200"/>
          </a:xfrm>
          <a:prstGeom prst="rect">
            <a:avLst/>
          </a:prstGeom>
          <a:noFill/>
          <a:ln w="9525">
            <a:noFill/>
            <a:miter lim="800000"/>
            <a:headEnd/>
            <a:tailEnd/>
          </a:ln>
          <a:effectLst/>
        </p:spPr>
        <p:txBody>
          <a:bodyPr wrap="none">
            <a:spAutoFit/>
          </a:bodyPr>
          <a:lstStyle/>
          <a:p>
            <a:r>
              <a:rPr lang="nl-NL"/>
              <a:t>B</a:t>
            </a:r>
          </a:p>
        </p:txBody>
      </p:sp>
      <p:sp>
        <p:nvSpPr>
          <p:cNvPr id="23573" name="Text Box 1045"/>
          <p:cNvSpPr txBox="1">
            <a:spLocks noChangeArrowheads="1"/>
          </p:cNvSpPr>
          <p:nvPr/>
        </p:nvSpPr>
        <p:spPr bwMode="auto">
          <a:xfrm>
            <a:off x="381000" y="6172200"/>
            <a:ext cx="387350" cy="457200"/>
          </a:xfrm>
          <a:prstGeom prst="rect">
            <a:avLst/>
          </a:prstGeom>
          <a:noFill/>
          <a:ln w="9525">
            <a:noFill/>
            <a:miter lim="800000"/>
            <a:headEnd/>
            <a:tailEnd/>
          </a:ln>
          <a:effectLst/>
        </p:spPr>
        <p:txBody>
          <a:bodyPr wrap="none">
            <a:spAutoFit/>
          </a:bodyPr>
          <a:lstStyle/>
          <a:p>
            <a:r>
              <a:rPr lang="nl-NL"/>
              <a:t>A</a:t>
            </a:r>
          </a:p>
        </p:txBody>
      </p:sp>
      <p:sp>
        <p:nvSpPr>
          <p:cNvPr id="23574" name="Text Box 1046"/>
          <p:cNvSpPr txBox="1">
            <a:spLocks noChangeArrowheads="1"/>
          </p:cNvSpPr>
          <p:nvPr/>
        </p:nvSpPr>
        <p:spPr bwMode="auto">
          <a:xfrm>
            <a:off x="1965325" y="4387850"/>
            <a:ext cx="404813" cy="457200"/>
          </a:xfrm>
          <a:prstGeom prst="rect">
            <a:avLst/>
          </a:prstGeom>
          <a:noFill/>
          <a:ln w="9525">
            <a:noFill/>
            <a:miter lim="800000"/>
            <a:headEnd/>
            <a:tailEnd/>
          </a:ln>
          <a:effectLst/>
        </p:spPr>
        <p:txBody>
          <a:bodyPr wrap="none">
            <a:spAutoFit/>
          </a:bodyPr>
          <a:lstStyle/>
          <a:p>
            <a:r>
              <a:rPr lang="nl-NL"/>
              <a:t>C</a:t>
            </a:r>
          </a:p>
        </p:txBody>
      </p:sp>
      <p:sp>
        <p:nvSpPr>
          <p:cNvPr id="23575" name="Text Box 1047"/>
          <p:cNvSpPr txBox="1">
            <a:spLocks noChangeArrowheads="1"/>
          </p:cNvSpPr>
          <p:nvPr/>
        </p:nvSpPr>
        <p:spPr bwMode="auto">
          <a:xfrm>
            <a:off x="2422525" y="2787650"/>
            <a:ext cx="404813" cy="457200"/>
          </a:xfrm>
          <a:prstGeom prst="rect">
            <a:avLst/>
          </a:prstGeom>
          <a:noFill/>
          <a:ln w="9525">
            <a:noFill/>
            <a:miter lim="800000"/>
            <a:headEnd/>
            <a:tailEnd/>
          </a:ln>
          <a:effectLst/>
        </p:spPr>
        <p:txBody>
          <a:bodyPr wrap="none">
            <a:spAutoFit/>
          </a:bodyPr>
          <a:lstStyle/>
          <a:p>
            <a:r>
              <a:rPr lang="nl-NL"/>
              <a:t>D</a:t>
            </a:r>
          </a:p>
        </p:txBody>
      </p:sp>
      <p:sp>
        <p:nvSpPr>
          <p:cNvPr id="23576" name="Text Box 1048"/>
          <p:cNvSpPr txBox="1">
            <a:spLocks noChangeArrowheads="1"/>
          </p:cNvSpPr>
          <p:nvPr/>
        </p:nvSpPr>
        <p:spPr bwMode="auto">
          <a:xfrm>
            <a:off x="1508125" y="2254250"/>
            <a:ext cx="387350" cy="457200"/>
          </a:xfrm>
          <a:prstGeom prst="rect">
            <a:avLst/>
          </a:prstGeom>
          <a:noFill/>
          <a:ln w="9525">
            <a:noFill/>
            <a:miter lim="800000"/>
            <a:headEnd/>
            <a:tailEnd/>
          </a:ln>
          <a:effectLst/>
        </p:spPr>
        <p:txBody>
          <a:bodyPr wrap="none">
            <a:spAutoFit/>
          </a:bodyPr>
          <a:lstStyle/>
          <a:p>
            <a:r>
              <a:rPr lang="nl-NL"/>
              <a:t>E</a:t>
            </a:r>
          </a:p>
        </p:txBody>
      </p:sp>
      <p:sp>
        <p:nvSpPr>
          <p:cNvPr id="23577" name="Text Box 1049"/>
          <p:cNvSpPr txBox="1">
            <a:spLocks noChangeArrowheads="1"/>
          </p:cNvSpPr>
          <p:nvPr/>
        </p:nvSpPr>
        <p:spPr bwMode="auto">
          <a:xfrm>
            <a:off x="1524000" y="1905000"/>
            <a:ext cx="369888" cy="457200"/>
          </a:xfrm>
          <a:prstGeom prst="rect">
            <a:avLst/>
          </a:prstGeom>
          <a:noFill/>
          <a:ln w="9525">
            <a:noFill/>
            <a:miter lim="800000"/>
            <a:headEnd/>
            <a:tailEnd/>
          </a:ln>
          <a:effectLst/>
        </p:spPr>
        <p:txBody>
          <a:bodyPr wrap="none">
            <a:spAutoFit/>
          </a:bodyPr>
          <a:lstStyle/>
          <a:p>
            <a:r>
              <a:rPr lang="nl-NL"/>
              <a:t>F</a:t>
            </a:r>
          </a:p>
        </p:txBody>
      </p:sp>
      <p:sp>
        <p:nvSpPr>
          <p:cNvPr id="23578" name="Text Box 1050"/>
          <p:cNvSpPr txBox="1">
            <a:spLocks noChangeArrowheads="1"/>
          </p:cNvSpPr>
          <p:nvPr/>
        </p:nvSpPr>
        <p:spPr bwMode="auto">
          <a:xfrm>
            <a:off x="1295400" y="1676400"/>
            <a:ext cx="420688" cy="457200"/>
          </a:xfrm>
          <a:prstGeom prst="rect">
            <a:avLst/>
          </a:prstGeom>
          <a:noFill/>
          <a:ln w="9525">
            <a:noFill/>
            <a:miter lim="800000"/>
            <a:headEnd/>
            <a:tailEnd/>
          </a:ln>
          <a:effectLst/>
        </p:spPr>
        <p:txBody>
          <a:bodyPr wrap="none">
            <a:spAutoFit/>
          </a:bodyPr>
          <a:lstStyle/>
          <a:p>
            <a:r>
              <a:rPr lang="nl-NL"/>
              <a:t>G</a:t>
            </a:r>
          </a:p>
        </p:txBody>
      </p:sp>
      <p:sp>
        <p:nvSpPr>
          <p:cNvPr id="23579" name="Text Box 1051"/>
          <p:cNvSpPr txBox="1">
            <a:spLocks noChangeArrowheads="1"/>
          </p:cNvSpPr>
          <p:nvPr/>
        </p:nvSpPr>
        <p:spPr bwMode="auto">
          <a:xfrm>
            <a:off x="2270125" y="1568450"/>
            <a:ext cx="404813" cy="457200"/>
          </a:xfrm>
          <a:prstGeom prst="rect">
            <a:avLst/>
          </a:prstGeom>
          <a:noFill/>
          <a:ln w="9525">
            <a:noFill/>
            <a:miter lim="800000"/>
            <a:headEnd/>
            <a:tailEnd/>
          </a:ln>
          <a:effectLst/>
        </p:spPr>
        <p:txBody>
          <a:bodyPr wrap="none">
            <a:spAutoFit/>
          </a:bodyPr>
          <a:lstStyle/>
          <a:p>
            <a:r>
              <a:rPr lang="nl-NL"/>
              <a:t>H</a:t>
            </a:r>
          </a:p>
        </p:txBody>
      </p:sp>
      <p:sp>
        <p:nvSpPr>
          <p:cNvPr id="23580" name="Text Box 1052"/>
          <p:cNvSpPr txBox="1">
            <a:spLocks noChangeArrowheads="1"/>
          </p:cNvSpPr>
          <p:nvPr/>
        </p:nvSpPr>
        <p:spPr bwMode="auto">
          <a:xfrm>
            <a:off x="1431925" y="2787650"/>
            <a:ext cx="268288" cy="457200"/>
          </a:xfrm>
          <a:prstGeom prst="rect">
            <a:avLst/>
          </a:prstGeom>
          <a:noFill/>
          <a:ln w="9525">
            <a:noFill/>
            <a:miter lim="800000"/>
            <a:headEnd/>
            <a:tailEnd/>
          </a:ln>
          <a:effectLst/>
        </p:spPr>
        <p:txBody>
          <a:bodyPr wrap="none">
            <a:spAutoFit/>
          </a:bodyPr>
          <a:lstStyle/>
          <a:p>
            <a:r>
              <a:rPr lang="nl-NL"/>
              <a:t>I</a:t>
            </a:r>
          </a:p>
        </p:txBody>
      </p:sp>
      <p:pic>
        <p:nvPicPr>
          <p:cNvPr id="23582" name="Picture 1054" descr="C:\Users\John\Pictures\Bespiegeling\H2 Romaans\Romaans\saint_etienne_interior.jpg"/>
          <p:cNvPicPr>
            <a:picLocks noChangeAspect="1" noChangeArrowheads="1"/>
          </p:cNvPicPr>
          <p:nvPr/>
        </p:nvPicPr>
        <p:blipFill>
          <a:blip r:embed="rId4" cstate="print"/>
          <a:srcRect/>
          <a:stretch>
            <a:fillRect/>
          </a:stretch>
        </p:blipFill>
        <p:spPr bwMode="auto">
          <a:xfrm>
            <a:off x="4267200" y="3733800"/>
            <a:ext cx="2082800" cy="3124200"/>
          </a:xfrm>
          <a:prstGeom prst="rect">
            <a:avLst/>
          </a:prstGeom>
          <a:noFill/>
        </p:spPr>
      </p:pic>
      <p:sp>
        <p:nvSpPr>
          <p:cNvPr id="23583" name="Text Box 1055"/>
          <p:cNvSpPr txBox="1">
            <a:spLocks noChangeArrowheads="1"/>
          </p:cNvSpPr>
          <p:nvPr/>
        </p:nvSpPr>
        <p:spPr bwMode="auto">
          <a:xfrm>
            <a:off x="4419600" y="6583363"/>
            <a:ext cx="1670050" cy="274637"/>
          </a:xfrm>
          <a:prstGeom prst="rect">
            <a:avLst/>
          </a:prstGeom>
          <a:noFill/>
          <a:ln w="9525">
            <a:noFill/>
            <a:miter lim="800000"/>
            <a:headEnd/>
            <a:tailEnd/>
          </a:ln>
          <a:effectLst/>
        </p:spPr>
        <p:txBody>
          <a:bodyPr wrap="none">
            <a:spAutoFit/>
          </a:bodyPr>
          <a:lstStyle/>
          <a:p>
            <a:r>
              <a:rPr lang="nl-NL" sz="1200">
                <a:solidFill>
                  <a:schemeClr val="bg1"/>
                </a:solidFill>
              </a:rPr>
              <a:t>St.Etienne Caen 1120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21" name="Picture 17" descr="C:\Users\John\Pictures\Bespiegeling\H2 Romaans\Romaans\AutunEva.jpg"/>
          <p:cNvPicPr>
            <a:picLocks noChangeAspect="1" noChangeArrowheads="1"/>
          </p:cNvPicPr>
          <p:nvPr/>
        </p:nvPicPr>
        <p:blipFill>
          <a:blip r:embed="rId2" cstate="print"/>
          <a:srcRect/>
          <a:stretch>
            <a:fillRect/>
          </a:stretch>
        </p:blipFill>
        <p:spPr bwMode="auto">
          <a:xfrm>
            <a:off x="3200400" y="4921250"/>
            <a:ext cx="3048000" cy="1936750"/>
          </a:xfrm>
          <a:prstGeom prst="rect">
            <a:avLst/>
          </a:prstGeom>
          <a:noFill/>
        </p:spPr>
      </p:pic>
      <p:sp>
        <p:nvSpPr>
          <p:cNvPr id="21525" name="Rectangle 21"/>
          <p:cNvSpPr>
            <a:spLocks noChangeArrowheads="1"/>
          </p:cNvSpPr>
          <p:nvPr/>
        </p:nvSpPr>
        <p:spPr bwMode="auto">
          <a:xfrm>
            <a:off x="0" y="4343400"/>
            <a:ext cx="6248400" cy="7620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1506" name="Rectangle 2"/>
          <p:cNvSpPr>
            <a:spLocks noChangeArrowheads="1"/>
          </p:cNvSpPr>
          <p:nvPr/>
        </p:nvSpPr>
        <p:spPr bwMode="auto">
          <a:xfrm>
            <a:off x="6781800" y="762000"/>
            <a:ext cx="2362200" cy="6096000"/>
          </a:xfrm>
          <a:prstGeom prst="rect">
            <a:avLst/>
          </a:prstGeom>
          <a:solidFill>
            <a:schemeClr val="tx1"/>
          </a:solidFill>
          <a:ln w="9525">
            <a:solidFill>
              <a:schemeClr val="tx1"/>
            </a:solidFill>
            <a:miter lim="800000"/>
            <a:headEnd/>
            <a:tailEnd/>
          </a:ln>
          <a:effectLst/>
        </p:spPr>
        <p:txBody>
          <a:bodyPr wrap="none" anchor="ctr"/>
          <a:lstStyle/>
          <a:p>
            <a:pPr algn="ctr"/>
            <a:endParaRPr lang="nl-NL"/>
          </a:p>
        </p:txBody>
      </p:sp>
      <p:sp>
        <p:nvSpPr>
          <p:cNvPr id="21507" name="Rectangle 3"/>
          <p:cNvSpPr>
            <a:spLocks noGrp="1" noChangeArrowheads="1"/>
          </p:cNvSpPr>
          <p:nvPr>
            <p:ph type="title"/>
          </p:nvPr>
        </p:nvSpPr>
        <p:spPr>
          <a:xfrm>
            <a:off x="0" y="0"/>
            <a:ext cx="9144000" cy="838200"/>
          </a:xfrm>
          <a:solidFill>
            <a:schemeClr val="tx1"/>
          </a:solidFill>
        </p:spPr>
        <p:txBody>
          <a:bodyPr/>
          <a:lstStyle/>
          <a:p>
            <a:pPr algn="l"/>
            <a:r>
              <a:rPr lang="nl-NL" sz="5400" dirty="0">
                <a:solidFill>
                  <a:srgbClr val="FF0000"/>
                </a:solidFill>
                <a:latin typeface="EngrvrsOldEng BT" pitchFamily="66" charset="0"/>
              </a:rPr>
              <a:t>Weelde ter ere van God</a:t>
            </a:r>
          </a:p>
        </p:txBody>
      </p:sp>
      <p:sp>
        <p:nvSpPr>
          <p:cNvPr id="21508" name="Text Box 4"/>
          <p:cNvSpPr txBox="1">
            <a:spLocks noChangeArrowheads="1"/>
          </p:cNvSpPr>
          <p:nvPr/>
        </p:nvSpPr>
        <p:spPr bwMode="auto">
          <a:xfrm>
            <a:off x="6781800" y="228600"/>
            <a:ext cx="2362200" cy="457200"/>
          </a:xfrm>
          <a:prstGeom prst="rect">
            <a:avLst/>
          </a:prstGeom>
          <a:noFill/>
          <a:ln w="9525">
            <a:noFill/>
            <a:miter lim="800000"/>
            <a:headEnd/>
            <a:tailEnd/>
          </a:ln>
          <a:effectLst/>
        </p:spPr>
        <p:txBody>
          <a:bodyPr>
            <a:spAutoFit/>
          </a:bodyPr>
          <a:lstStyle/>
          <a:p>
            <a:pPr>
              <a:buFont typeface="Wingdings" pitchFamily="2" charset="2"/>
              <a:buNone/>
            </a:pPr>
            <a:r>
              <a:rPr lang="nl-NL">
                <a:solidFill>
                  <a:schemeClr val="bg1"/>
                </a:solidFill>
              </a:rPr>
              <a:t>Bijbel in steen</a:t>
            </a:r>
          </a:p>
        </p:txBody>
      </p:sp>
      <p:sp>
        <p:nvSpPr>
          <p:cNvPr id="21509" name="Text Box 5"/>
          <p:cNvSpPr txBox="1">
            <a:spLocks noChangeArrowheads="1"/>
          </p:cNvSpPr>
          <p:nvPr/>
        </p:nvSpPr>
        <p:spPr bwMode="auto">
          <a:xfrm>
            <a:off x="0" y="4724400"/>
            <a:ext cx="3276600" cy="274638"/>
          </a:xfrm>
          <a:prstGeom prst="rect">
            <a:avLst/>
          </a:prstGeom>
          <a:noFill/>
          <a:ln w="9525">
            <a:noFill/>
            <a:miter lim="800000"/>
            <a:headEnd/>
            <a:tailEnd/>
          </a:ln>
          <a:effectLst/>
        </p:spPr>
        <p:txBody>
          <a:bodyPr>
            <a:spAutoFit/>
          </a:bodyPr>
          <a:lstStyle/>
          <a:p>
            <a:r>
              <a:rPr lang="nl-NL" sz="1200">
                <a:solidFill>
                  <a:schemeClr val="bg1"/>
                </a:solidFill>
              </a:rPr>
              <a:t>Het laatste oordeel </a:t>
            </a:r>
            <a:r>
              <a:rPr lang="nl-NL" sz="1200">
                <a:solidFill>
                  <a:srgbClr val="00FF00"/>
                </a:solidFill>
              </a:rPr>
              <a:t>Timpaan</a:t>
            </a:r>
            <a:r>
              <a:rPr lang="nl-NL" sz="1200">
                <a:solidFill>
                  <a:schemeClr val="bg1"/>
                </a:solidFill>
              </a:rPr>
              <a:t> Autun</a:t>
            </a:r>
          </a:p>
        </p:txBody>
      </p:sp>
      <p:sp>
        <p:nvSpPr>
          <p:cNvPr id="21517" name="Text Box 13"/>
          <p:cNvSpPr txBox="1">
            <a:spLocks noChangeArrowheads="1"/>
          </p:cNvSpPr>
          <p:nvPr/>
        </p:nvSpPr>
        <p:spPr bwMode="auto">
          <a:xfrm>
            <a:off x="5105400" y="6553200"/>
            <a:ext cx="936475" cy="276999"/>
          </a:xfrm>
          <a:prstGeom prst="rect">
            <a:avLst/>
          </a:prstGeom>
          <a:noFill/>
          <a:ln w="9525">
            <a:noFill/>
            <a:miter lim="800000"/>
            <a:headEnd/>
            <a:tailEnd/>
          </a:ln>
          <a:effectLst/>
        </p:spPr>
        <p:txBody>
          <a:bodyPr wrap="none">
            <a:spAutoFit/>
          </a:bodyPr>
          <a:lstStyle/>
          <a:p>
            <a:r>
              <a:rPr lang="nl-NL" sz="1200" dirty="0" err="1">
                <a:solidFill>
                  <a:schemeClr val="bg1"/>
                </a:solidFill>
              </a:rPr>
              <a:t>Autun</a:t>
            </a:r>
            <a:r>
              <a:rPr lang="nl-NL" sz="1200" dirty="0">
                <a:solidFill>
                  <a:schemeClr val="bg1"/>
                </a:solidFill>
              </a:rPr>
              <a:t>, Eva</a:t>
            </a:r>
          </a:p>
        </p:txBody>
      </p:sp>
      <p:pic>
        <p:nvPicPr>
          <p:cNvPr id="21518" name="Picture 14" descr="C:\Users\John\Pictures\Bespiegeling\H2 Romaans\Romaans\autunTympanum.jpg">
            <a:hlinkClick r:id="rId3"/>
          </p:cNvPr>
          <p:cNvPicPr>
            <a:picLocks noChangeAspect="1" noChangeArrowheads="1"/>
          </p:cNvPicPr>
          <p:nvPr/>
        </p:nvPicPr>
        <p:blipFill>
          <a:blip r:embed="rId4" cstate="print"/>
          <a:srcRect/>
          <a:stretch>
            <a:fillRect/>
          </a:stretch>
        </p:blipFill>
        <p:spPr bwMode="auto">
          <a:xfrm>
            <a:off x="0" y="762000"/>
            <a:ext cx="6781800" cy="4002088"/>
          </a:xfrm>
          <a:prstGeom prst="rect">
            <a:avLst/>
          </a:prstGeom>
          <a:noFill/>
        </p:spPr>
      </p:pic>
      <p:pic>
        <p:nvPicPr>
          <p:cNvPr id="21519" name="Picture 15" descr="C:\Users\John\Pictures\Bespiegeling\H2 Romaans\Romaans\Rom.sculpt.jpg"/>
          <p:cNvPicPr>
            <a:picLocks noChangeAspect="1" noChangeArrowheads="1"/>
          </p:cNvPicPr>
          <p:nvPr/>
        </p:nvPicPr>
        <p:blipFill>
          <a:blip r:embed="rId5" cstate="print"/>
          <a:srcRect/>
          <a:stretch>
            <a:fillRect/>
          </a:stretch>
        </p:blipFill>
        <p:spPr bwMode="auto">
          <a:xfrm>
            <a:off x="6807200" y="762000"/>
            <a:ext cx="2336800" cy="1752600"/>
          </a:xfrm>
          <a:prstGeom prst="rect">
            <a:avLst/>
          </a:prstGeom>
          <a:noFill/>
        </p:spPr>
      </p:pic>
      <p:pic>
        <p:nvPicPr>
          <p:cNvPr id="21520" name="Picture 16" descr="C:\Users\John\Pictures\Bespiegeling\H2 Romaans\Romaans\St-Nectaire_Chapiteau.jpg"/>
          <p:cNvPicPr>
            <a:picLocks noChangeAspect="1" noChangeArrowheads="1"/>
          </p:cNvPicPr>
          <p:nvPr/>
        </p:nvPicPr>
        <p:blipFill>
          <a:blip r:embed="rId6" cstate="print"/>
          <a:srcRect/>
          <a:stretch>
            <a:fillRect/>
          </a:stretch>
        </p:blipFill>
        <p:spPr bwMode="auto">
          <a:xfrm>
            <a:off x="0" y="5105400"/>
            <a:ext cx="1314450" cy="1752600"/>
          </a:xfrm>
          <a:prstGeom prst="rect">
            <a:avLst/>
          </a:prstGeom>
          <a:noFill/>
        </p:spPr>
      </p:pic>
      <p:pic>
        <p:nvPicPr>
          <p:cNvPr id="21522" name="Picture 18" descr="C:\Users\John\Pictures\Bespiegeling\H2 Romaans\Romaans\Moissac ca1100.jpg"/>
          <p:cNvPicPr>
            <a:picLocks noChangeAspect="1" noChangeArrowheads="1"/>
          </p:cNvPicPr>
          <p:nvPr/>
        </p:nvPicPr>
        <p:blipFill>
          <a:blip r:embed="rId7" cstate="print"/>
          <a:srcRect/>
          <a:stretch>
            <a:fillRect/>
          </a:stretch>
        </p:blipFill>
        <p:spPr bwMode="auto">
          <a:xfrm>
            <a:off x="6858000" y="2971800"/>
            <a:ext cx="2184400" cy="3581400"/>
          </a:xfrm>
          <a:prstGeom prst="rect">
            <a:avLst/>
          </a:prstGeom>
          <a:noFill/>
        </p:spPr>
      </p:pic>
      <p:sp>
        <p:nvSpPr>
          <p:cNvPr id="21523" name="Text Box 19"/>
          <p:cNvSpPr txBox="1">
            <a:spLocks noChangeArrowheads="1"/>
          </p:cNvSpPr>
          <p:nvPr/>
        </p:nvSpPr>
        <p:spPr bwMode="auto">
          <a:xfrm>
            <a:off x="7924800" y="6553200"/>
            <a:ext cx="747320" cy="276999"/>
          </a:xfrm>
          <a:prstGeom prst="rect">
            <a:avLst/>
          </a:prstGeom>
          <a:noFill/>
          <a:ln w="9525">
            <a:noFill/>
            <a:miter lim="800000"/>
            <a:headEnd/>
            <a:tailEnd/>
          </a:ln>
          <a:effectLst/>
        </p:spPr>
        <p:txBody>
          <a:bodyPr wrap="none">
            <a:spAutoFit/>
          </a:bodyPr>
          <a:lstStyle/>
          <a:p>
            <a:r>
              <a:rPr lang="nl-NL" sz="1200" dirty="0" err="1">
                <a:solidFill>
                  <a:schemeClr val="bg1"/>
                </a:solidFill>
              </a:rPr>
              <a:t>Moissac</a:t>
            </a:r>
            <a:endParaRPr lang="nl-NL" sz="1200" dirty="0">
              <a:solidFill>
                <a:schemeClr val="bg1"/>
              </a:solidFill>
            </a:endParaRPr>
          </a:p>
        </p:txBody>
      </p:sp>
      <p:pic>
        <p:nvPicPr>
          <p:cNvPr id="21524" name="Picture 20" descr="C:\Users\John\Pictures\Bespiegeling\H2 Romaans\Romaans\Sainte-MadeleineKap.jpg"/>
          <p:cNvPicPr>
            <a:picLocks noChangeAspect="1" noChangeArrowheads="1"/>
          </p:cNvPicPr>
          <p:nvPr/>
        </p:nvPicPr>
        <p:blipFill>
          <a:blip r:embed="rId8" cstate="print"/>
          <a:srcRect/>
          <a:stretch>
            <a:fillRect/>
          </a:stretch>
        </p:blipFill>
        <p:spPr bwMode="auto">
          <a:xfrm>
            <a:off x="1295400" y="5105400"/>
            <a:ext cx="1905000" cy="1452563"/>
          </a:xfrm>
          <a:prstGeom prst="rect">
            <a:avLst/>
          </a:prstGeom>
          <a:noFill/>
        </p:spPr>
      </p:pic>
      <p:sp>
        <p:nvSpPr>
          <p:cNvPr id="21526" name="Text Box 22"/>
          <p:cNvSpPr txBox="1">
            <a:spLocks noChangeArrowheads="1"/>
          </p:cNvSpPr>
          <p:nvPr/>
        </p:nvSpPr>
        <p:spPr bwMode="auto">
          <a:xfrm>
            <a:off x="1600200" y="6570663"/>
            <a:ext cx="815975" cy="274637"/>
          </a:xfrm>
          <a:prstGeom prst="rect">
            <a:avLst/>
          </a:prstGeom>
          <a:noFill/>
          <a:ln w="9525">
            <a:noFill/>
            <a:miter lim="800000"/>
            <a:headEnd/>
            <a:tailEnd/>
          </a:ln>
          <a:effectLst/>
        </p:spPr>
        <p:txBody>
          <a:bodyPr wrap="none">
            <a:spAutoFit/>
          </a:bodyPr>
          <a:lstStyle/>
          <a:p>
            <a:r>
              <a:rPr lang="nl-NL" sz="1200">
                <a:solidFill>
                  <a:schemeClr val="bg1"/>
                </a:solidFill>
              </a:rPr>
              <a:t>Kapitelen</a:t>
            </a:r>
          </a:p>
        </p:txBody>
      </p:sp>
      <p:sp>
        <p:nvSpPr>
          <p:cNvPr id="16" name="Tekstvak 15"/>
          <p:cNvSpPr txBox="1"/>
          <p:nvPr/>
        </p:nvSpPr>
        <p:spPr>
          <a:xfrm>
            <a:off x="179512" y="836712"/>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3933056"/>
            <a:ext cx="9144000" cy="2924944"/>
          </a:xfrm>
          <a:prstGeom prst="rect">
            <a:avLst/>
          </a:prstGeom>
          <a:solidFill>
            <a:schemeClr val="tx1"/>
          </a:solidFill>
          <a:ln w="9525">
            <a:solidFill>
              <a:schemeClr val="tx1"/>
            </a:solidFill>
            <a:miter lim="800000"/>
            <a:headEnd/>
            <a:tailEnd/>
          </a:ln>
          <a:effectLst/>
        </p:spPr>
        <p:txBody>
          <a:bodyPr wrap="none" anchor="ctr"/>
          <a:lstStyle/>
          <a:p>
            <a:pPr algn="ctr"/>
            <a:endParaRPr lang="nl-NL"/>
          </a:p>
        </p:txBody>
      </p:sp>
      <p:pic>
        <p:nvPicPr>
          <p:cNvPr id="22543" name="Picture 15" descr="C:\Users\John\Pictures\Bespiegeling\H2 Romaans\Romaans\Cisterc.Fontenay.jpg"/>
          <p:cNvPicPr>
            <a:picLocks noChangeAspect="1" noChangeArrowheads="1"/>
          </p:cNvPicPr>
          <p:nvPr/>
        </p:nvPicPr>
        <p:blipFill>
          <a:blip r:embed="rId2" cstate="print"/>
          <a:srcRect/>
          <a:stretch>
            <a:fillRect/>
          </a:stretch>
        </p:blipFill>
        <p:spPr bwMode="auto">
          <a:xfrm>
            <a:off x="3346076" y="2132856"/>
            <a:ext cx="5797924" cy="4365104"/>
          </a:xfrm>
          <a:prstGeom prst="rect">
            <a:avLst/>
          </a:prstGeom>
          <a:noFill/>
        </p:spPr>
      </p:pic>
      <p:sp>
        <p:nvSpPr>
          <p:cNvPr id="22550" name="Rectangle 22"/>
          <p:cNvSpPr>
            <a:spLocks noChangeArrowheads="1"/>
          </p:cNvSpPr>
          <p:nvPr/>
        </p:nvSpPr>
        <p:spPr bwMode="auto">
          <a:xfrm>
            <a:off x="0" y="685800"/>
            <a:ext cx="3505200" cy="3048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2531" name="Rectangle 3"/>
          <p:cNvSpPr>
            <a:spLocks noGrp="1" noChangeArrowheads="1"/>
          </p:cNvSpPr>
          <p:nvPr>
            <p:ph type="title"/>
          </p:nvPr>
        </p:nvSpPr>
        <p:spPr>
          <a:xfrm>
            <a:off x="0" y="0"/>
            <a:ext cx="9144000" cy="685800"/>
          </a:xfrm>
          <a:solidFill>
            <a:schemeClr val="tx1"/>
          </a:solidFill>
        </p:spPr>
        <p:txBody>
          <a:bodyPr/>
          <a:lstStyle/>
          <a:p>
            <a:pPr algn="l"/>
            <a:r>
              <a:rPr lang="nl-NL" sz="5400" dirty="0">
                <a:solidFill>
                  <a:srgbClr val="FF0000"/>
                </a:solidFill>
                <a:latin typeface="EngrvrsOldEng BT" pitchFamily="66" charset="0"/>
              </a:rPr>
              <a:t>Sober zoals Christus</a:t>
            </a:r>
          </a:p>
        </p:txBody>
      </p:sp>
      <p:sp>
        <p:nvSpPr>
          <p:cNvPr id="22532" name="Text Box 4"/>
          <p:cNvSpPr txBox="1">
            <a:spLocks noChangeArrowheads="1"/>
          </p:cNvSpPr>
          <p:nvPr/>
        </p:nvSpPr>
        <p:spPr bwMode="auto">
          <a:xfrm>
            <a:off x="6248400" y="0"/>
            <a:ext cx="2895600" cy="584775"/>
          </a:xfrm>
          <a:prstGeom prst="rect">
            <a:avLst/>
          </a:prstGeom>
          <a:noFill/>
          <a:ln w="9525">
            <a:noFill/>
            <a:miter lim="800000"/>
            <a:headEnd/>
            <a:tailEnd/>
          </a:ln>
          <a:effectLst/>
        </p:spPr>
        <p:txBody>
          <a:bodyPr wrap="square">
            <a:spAutoFit/>
          </a:bodyPr>
          <a:lstStyle/>
          <a:p>
            <a:pPr>
              <a:buFont typeface="Wingdings" pitchFamily="2" charset="2"/>
              <a:buNone/>
            </a:pPr>
            <a:r>
              <a:rPr lang="nl-NL" sz="1600" dirty="0">
                <a:solidFill>
                  <a:srgbClr val="FFFF66"/>
                </a:solidFill>
              </a:rPr>
              <a:t>Cisterciënzers: </a:t>
            </a:r>
            <a:r>
              <a:rPr lang="nl-NL" sz="1600" dirty="0" smtClean="0">
                <a:solidFill>
                  <a:srgbClr val="FFFF66"/>
                </a:solidFill>
              </a:rPr>
              <a:t/>
            </a:r>
            <a:br>
              <a:rPr lang="nl-NL" sz="1600" dirty="0" smtClean="0">
                <a:solidFill>
                  <a:srgbClr val="FFFF66"/>
                </a:solidFill>
              </a:rPr>
            </a:br>
            <a:r>
              <a:rPr lang="nl-NL" sz="1600" dirty="0" smtClean="0">
                <a:solidFill>
                  <a:srgbClr val="FFFF66"/>
                </a:solidFill>
              </a:rPr>
              <a:t>armoede </a:t>
            </a:r>
            <a:r>
              <a:rPr lang="nl-NL" sz="1600" dirty="0">
                <a:solidFill>
                  <a:srgbClr val="FFFF66"/>
                </a:solidFill>
              </a:rPr>
              <a:t>zoals Christus</a:t>
            </a:r>
          </a:p>
        </p:txBody>
      </p:sp>
      <p:sp>
        <p:nvSpPr>
          <p:cNvPr id="22547" name="Text Box 19"/>
          <p:cNvSpPr txBox="1">
            <a:spLocks noChangeArrowheads="1"/>
          </p:cNvSpPr>
          <p:nvPr/>
        </p:nvSpPr>
        <p:spPr bwMode="auto">
          <a:xfrm>
            <a:off x="0" y="620688"/>
            <a:ext cx="9144000" cy="1538883"/>
          </a:xfrm>
          <a:prstGeom prst="rect">
            <a:avLst/>
          </a:prstGeom>
          <a:noFill/>
          <a:ln w="9525">
            <a:noFill/>
            <a:miter lim="800000"/>
            <a:headEnd/>
            <a:tailEnd/>
          </a:ln>
          <a:effectLst/>
        </p:spPr>
        <p:txBody>
          <a:bodyPr>
            <a:spAutoFit/>
          </a:bodyPr>
          <a:lstStyle/>
          <a:p>
            <a:r>
              <a:rPr lang="nl-NL" dirty="0">
                <a:solidFill>
                  <a:srgbClr val="CC00FF"/>
                </a:solidFill>
              </a:rPr>
              <a:t>Bernardus van </a:t>
            </a:r>
            <a:r>
              <a:rPr lang="nl-NL" dirty="0" err="1" smtClean="0">
                <a:solidFill>
                  <a:srgbClr val="CC00FF"/>
                </a:solidFill>
              </a:rPr>
              <a:t>Clairvaux</a:t>
            </a:r>
            <a:r>
              <a:rPr lang="nl-NL" dirty="0" smtClean="0">
                <a:solidFill>
                  <a:srgbClr val="CC00FF"/>
                </a:solidFill>
              </a:rPr>
              <a:t> </a:t>
            </a:r>
            <a:r>
              <a:rPr lang="nl-NL" dirty="0" smtClean="0"/>
              <a:t>:</a:t>
            </a:r>
            <a:r>
              <a:rPr lang="nl-NL" sz="1400" dirty="0"/>
              <a:t>In de geschriften van Bernardus wordt de pracht en praal van de </a:t>
            </a:r>
            <a:r>
              <a:rPr lang="nl-NL" sz="1400" dirty="0" err="1" smtClean="0"/>
              <a:t>cluniacenzers</a:t>
            </a:r>
            <a:r>
              <a:rPr lang="nl-NL" sz="1400" dirty="0" smtClean="0"/>
              <a:t> </a:t>
            </a:r>
            <a:r>
              <a:rPr lang="nl-NL" sz="1400" dirty="0">
                <a:latin typeface="Times New Roman"/>
              </a:rPr>
              <a:t>–</a:t>
            </a:r>
            <a:r>
              <a:rPr lang="nl-NL" sz="1400" dirty="0"/>
              <a:t> in contrast met de armoede van de bevolking- aangevallen. </a:t>
            </a:r>
            <a:r>
              <a:rPr lang="nl-NL" sz="1400" dirty="0">
                <a:latin typeface="Times New Roman"/>
              </a:rPr>
              <a:t>‘</a:t>
            </a:r>
            <a:r>
              <a:rPr lang="nl-NL" sz="1400" dirty="0"/>
              <a:t>De kerk fonkelt van alle kanten, maar de armen leven in ontbering.</a:t>
            </a:r>
            <a:r>
              <a:rPr lang="nl-NL" sz="1400" dirty="0">
                <a:latin typeface="Times New Roman"/>
              </a:rPr>
              <a:t>’</a:t>
            </a:r>
            <a:r>
              <a:rPr lang="nl-NL" sz="1400" dirty="0"/>
              <a:t> De kerken van zijn orde, de </a:t>
            </a:r>
            <a:r>
              <a:rPr lang="nl-NL" sz="1400" b="1" dirty="0">
                <a:solidFill>
                  <a:srgbClr val="00FF00"/>
                </a:solidFill>
              </a:rPr>
              <a:t>Cisterciënzers</a:t>
            </a:r>
            <a:r>
              <a:rPr lang="nl-NL" sz="1400" dirty="0"/>
              <a:t>, maken een sobere indruk, geen overdadig beeldhouwwerk, geen crypten, geen reliekschrijnen. De zang moet plechtig zijn en niet afleiden van de betekenis van de woorden. Het zijn de eerste tekenen van de verdeeldheid binnen de roomse kerk. In Nederland werden deze monniken schiermonniken genoemd ( schier: grauw of grijs), kloosters vaak in eenzame gebieden.</a:t>
            </a:r>
            <a:endParaRPr lang="nl-NL" dirty="0"/>
          </a:p>
        </p:txBody>
      </p:sp>
      <p:pic>
        <p:nvPicPr>
          <p:cNvPr id="17" name="Afbeelding 16" descr="abbaye_fontenay.jpg"/>
          <p:cNvPicPr>
            <a:picLocks noChangeAspect="1"/>
          </p:cNvPicPr>
          <p:nvPr/>
        </p:nvPicPr>
        <p:blipFill>
          <a:blip r:embed="rId3" cstate="print"/>
          <a:stretch>
            <a:fillRect/>
          </a:stretch>
        </p:blipFill>
        <p:spPr>
          <a:xfrm>
            <a:off x="0" y="2132856"/>
            <a:ext cx="3168352" cy="2376264"/>
          </a:xfrm>
          <a:prstGeom prst="rect">
            <a:avLst/>
          </a:prstGeom>
        </p:spPr>
      </p:pic>
      <p:pic>
        <p:nvPicPr>
          <p:cNvPr id="18" name="Afbeelding 17" descr="Jardins_de_l_abbaye_de_Fontenay.jpg"/>
          <p:cNvPicPr>
            <a:picLocks noChangeAspect="1"/>
          </p:cNvPicPr>
          <p:nvPr/>
        </p:nvPicPr>
        <p:blipFill>
          <a:blip r:embed="rId4" cstate="print"/>
          <a:stretch>
            <a:fillRect/>
          </a:stretch>
        </p:blipFill>
        <p:spPr>
          <a:xfrm>
            <a:off x="0" y="4509121"/>
            <a:ext cx="3131839" cy="2348879"/>
          </a:xfrm>
          <a:prstGeom prst="rect">
            <a:avLst/>
          </a:prstGeom>
        </p:spPr>
      </p:pic>
      <p:sp>
        <p:nvSpPr>
          <p:cNvPr id="13" name="Tekstvak 12"/>
          <p:cNvSpPr txBox="1"/>
          <p:nvPr/>
        </p:nvSpPr>
        <p:spPr>
          <a:xfrm>
            <a:off x="2840671" y="6165304"/>
            <a:ext cx="6303329" cy="461665"/>
          </a:xfrm>
          <a:prstGeom prst="rect">
            <a:avLst/>
          </a:prstGeom>
          <a:solidFill>
            <a:srgbClr val="00FF00"/>
          </a:solidFill>
        </p:spPr>
        <p:txBody>
          <a:bodyPr wrap="none" rtlCol="0">
            <a:spAutoFit/>
          </a:bodyPr>
          <a:lstStyle/>
          <a:p>
            <a:r>
              <a:rPr lang="nl-NL" sz="1200" dirty="0" smtClean="0"/>
              <a:t>‘De kerk fonkelt van alle kanten, maar de armen leven in ontbering: </a:t>
            </a:r>
            <a:br>
              <a:rPr lang="nl-NL" sz="1200" dirty="0" smtClean="0"/>
            </a:br>
            <a:r>
              <a:rPr lang="nl-NL" sz="1200" dirty="0" smtClean="0"/>
              <a:t>de stenen zijn bedekt met goud, maar haar kinderen hebben niets om zich mee te kleden.’</a:t>
            </a:r>
            <a:endParaRPr lang="nl-NL" sz="12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1" name="Rectangle 23"/>
          <p:cNvSpPr>
            <a:spLocks noChangeArrowheads="1"/>
          </p:cNvSpPr>
          <p:nvPr/>
        </p:nvSpPr>
        <p:spPr bwMode="auto">
          <a:xfrm>
            <a:off x="0" y="620688"/>
            <a:ext cx="1524000" cy="432048"/>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2530" name="Rectangle 2"/>
          <p:cNvSpPr>
            <a:spLocks noChangeArrowheads="1"/>
          </p:cNvSpPr>
          <p:nvPr/>
        </p:nvSpPr>
        <p:spPr bwMode="auto">
          <a:xfrm>
            <a:off x="0" y="3429000"/>
            <a:ext cx="9144000" cy="3429000"/>
          </a:xfrm>
          <a:prstGeom prst="rect">
            <a:avLst/>
          </a:prstGeom>
          <a:solidFill>
            <a:schemeClr val="tx1"/>
          </a:solidFill>
          <a:ln w="9525">
            <a:solidFill>
              <a:schemeClr val="tx1"/>
            </a:solidFill>
            <a:miter lim="800000"/>
            <a:headEnd/>
            <a:tailEnd/>
          </a:ln>
          <a:effectLst/>
        </p:spPr>
        <p:txBody>
          <a:bodyPr wrap="none" anchor="ctr"/>
          <a:lstStyle/>
          <a:p>
            <a:pPr algn="ctr"/>
            <a:endParaRPr lang="nl-NL"/>
          </a:p>
        </p:txBody>
      </p:sp>
      <p:sp>
        <p:nvSpPr>
          <p:cNvPr id="22531" name="Rectangle 3"/>
          <p:cNvSpPr>
            <a:spLocks noGrp="1" noChangeArrowheads="1"/>
          </p:cNvSpPr>
          <p:nvPr>
            <p:ph type="title"/>
          </p:nvPr>
        </p:nvSpPr>
        <p:spPr>
          <a:xfrm>
            <a:off x="0" y="0"/>
            <a:ext cx="9144000" cy="685800"/>
          </a:xfrm>
          <a:solidFill>
            <a:schemeClr val="tx1"/>
          </a:solidFill>
        </p:spPr>
        <p:txBody>
          <a:bodyPr/>
          <a:lstStyle/>
          <a:p>
            <a:pPr algn="l"/>
            <a:r>
              <a:rPr lang="nl-NL" sz="5400" dirty="0">
                <a:solidFill>
                  <a:srgbClr val="FF0000"/>
                </a:solidFill>
                <a:latin typeface="EngrvrsOldEng BT" pitchFamily="66" charset="0"/>
              </a:rPr>
              <a:t>Sober zoals Christus</a:t>
            </a:r>
          </a:p>
        </p:txBody>
      </p:sp>
      <p:sp>
        <p:nvSpPr>
          <p:cNvPr id="22532" name="Text Box 4"/>
          <p:cNvSpPr txBox="1">
            <a:spLocks noChangeArrowheads="1"/>
          </p:cNvSpPr>
          <p:nvPr/>
        </p:nvSpPr>
        <p:spPr bwMode="auto">
          <a:xfrm>
            <a:off x="6248400" y="0"/>
            <a:ext cx="2895600" cy="584775"/>
          </a:xfrm>
          <a:prstGeom prst="rect">
            <a:avLst/>
          </a:prstGeom>
          <a:noFill/>
          <a:ln w="9525">
            <a:noFill/>
            <a:miter lim="800000"/>
            <a:headEnd/>
            <a:tailEnd/>
          </a:ln>
          <a:effectLst/>
        </p:spPr>
        <p:txBody>
          <a:bodyPr wrap="square">
            <a:spAutoFit/>
          </a:bodyPr>
          <a:lstStyle/>
          <a:p>
            <a:pPr>
              <a:buFont typeface="Wingdings" pitchFamily="2" charset="2"/>
              <a:buNone/>
            </a:pPr>
            <a:r>
              <a:rPr lang="nl-NL" sz="1600" dirty="0">
                <a:solidFill>
                  <a:srgbClr val="FFFF66"/>
                </a:solidFill>
              </a:rPr>
              <a:t>Cisterciënzers: </a:t>
            </a:r>
            <a:r>
              <a:rPr lang="nl-NL" sz="1600" dirty="0" smtClean="0">
                <a:solidFill>
                  <a:srgbClr val="FFFF66"/>
                </a:solidFill>
              </a:rPr>
              <a:t/>
            </a:r>
            <a:br>
              <a:rPr lang="nl-NL" sz="1600" dirty="0" smtClean="0">
                <a:solidFill>
                  <a:srgbClr val="FFFF66"/>
                </a:solidFill>
              </a:rPr>
            </a:br>
            <a:r>
              <a:rPr lang="nl-NL" sz="1600" dirty="0" smtClean="0">
                <a:solidFill>
                  <a:srgbClr val="FFFF66"/>
                </a:solidFill>
              </a:rPr>
              <a:t>armoede </a:t>
            </a:r>
            <a:r>
              <a:rPr lang="nl-NL" sz="1600" dirty="0">
                <a:solidFill>
                  <a:srgbClr val="FFFF66"/>
                </a:solidFill>
              </a:rPr>
              <a:t>zoals Christus</a:t>
            </a:r>
          </a:p>
        </p:txBody>
      </p:sp>
      <p:sp>
        <p:nvSpPr>
          <p:cNvPr id="22535" name="Text Box 7"/>
          <p:cNvSpPr txBox="1">
            <a:spLocks noChangeArrowheads="1"/>
          </p:cNvSpPr>
          <p:nvPr/>
        </p:nvSpPr>
        <p:spPr bwMode="auto">
          <a:xfrm>
            <a:off x="0" y="620688"/>
            <a:ext cx="5652120" cy="2185214"/>
          </a:xfrm>
          <a:prstGeom prst="rect">
            <a:avLst/>
          </a:prstGeom>
          <a:noFill/>
          <a:ln w="9525">
            <a:noFill/>
            <a:miter lim="800000"/>
            <a:headEnd/>
            <a:tailEnd/>
          </a:ln>
          <a:effectLst/>
        </p:spPr>
        <p:txBody>
          <a:bodyPr wrap="square">
            <a:spAutoFit/>
          </a:bodyPr>
          <a:lstStyle/>
          <a:p>
            <a:r>
              <a:rPr lang="nl-NL" dirty="0" err="1">
                <a:solidFill>
                  <a:srgbClr val="CC00FF"/>
                </a:solidFill>
              </a:rPr>
              <a:t>Fontenay</a:t>
            </a:r>
            <a:r>
              <a:rPr lang="nl-NL" dirty="0">
                <a:solidFill>
                  <a:srgbClr val="CC00FF"/>
                </a:solidFill>
              </a:rPr>
              <a:t>:</a:t>
            </a:r>
            <a:r>
              <a:rPr lang="nl-NL" sz="1400" dirty="0">
                <a:solidFill>
                  <a:srgbClr val="CC00FF"/>
                </a:solidFill>
              </a:rPr>
              <a:t>  </a:t>
            </a:r>
            <a:r>
              <a:rPr lang="nl-NL" sz="1400" dirty="0"/>
              <a:t>De eenvoud van Bernardus is ook te zien in de strakke </a:t>
            </a:r>
            <a:r>
              <a:rPr lang="nl-NL" sz="1400" dirty="0" smtClean="0"/>
              <a:t>kloostertuin die in groot contrast staat met de onherbergzame woestenij rondom. </a:t>
            </a:r>
            <a:r>
              <a:rPr lang="nl-NL" sz="1400" dirty="0"/>
              <a:t>Symmetrisch een afspiegeling van de goddelijke orde. </a:t>
            </a:r>
            <a:r>
              <a:rPr lang="nl-NL" sz="1400" dirty="0" smtClean="0"/>
              <a:t>Rondom de tuin de kloostergang, </a:t>
            </a:r>
            <a:r>
              <a:rPr lang="nl-NL" sz="1400" dirty="0"/>
              <a:t>kaal, zonder beeldhouwwerk. </a:t>
            </a:r>
            <a:r>
              <a:rPr lang="nl-NL" sz="1400" dirty="0" smtClean="0"/>
              <a:t>De bouw van torens is bij deze orde niet toegestaan. Hier </a:t>
            </a:r>
            <a:r>
              <a:rPr lang="nl-NL" sz="1400" dirty="0"/>
              <a:t>worden de handgeschreven boeken niet voorzien van illustraties. </a:t>
            </a:r>
            <a:r>
              <a:rPr lang="nl-NL" sz="1400" dirty="0" smtClean="0"/>
              <a:t>Een indrukwekkende entree met een gebeeldhouwd Laatste Oordeel ontbreekt eveneens. Alles </a:t>
            </a:r>
            <a:r>
              <a:rPr lang="nl-NL" sz="1400" dirty="0"/>
              <a:t>is sober, alleen de architectuur en bouwkundige aspecten verwijzen naar God. </a:t>
            </a:r>
            <a:endParaRPr lang="nl-NL" sz="2000" dirty="0"/>
          </a:p>
        </p:txBody>
      </p:sp>
      <p:pic>
        <p:nvPicPr>
          <p:cNvPr id="22545" name="Picture 17" descr="C:\Users\John\Pictures\Bespiegeling\H2 Romaans\Romaans\Cis.fontenay.jpg"/>
          <p:cNvPicPr>
            <a:picLocks noChangeAspect="1" noChangeArrowheads="1"/>
          </p:cNvPicPr>
          <p:nvPr/>
        </p:nvPicPr>
        <p:blipFill>
          <a:blip r:embed="rId2" cstate="print"/>
          <a:srcRect/>
          <a:stretch>
            <a:fillRect/>
          </a:stretch>
        </p:blipFill>
        <p:spPr bwMode="auto">
          <a:xfrm>
            <a:off x="0" y="3861048"/>
            <a:ext cx="5364088" cy="2687241"/>
          </a:xfrm>
          <a:prstGeom prst="rect">
            <a:avLst/>
          </a:prstGeom>
          <a:noFill/>
        </p:spPr>
      </p:pic>
      <p:pic>
        <p:nvPicPr>
          <p:cNvPr id="22542" name="Picture 14" descr="C:\Users\John\Pictures\Bespiegeling\H2 Romaans\Romaans\monnikenwerk.jpg"/>
          <p:cNvPicPr>
            <a:picLocks noChangeAspect="1" noChangeArrowheads="1"/>
          </p:cNvPicPr>
          <p:nvPr/>
        </p:nvPicPr>
        <p:blipFill>
          <a:blip r:embed="rId3" cstate="print"/>
          <a:srcRect/>
          <a:stretch>
            <a:fillRect/>
          </a:stretch>
        </p:blipFill>
        <p:spPr bwMode="auto">
          <a:xfrm>
            <a:off x="5652120" y="764704"/>
            <a:ext cx="3312367" cy="2880320"/>
          </a:xfrm>
          <a:prstGeom prst="rect">
            <a:avLst/>
          </a:prstGeom>
          <a:noFill/>
        </p:spPr>
      </p:pic>
      <p:sp>
        <p:nvSpPr>
          <p:cNvPr id="22533" name="Text Box 5"/>
          <p:cNvSpPr txBox="1">
            <a:spLocks noChangeArrowheads="1"/>
          </p:cNvSpPr>
          <p:nvPr/>
        </p:nvSpPr>
        <p:spPr bwMode="auto">
          <a:xfrm>
            <a:off x="7010400" y="764704"/>
            <a:ext cx="2133600" cy="304800"/>
          </a:xfrm>
          <a:prstGeom prst="rect">
            <a:avLst/>
          </a:prstGeom>
          <a:noFill/>
          <a:ln w="9525">
            <a:noFill/>
            <a:miter lim="800000"/>
            <a:headEnd/>
            <a:tailEnd/>
          </a:ln>
          <a:effectLst/>
        </p:spPr>
        <p:txBody>
          <a:bodyPr>
            <a:spAutoFit/>
          </a:bodyPr>
          <a:lstStyle/>
          <a:p>
            <a:r>
              <a:rPr lang="nl-NL" sz="1400" dirty="0"/>
              <a:t>kloostercomplex</a:t>
            </a:r>
          </a:p>
        </p:txBody>
      </p:sp>
      <p:sp>
        <p:nvSpPr>
          <p:cNvPr id="15" name="Tekstvak 14"/>
          <p:cNvSpPr txBox="1"/>
          <p:nvPr/>
        </p:nvSpPr>
        <p:spPr>
          <a:xfrm>
            <a:off x="0" y="2924944"/>
            <a:ext cx="5525872" cy="523220"/>
          </a:xfrm>
          <a:prstGeom prst="rect">
            <a:avLst/>
          </a:prstGeom>
          <a:noFill/>
        </p:spPr>
        <p:txBody>
          <a:bodyPr wrap="none" rtlCol="0">
            <a:spAutoFit/>
          </a:bodyPr>
          <a:lstStyle/>
          <a:p>
            <a:r>
              <a:rPr lang="nl-NL" sz="1400" i="1" dirty="0" smtClean="0"/>
              <a:t>‘Waartoe… al dat goud dat glanst in uw heiligdommen? ..</a:t>
            </a:r>
            <a:br>
              <a:rPr lang="nl-NL" sz="1400" i="1" dirty="0" smtClean="0"/>
            </a:br>
            <a:r>
              <a:rPr lang="nl-NL" sz="1400" i="1" dirty="0" smtClean="0"/>
              <a:t>O ijdelheid der ijdelheden, maar meer nog dwaasheid dan ijdelheid’.</a:t>
            </a:r>
            <a:endParaRPr lang="nl-NL" sz="1400" i="1" dirty="0"/>
          </a:p>
        </p:txBody>
      </p:sp>
      <p:pic>
        <p:nvPicPr>
          <p:cNvPr id="16" name="Afbeelding 15" descr="cloisters-fontenay.jpg"/>
          <p:cNvPicPr>
            <a:picLocks noChangeAspect="1"/>
          </p:cNvPicPr>
          <p:nvPr/>
        </p:nvPicPr>
        <p:blipFill>
          <a:blip r:embed="rId4" cstate="print"/>
          <a:stretch>
            <a:fillRect/>
          </a:stretch>
        </p:blipFill>
        <p:spPr>
          <a:xfrm>
            <a:off x="5469895" y="3861048"/>
            <a:ext cx="3637125" cy="237626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5301208"/>
            <a:ext cx="9144000" cy="15567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578" name="Rectangle 2050"/>
          <p:cNvSpPr>
            <a:spLocks noGrp="1" noChangeArrowheads="1"/>
          </p:cNvSpPr>
          <p:nvPr>
            <p:ph type="title"/>
          </p:nvPr>
        </p:nvSpPr>
        <p:spPr>
          <a:xfrm>
            <a:off x="0" y="0"/>
            <a:ext cx="9144000" cy="836712"/>
          </a:xfrm>
          <a:solidFill>
            <a:schemeClr val="tx1"/>
          </a:solidFill>
        </p:spPr>
        <p:txBody>
          <a:bodyPr/>
          <a:lstStyle/>
          <a:p>
            <a:r>
              <a:rPr lang="nl-NL" sz="5400" dirty="0">
                <a:solidFill>
                  <a:srgbClr val="CC00FF"/>
                </a:solidFill>
                <a:latin typeface="EngrvrsOldEng BT" pitchFamily="66" charset="0"/>
              </a:rPr>
              <a:t>Goddelijke orde</a:t>
            </a:r>
          </a:p>
        </p:txBody>
      </p:sp>
      <p:sp>
        <p:nvSpPr>
          <p:cNvPr id="24579" name="Text Box 2051"/>
          <p:cNvSpPr txBox="1">
            <a:spLocks noChangeArrowheads="1"/>
          </p:cNvSpPr>
          <p:nvPr/>
        </p:nvSpPr>
        <p:spPr bwMode="auto">
          <a:xfrm>
            <a:off x="669925" y="2327275"/>
            <a:ext cx="184150" cy="457200"/>
          </a:xfrm>
          <a:prstGeom prst="rect">
            <a:avLst/>
          </a:prstGeom>
          <a:noFill/>
          <a:ln w="9525">
            <a:noFill/>
            <a:miter lim="800000"/>
            <a:headEnd/>
            <a:tailEnd/>
          </a:ln>
          <a:effectLst/>
        </p:spPr>
        <p:txBody>
          <a:bodyPr wrap="none">
            <a:spAutoFit/>
          </a:bodyPr>
          <a:lstStyle/>
          <a:p>
            <a:endParaRPr lang="nl-NL">
              <a:latin typeface="Times New Roman" charset="0"/>
            </a:endParaRPr>
          </a:p>
        </p:txBody>
      </p:sp>
      <p:sp>
        <p:nvSpPr>
          <p:cNvPr id="24580" name="Text Box 2052"/>
          <p:cNvSpPr txBox="1">
            <a:spLocks noChangeArrowheads="1"/>
          </p:cNvSpPr>
          <p:nvPr/>
        </p:nvSpPr>
        <p:spPr bwMode="auto">
          <a:xfrm>
            <a:off x="179512" y="1988840"/>
            <a:ext cx="5181600" cy="3631763"/>
          </a:xfrm>
          <a:prstGeom prst="rect">
            <a:avLst/>
          </a:prstGeom>
          <a:noFill/>
          <a:ln w="9525">
            <a:noFill/>
            <a:miter lim="800000"/>
            <a:headEnd/>
            <a:tailEnd/>
          </a:ln>
          <a:effectLst/>
        </p:spPr>
        <p:txBody>
          <a:bodyPr wrap="square">
            <a:spAutoFit/>
          </a:bodyPr>
          <a:lstStyle/>
          <a:p>
            <a:r>
              <a:rPr lang="nl-NL" sz="3200" dirty="0"/>
              <a:t>MIDDELEEUWEN:</a:t>
            </a:r>
            <a:br>
              <a:rPr lang="nl-NL" sz="3200" dirty="0"/>
            </a:br>
            <a:r>
              <a:rPr lang="nl-NL" sz="2800" dirty="0"/>
              <a:t>Vroege Middeleeuwen:</a:t>
            </a:r>
            <a:r>
              <a:rPr lang="nl-NL" sz="3200" dirty="0"/>
              <a:t>  </a:t>
            </a:r>
            <a:r>
              <a:rPr lang="nl-NL" sz="3200" dirty="0" smtClean="0"/>
              <a:t/>
            </a:r>
            <a:br>
              <a:rPr lang="nl-NL" sz="3200" dirty="0" smtClean="0"/>
            </a:br>
            <a:r>
              <a:rPr lang="nl-NL" sz="1800" dirty="0" smtClean="0"/>
              <a:t>Donkere </a:t>
            </a:r>
            <a:r>
              <a:rPr lang="nl-NL" sz="1800" dirty="0"/>
              <a:t>eeuwen: 5e t/m de 8e eeuw</a:t>
            </a:r>
          </a:p>
          <a:p>
            <a:r>
              <a:rPr lang="nl-NL" sz="1800" dirty="0"/>
              <a:t>Karolingische kunst: 9e eeuw</a:t>
            </a:r>
          </a:p>
          <a:p>
            <a:r>
              <a:rPr lang="nl-NL" sz="1800" dirty="0" err="1"/>
              <a:t>Ottoonse</a:t>
            </a:r>
            <a:r>
              <a:rPr lang="nl-NL" sz="1800" dirty="0"/>
              <a:t> kunst: 10e eeuw</a:t>
            </a:r>
          </a:p>
          <a:p>
            <a:r>
              <a:rPr lang="nl-NL" sz="2800" dirty="0" smtClean="0"/>
              <a:t>Romaans</a:t>
            </a:r>
            <a:r>
              <a:rPr lang="nl-NL" sz="2800" dirty="0"/>
              <a:t>: </a:t>
            </a:r>
          </a:p>
          <a:p>
            <a:r>
              <a:rPr lang="nl-NL" sz="1800" dirty="0"/>
              <a:t>11e en 12e eeuw</a:t>
            </a:r>
          </a:p>
          <a:p>
            <a:r>
              <a:rPr lang="nl-NL" sz="2800" dirty="0"/>
              <a:t>Gotiek: </a:t>
            </a:r>
          </a:p>
          <a:p>
            <a:r>
              <a:rPr lang="nl-NL" sz="1800" dirty="0"/>
              <a:t>13e en 14e eeuw</a:t>
            </a:r>
          </a:p>
          <a:p>
            <a:r>
              <a:rPr lang="nl-NL" sz="2000" dirty="0">
                <a:latin typeface="Times New Roman" charset="0"/>
              </a:rPr>
              <a:t> </a:t>
            </a:r>
          </a:p>
        </p:txBody>
      </p:sp>
      <p:sp>
        <p:nvSpPr>
          <p:cNvPr id="24581" name="Text Box 2053"/>
          <p:cNvSpPr txBox="1">
            <a:spLocks noChangeArrowheads="1"/>
          </p:cNvSpPr>
          <p:nvPr/>
        </p:nvSpPr>
        <p:spPr bwMode="auto">
          <a:xfrm>
            <a:off x="593725" y="1108075"/>
            <a:ext cx="184150" cy="457200"/>
          </a:xfrm>
          <a:prstGeom prst="rect">
            <a:avLst/>
          </a:prstGeom>
          <a:noFill/>
          <a:ln w="9525">
            <a:noFill/>
            <a:miter lim="800000"/>
            <a:headEnd/>
            <a:tailEnd/>
          </a:ln>
          <a:effectLst/>
        </p:spPr>
        <p:txBody>
          <a:bodyPr wrap="none">
            <a:spAutoFit/>
          </a:bodyPr>
          <a:lstStyle/>
          <a:p>
            <a:endParaRPr lang="nl-NL">
              <a:latin typeface="Times New Roman" charset="0"/>
            </a:endParaRPr>
          </a:p>
        </p:txBody>
      </p:sp>
      <p:sp>
        <p:nvSpPr>
          <p:cNvPr id="24582" name="Text Box 2054"/>
          <p:cNvSpPr txBox="1">
            <a:spLocks noChangeArrowheads="1"/>
          </p:cNvSpPr>
          <p:nvPr/>
        </p:nvSpPr>
        <p:spPr bwMode="auto">
          <a:xfrm>
            <a:off x="0" y="764704"/>
            <a:ext cx="9144000" cy="1219200"/>
          </a:xfrm>
          <a:prstGeom prst="rect">
            <a:avLst/>
          </a:prstGeom>
          <a:solidFill>
            <a:schemeClr val="tx1"/>
          </a:solidFill>
          <a:ln w="9525">
            <a:noFill/>
            <a:miter lim="800000"/>
            <a:headEnd/>
            <a:tailEnd/>
          </a:ln>
          <a:effectLst/>
        </p:spPr>
        <p:txBody>
          <a:bodyPr>
            <a:spAutoFit/>
          </a:bodyPr>
          <a:lstStyle/>
          <a:p>
            <a:pPr algn="ctr"/>
            <a:r>
              <a:rPr lang="nl-NL" dirty="0">
                <a:solidFill>
                  <a:srgbClr val="FF0000"/>
                </a:solidFill>
              </a:rPr>
              <a:t>Romaans in de elfde en twaalfde eeuw.</a:t>
            </a:r>
            <a:r>
              <a:rPr lang="nl-NL" dirty="0">
                <a:solidFill>
                  <a:schemeClr val="bg1"/>
                </a:solidFill>
              </a:rPr>
              <a:t/>
            </a:r>
            <a:br>
              <a:rPr lang="nl-NL" dirty="0">
                <a:solidFill>
                  <a:schemeClr val="bg1"/>
                </a:solidFill>
              </a:rPr>
            </a:br>
            <a:r>
              <a:rPr lang="nl-NL" sz="1800" dirty="0">
                <a:solidFill>
                  <a:schemeClr val="bg1"/>
                </a:solidFill>
              </a:rPr>
              <a:t>Roerige tijden na de ineenstorting van het West-Romeinse rijk.</a:t>
            </a:r>
            <a:br>
              <a:rPr lang="nl-NL" sz="1800" dirty="0">
                <a:solidFill>
                  <a:schemeClr val="bg1"/>
                </a:solidFill>
              </a:rPr>
            </a:br>
            <a:r>
              <a:rPr lang="nl-NL" sz="3200" dirty="0">
                <a:solidFill>
                  <a:schemeClr val="bg1"/>
                </a:solidFill>
              </a:rPr>
              <a:t>“Tijd van het Geloof”</a:t>
            </a:r>
          </a:p>
        </p:txBody>
      </p:sp>
      <p:pic>
        <p:nvPicPr>
          <p:cNvPr id="24583" name="Picture 2055" descr="C:\Users\John\Pictures\Bespiegeling\H2 Romaans\Vroege.M.E\Ot.Gero kruis.ca975.gif"/>
          <p:cNvPicPr>
            <a:picLocks noChangeAspect="1" noChangeArrowheads="1"/>
          </p:cNvPicPr>
          <p:nvPr/>
        </p:nvPicPr>
        <p:blipFill>
          <a:blip r:embed="rId2" cstate="print"/>
          <a:srcRect/>
          <a:stretch>
            <a:fillRect/>
          </a:stretch>
        </p:blipFill>
        <p:spPr bwMode="auto">
          <a:xfrm>
            <a:off x="5678488" y="2057400"/>
            <a:ext cx="3465512" cy="4800600"/>
          </a:xfrm>
          <a:prstGeom prst="rect">
            <a:avLst/>
          </a:prstGeom>
          <a:noFill/>
        </p:spPr>
      </p:pic>
      <p:pic>
        <p:nvPicPr>
          <p:cNvPr id="24584" name="Picture 2056" descr="C:\Users\John\Pictures\Bespiegeling\H2 Romaans\Romaans\St.SerninApostel1090.jpg"/>
          <p:cNvPicPr>
            <a:picLocks noChangeAspect="1" noChangeArrowheads="1"/>
          </p:cNvPicPr>
          <p:nvPr/>
        </p:nvPicPr>
        <p:blipFill>
          <a:blip r:embed="rId3" cstate="print"/>
          <a:srcRect/>
          <a:stretch>
            <a:fillRect/>
          </a:stretch>
        </p:blipFill>
        <p:spPr bwMode="auto">
          <a:xfrm>
            <a:off x="4133617" y="3933056"/>
            <a:ext cx="1398151" cy="2924944"/>
          </a:xfrm>
          <a:prstGeom prst="rect">
            <a:avLst/>
          </a:prstGeom>
          <a:noFill/>
        </p:spPr>
      </p:pic>
      <p:pic>
        <p:nvPicPr>
          <p:cNvPr id="12" name="Afbeelding 11" descr="gregoriaans_13eeuw.jpg"/>
          <p:cNvPicPr>
            <a:picLocks noChangeAspect="1"/>
          </p:cNvPicPr>
          <p:nvPr/>
        </p:nvPicPr>
        <p:blipFill>
          <a:blip r:embed="rId4" cstate="print"/>
          <a:stretch>
            <a:fillRect/>
          </a:stretch>
        </p:blipFill>
        <p:spPr>
          <a:xfrm>
            <a:off x="4117783" y="1988840"/>
            <a:ext cx="1395478" cy="201622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4077072"/>
            <a:ext cx="5580112" cy="27809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204" name="Picture 12" descr="C:\Users\John\Pictures\Bespiegeling\H2 Romaans\Romaans\PoitiersNotreDame12eE.jpg"/>
          <p:cNvPicPr>
            <a:picLocks noChangeAspect="1" noChangeArrowheads="1"/>
          </p:cNvPicPr>
          <p:nvPr/>
        </p:nvPicPr>
        <p:blipFill>
          <a:blip r:embed="rId2" cstate="print"/>
          <a:srcRect/>
          <a:stretch>
            <a:fillRect/>
          </a:stretch>
        </p:blipFill>
        <p:spPr bwMode="auto">
          <a:xfrm>
            <a:off x="-1" y="2780320"/>
            <a:ext cx="3059833" cy="4077679"/>
          </a:xfrm>
          <a:prstGeom prst="rect">
            <a:avLst/>
          </a:prstGeom>
          <a:noFill/>
        </p:spPr>
      </p:pic>
      <p:sp>
        <p:nvSpPr>
          <p:cNvPr id="8208" name="Rectangle 16"/>
          <p:cNvSpPr>
            <a:spLocks noChangeArrowheads="1"/>
          </p:cNvSpPr>
          <p:nvPr/>
        </p:nvSpPr>
        <p:spPr bwMode="auto">
          <a:xfrm>
            <a:off x="4427984" y="692696"/>
            <a:ext cx="4716016" cy="6165304"/>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8194" name="Rectangle 2"/>
          <p:cNvSpPr>
            <a:spLocks noGrp="1" noChangeArrowheads="1"/>
          </p:cNvSpPr>
          <p:nvPr>
            <p:ph type="title"/>
          </p:nvPr>
        </p:nvSpPr>
        <p:spPr>
          <a:xfrm>
            <a:off x="0" y="0"/>
            <a:ext cx="9144000" cy="764704"/>
          </a:xfrm>
          <a:solidFill>
            <a:schemeClr val="tx1"/>
          </a:solidFill>
        </p:spPr>
        <p:txBody>
          <a:bodyPr/>
          <a:lstStyle/>
          <a:p>
            <a:pPr algn="l"/>
            <a:r>
              <a:rPr lang="nl-NL" sz="5400" dirty="0">
                <a:solidFill>
                  <a:schemeClr val="bg1"/>
                </a:solidFill>
                <a:latin typeface="EngrvrsOldEng BT" pitchFamily="66" charset="0"/>
              </a:rPr>
              <a:t>Romaanse variatie</a:t>
            </a:r>
          </a:p>
        </p:txBody>
      </p:sp>
      <p:sp>
        <p:nvSpPr>
          <p:cNvPr id="8196" name="Text Box 4"/>
          <p:cNvSpPr txBox="1">
            <a:spLocks noChangeArrowheads="1"/>
          </p:cNvSpPr>
          <p:nvPr/>
        </p:nvSpPr>
        <p:spPr bwMode="auto">
          <a:xfrm>
            <a:off x="179512" y="908720"/>
            <a:ext cx="2304256" cy="2092881"/>
          </a:xfrm>
          <a:prstGeom prst="rect">
            <a:avLst/>
          </a:prstGeom>
          <a:noFill/>
          <a:ln w="9525">
            <a:noFill/>
            <a:miter lim="800000"/>
            <a:headEnd/>
            <a:tailEnd/>
          </a:ln>
          <a:effectLst/>
        </p:spPr>
        <p:txBody>
          <a:bodyPr wrap="square">
            <a:spAutoFit/>
          </a:bodyPr>
          <a:lstStyle/>
          <a:p>
            <a:r>
              <a:rPr lang="nl-NL" sz="1600" dirty="0"/>
              <a:t>Per land en </a:t>
            </a:r>
            <a:r>
              <a:rPr lang="nl-NL" sz="1600" dirty="0" smtClean="0"/>
              <a:t>per streek</a:t>
            </a:r>
            <a:endParaRPr lang="nl-NL" sz="1600" dirty="0"/>
          </a:p>
          <a:p>
            <a:r>
              <a:rPr lang="nl-NL" sz="1600" dirty="0"/>
              <a:t>veel variatie o.a. door </a:t>
            </a:r>
            <a:r>
              <a:rPr lang="nl-NL" sz="1600" dirty="0" smtClean="0"/>
              <a:t/>
            </a:r>
            <a:br>
              <a:rPr lang="nl-NL" sz="1600" dirty="0" smtClean="0"/>
            </a:br>
            <a:r>
              <a:rPr lang="nl-NL" sz="1600" dirty="0" smtClean="0"/>
              <a:t>traditie</a:t>
            </a:r>
            <a:r>
              <a:rPr lang="nl-NL" sz="1600" dirty="0"/>
              <a:t>, </a:t>
            </a:r>
            <a:r>
              <a:rPr lang="nl-NL" sz="1600" dirty="0" smtClean="0"/>
              <a:t>klimaat </a:t>
            </a:r>
            <a:r>
              <a:rPr lang="nl-NL" sz="1600" dirty="0"/>
              <a:t>en </a:t>
            </a:r>
            <a:r>
              <a:rPr lang="nl-NL" sz="1600" dirty="0" smtClean="0"/>
              <a:t>de</a:t>
            </a:r>
            <a:br>
              <a:rPr lang="nl-NL" sz="1600" dirty="0" smtClean="0"/>
            </a:br>
            <a:r>
              <a:rPr lang="nl-NL" sz="1600" dirty="0" smtClean="0"/>
              <a:t>aanwezigheid van</a:t>
            </a:r>
            <a:br>
              <a:rPr lang="nl-NL" sz="1600" dirty="0" smtClean="0"/>
            </a:br>
            <a:r>
              <a:rPr lang="nl-NL" sz="1600" dirty="0" smtClean="0"/>
              <a:t>plaatselijke materialen</a:t>
            </a:r>
            <a:br>
              <a:rPr lang="nl-NL" sz="1600" dirty="0" smtClean="0"/>
            </a:br>
            <a:r>
              <a:rPr lang="nl-NL" sz="1600" dirty="0" smtClean="0"/>
              <a:t>(natuursteen/marmer</a:t>
            </a:r>
            <a:br>
              <a:rPr lang="nl-NL" sz="1600" dirty="0" smtClean="0"/>
            </a:br>
            <a:r>
              <a:rPr lang="nl-NL" sz="1600" dirty="0" smtClean="0"/>
              <a:t>of baksteen).</a:t>
            </a:r>
            <a:endParaRPr lang="nl-NL" sz="1600" dirty="0"/>
          </a:p>
          <a:p>
            <a:endParaRPr lang="nl-NL" sz="1800" dirty="0">
              <a:latin typeface="Times New Roman" charset="0"/>
            </a:endParaRPr>
          </a:p>
        </p:txBody>
      </p:sp>
      <p:sp>
        <p:nvSpPr>
          <p:cNvPr id="8201" name="Text Box 9"/>
          <p:cNvSpPr txBox="1">
            <a:spLocks noChangeArrowheads="1"/>
          </p:cNvSpPr>
          <p:nvPr/>
        </p:nvSpPr>
        <p:spPr bwMode="auto">
          <a:xfrm>
            <a:off x="611560" y="6453337"/>
            <a:ext cx="1316038" cy="261610"/>
          </a:xfrm>
          <a:prstGeom prst="rect">
            <a:avLst/>
          </a:prstGeom>
          <a:noFill/>
          <a:ln w="9525">
            <a:noFill/>
            <a:miter lim="800000"/>
            <a:headEnd/>
            <a:tailEnd/>
          </a:ln>
          <a:effectLst/>
        </p:spPr>
        <p:txBody>
          <a:bodyPr wrap="square">
            <a:spAutoFit/>
          </a:bodyPr>
          <a:lstStyle/>
          <a:p>
            <a:r>
              <a:rPr lang="nl-NL" sz="1100" dirty="0" err="1">
                <a:solidFill>
                  <a:schemeClr val="bg1"/>
                </a:solidFill>
              </a:rPr>
              <a:t>Poitiers</a:t>
            </a:r>
            <a:r>
              <a:rPr lang="nl-NL" sz="1100" dirty="0">
                <a:solidFill>
                  <a:schemeClr val="bg1"/>
                </a:solidFill>
              </a:rPr>
              <a:t>,Frankrijk</a:t>
            </a:r>
          </a:p>
        </p:txBody>
      </p:sp>
      <p:pic>
        <p:nvPicPr>
          <p:cNvPr id="8203" name="Picture 11" descr="C:\Users\John\Pictures\Bespiegeling\H2 Romaans\Romaans\pisa_dom.jpg">
            <a:hlinkClick r:id="rId3"/>
          </p:cNvPr>
          <p:cNvPicPr>
            <a:picLocks noChangeAspect="1" noChangeArrowheads="1"/>
          </p:cNvPicPr>
          <p:nvPr/>
        </p:nvPicPr>
        <p:blipFill>
          <a:blip r:embed="rId4" cstate="print"/>
          <a:srcRect/>
          <a:stretch>
            <a:fillRect/>
          </a:stretch>
        </p:blipFill>
        <p:spPr bwMode="auto">
          <a:xfrm>
            <a:off x="4680469" y="764704"/>
            <a:ext cx="4463531" cy="2669729"/>
          </a:xfrm>
          <a:prstGeom prst="rect">
            <a:avLst/>
          </a:prstGeom>
          <a:noFill/>
        </p:spPr>
      </p:pic>
      <p:sp>
        <p:nvSpPr>
          <p:cNvPr id="8200" name="Text Box 8"/>
          <p:cNvSpPr txBox="1">
            <a:spLocks noChangeArrowheads="1"/>
          </p:cNvSpPr>
          <p:nvPr/>
        </p:nvSpPr>
        <p:spPr bwMode="auto">
          <a:xfrm>
            <a:off x="7848600" y="1066800"/>
            <a:ext cx="797013" cy="261610"/>
          </a:xfrm>
          <a:prstGeom prst="rect">
            <a:avLst/>
          </a:prstGeom>
          <a:noFill/>
          <a:ln w="9525">
            <a:noFill/>
            <a:miter lim="800000"/>
            <a:headEnd/>
            <a:tailEnd/>
          </a:ln>
          <a:effectLst/>
        </p:spPr>
        <p:txBody>
          <a:bodyPr wrap="none">
            <a:spAutoFit/>
          </a:bodyPr>
          <a:lstStyle/>
          <a:p>
            <a:r>
              <a:rPr lang="nl-NL" sz="1100" dirty="0" err="1">
                <a:solidFill>
                  <a:schemeClr val="bg1"/>
                </a:solidFill>
              </a:rPr>
              <a:t>Pisa</a:t>
            </a:r>
            <a:r>
              <a:rPr lang="nl-NL" sz="1100" dirty="0">
                <a:solidFill>
                  <a:schemeClr val="bg1"/>
                </a:solidFill>
              </a:rPr>
              <a:t> Italië</a:t>
            </a:r>
          </a:p>
        </p:txBody>
      </p:sp>
      <p:pic>
        <p:nvPicPr>
          <p:cNvPr id="8205" name="Picture 13" descr="C:\Users\John\Pictures\Bespiegeling\H2 Romaans\Romaans\St.EtienneCaen 1068.gif"/>
          <p:cNvPicPr>
            <a:picLocks noChangeAspect="1" noChangeArrowheads="1"/>
          </p:cNvPicPr>
          <p:nvPr/>
        </p:nvPicPr>
        <p:blipFill>
          <a:blip r:embed="rId5" cstate="print"/>
          <a:srcRect/>
          <a:stretch>
            <a:fillRect/>
          </a:stretch>
        </p:blipFill>
        <p:spPr bwMode="auto">
          <a:xfrm>
            <a:off x="3131840" y="3068960"/>
            <a:ext cx="2297708" cy="3408040"/>
          </a:xfrm>
          <a:prstGeom prst="rect">
            <a:avLst/>
          </a:prstGeom>
          <a:noFill/>
        </p:spPr>
      </p:pic>
      <p:sp>
        <p:nvSpPr>
          <p:cNvPr id="8206" name="Text Box 14"/>
          <p:cNvSpPr txBox="1">
            <a:spLocks noChangeArrowheads="1"/>
          </p:cNvSpPr>
          <p:nvPr/>
        </p:nvSpPr>
        <p:spPr bwMode="auto">
          <a:xfrm>
            <a:off x="3275856" y="6453336"/>
            <a:ext cx="1307976" cy="261610"/>
          </a:xfrm>
          <a:prstGeom prst="rect">
            <a:avLst/>
          </a:prstGeom>
          <a:noFill/>
          <a:ln w="9525">
            <a:noFill/>
            <a:miter lim="800000"/>
            <a:headEnd/>
            <a:tailEnd/>
          </a:ln>
          <a:effectLst/>
        </p:spPr>
        <p:txBody>
          <a:bodyPr wrap="square">
            <a:spAutoFit/>
          </a:bodyPr>
          <a:lstStyle/>
          <a:p>
            <a:r>
              <a:rPr lang="nl-NL" sz="1100" dirty="0" err="1" smtClean="0">
                <a:solidFill>
                  <a:schemeClr val="bg1"/>
                </a:solidFill>
              </a:rPr>
              <a:t>Caen</a:t>
            </a:r>
            <a:r>
              <a:rPr lang="nl-NL" sz="1100" dirty="0" smtClean="0">
                <a:solidFill>
                  <a:schemeClr val="bg1"/>
                </a:solidFill>
              </a:rPr>
              <a:t>, </a:t>
            </a:r>
            <a:r>
              <a:rPr lang="nl-NL" sz="1100" dirty="0">
                <a:solidFill>
                  <a:schemeClr val="bg1"/>
                </a:solidFill>
              </a:rPr>
              <a:t>Frankrijk</a:t>
            </a:r>
          </a:p>
        </p:txBody>
      </p:sp>
      <p:pic>
        <p:nvPicPr>
          <p:cNvPr id="8207" name="Picture 15" descr="C:\Users\John\Pictures\Bespiegeling\H2 Romaans\Romaans\interiordompisa.jpg"/>
          <p:cNvPicPr>
            <a:picLocks noChangeAspect="1" noChangeArrowheads="1"/>
          </p:cNvPicPr>
          <p:nvPr/>
        </p:nvPicPr>
        <p:blipFill>
          <a:blip r:embed="rId6" cstate="print"/>
          <a:srcRect/>
          <a:stretch>
            <a:fillRect/>
          </a:stretch>
        </p:blipFill>
        <p:spPr bwMode="auto">
          <a:xfrm>
            <a:off x="7040563" y="3581400"/>
            <a:ext cx="2103437" cy="2971800"/>
          </a:xfrm>
          <a:prstGeom prst="rect">
            <a:avLst/>
          </a:prstGeom>
          <a:noFill/>
        </p:spPr>
      </p:pic>
      <p:pic>
        <p:nvPicPr>
          <p:cNvPr id="8209" name="Picture 17" descr="C:\Users\John\Pictures\Bespiegeling\H2 Romaans\Romaans\pisa_toren.jpg"/>
          <p:cNvPicPr>
            <a:picLocks noChangeAspect="1" noChangeArrowheads="1"/>
          </p:cNvPicPr>
          <p:nvPr/>
        </p:nvPicPr>
        <p:blipFill>
          <a:blip r:embed="rId7" cstate="print"/>
          <a:srcRect/>
          <a:stretch>
            <a:fillRect/>
          </a:stretch>
        </p:blipFill>
        <p:spPr bwMode="auto">
          <a:xfrm>
            <a:off x="5364088" y="3581400"/>
            <a:ext cx="1638300" cy="3276600"/>
          </a:xfrm>
          <a:prstGeom prst="rect">
            <a:avLst/>
          </a:prstGeom>
          <a:noFill/>
        </p:spPr>
      </p:pic>
      <p:sp>
        <p:nvSpPr>
          <p:cNvPr id="13" name="Tekstvak 12"/>
          <p:cNvSpPr txBox="1"/>
          <p:nvPr/>
        </p:nvSpPr>
        <p:spPr>
          <a:xfrm>
            <a:off x="4860032" y="1124744"/>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pic>
        <p:nvPicPr>
          <p:cNvPr id="15" name="Afbeelding 14" descr="Maastrichtolvkerk.jpg"/>
          <p:cNvPicPr>
            <a:picLocks noChangeAspect="1"/>
          </p:cNvPicPr>
          <p:nvPr/>
        </p:nvPicPr>
        <p:blipFill>
          <a:blip r:embed="rId8" cstate="print"/>
          <a:stretch>
            <a:fillRect/>
          </a:stretch>
        </p:blipFill>
        <p:spPr>
          <a:xfrm>
            <a:off x="2411760" y="764704"/>
            <a:ext cx="2039212" cy="2718949"/>
          </a:xfrm>
          <a:prstGeom prst="rect">
            <a:avLst/>
          </a:prstGeom>
        </p:spPr>
      </p:pic>
      <p:sp>
        <p:nvSpPr>
          <p:cNvPr id="16" name="Tekstvak 15"/>
          <p:cNvSpPr txBox="1"/>
          <p:nvPr/>
        </p:nvSpPr>
        <p:spPr>
          <a:xfrm>
            <a:off x="2627784" y="3140968"/>
            <a:ext cx="1535998" cy="261610"/>
          </a:xfrm>
          <a:prstGeom prst="rect">
            <a:avLst/>
          </a:prstGeom>
          <a:noFill/>
        </p:spPr>
        <p:txBody>
          <a:bodyPr wrap="none" rtlCol="0">
            <a:spAutoFit/>
          </a:bodyPr>
          <a:lstStyle/>
          <a:p>
            <a:r>
              <a:rPr lang="nl-NL" sz="1100" dirty="0" err="1" smtClean="0">
                <a:solidFill>
                  <a:schemeClr val="bg1"/>
                </a:solidFill>
              </a:rPr>
              <a:t>O.L.V.kerk</a:t>
            </a:r>
            <a:r>
              <a:rPr lang="nl-NL" sz="1100" dirty="0" smtClean="0">
                <a:solidFill>
                  <a:schemeClr val="bg1"/>
                </a:solidFill>
              </a:rPr>
              <a:t>,Maastricht</a:t>
            </a:r>
            <a:endParaRPr lang="nl-NL" sz="1100" dirty="0">
              <a:solidFill>
                <a:schemeClr val="bg1"/>
              </a:solidFill>
            </a:endParaRPr>
          </a:p>
        </p:txBody>
      </p:sp>
      <p:sp>
        <p:nvSpPr>
          <p:cNvPr id="17" name="Text Box 8"/>
          <p:cNvSpPr txBox="1">
            <a:spLocks noChangeArrowheads="1"/>
          </p:cNvSpPr>
          <p:nvPr/>
        </p:nvSpPr>
        <p:spPr bwMode="auto">
          <a:xfrm>
            <a:off x="7740352" y="6553200"/>
            <a:ext cx="835485" cy="261610"/>
          </a:xfrm>
          <a:prstGeom prst="rect">
            <a:avLst/>
          </a:prstGeom>
          <a:noFill/>
          <a:ln w="9525">
            <a:noFill/>
            <a:miter lim="800000"/>
            <a:headEnd/>
            <a:tailEnd/>
          </a:ln>
          <a:effectLst/>
        </p:spPr>
        <p:txBody>
          <a:bodyPr wrap="none">
            <a:spAutoFit/>
          </a:bodyPr>
          <a:lstStyle/>
          <a:p>
            <a:r>
              <a:rPr lang="nl-NL" sz="1100" dirty="0" err="1" smtClean="0">
                <a:solidFill>
                  <a:schemeClr val="bg1"/>
                </a:solidFill>
              </a:rPr>
              <a:t>Pisa</a:t>
            </a:r>
            <a:r>
              <a:rPr lang="nl-NL" sz="1100" dirty="0" smtClean="0">
                <a:solidFill>
                  <a:schemeClr val="bg1"/>
                </a:solidFill>
              </a:rPr>
              <a:t>, </a:t>
            </a:r>
            <a:r>
              <a:rPr lang="nl-NL" sz="1100" dirty="0">
                <a:solidFill>
                  <a:schemeClr val="bg1"/>
                </a:solidFill>
              </a:rPr>
              <a:t>Italië</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5445224"/>
            <a:ext cx="9144000" cy="1412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194" name="Rectangle 2"/>
          <p:cNvSpPr>
            <a:spLocks noGrp="1" noChangeArrowheads="1"/>
          </p:cNvSpPr>
          <p:nvPr>
            <p:ph type="title"/>
          </p:nvPr>
        </p:nvSpPr>
        <p:spPr>
          <a:xfrm>
            <a:off x="0" y="0"/>
            <a:ext cx="9144000" cy="764704"/>
          </a:xfrm>
          <a:solidFill>
            <a:schemeClr val="tx1"/>
          </a:solidFill>
        </p:spPr>
        <p:txBody>
          <a:bodyPr/>
          <a:lstStyle/>
          <a:p>
            <a:pPr algn="l"/>
            <a:r>
              <a:rPr lang="nl-NL" sz="5400" dirty="0" smtClean="0">
                <a:solidFill>
                  <a:schemeClr val="bg1"/>
                </a:solidFill>
                <a:latin typeface="EngrvrsOldEng BT" pitchFamily="66" charset="0"/>
              </a:rPr>
              <a:t>Romaans in Nederland</a:t>
            </a:r>
            <a:endParaRPr lang="nl-NL" sz="5400" dirty="0">
              <a:solidFill>
                <a:schemeClr val="bg1"/>
              </a:solidFill>
              <a:latin typeface="EngrvrsOldEng BT" pitchFamily="66" charset="0"/>
            </a:endParaRPr>
          </a:p>
        </p:txBody>
      </p:sp>
      <p:sp>
        <p:nvSpPr>
          <p:cNvPr id="8196" name="Text Box 4"/>
          <p:cNvSpPr txBox="1">
            <a:spLocks noChangeArrowheads="1"/>
          </p:cNvSpPr>
          <p:nvPr/>
        </p:nvSpPr>
        <p:spPr bwMode="auto">
          <a:xfrm>
            <a:off x="0" y="6021288"/>
            <a:ext cx="9144000" cy="646331"/>
          </a:xfrm>
          <a:prstGeom prst="rect">
            <a:avLst/>
          </a:prstGeom>
          <a:noFill/>
          <a:ln w="9525">
            <a:noFill/>
            <a:miter lim="800000"/>
            <a:headEnd/>
            <a:tailEnd/>
          </a:ln>
          <a:effectLst/>
        </p:spPr>
        <p:txBody>
          <a:bodyPr wrap="square">
            <a:spAutoFit/>
          </a:bodyPr>
          <a:lstStyle/>
          <a:p>
            <a:r>
              <a:rPr lang="nl-NL" sz="1200" b="1" dirty="0" smtClean="0">
                <a:solidFill>
                  <a:schemeClr val="bg1"/>
                </a:solidFill>
              </a:rPr>
              <a:t>Spaarvelden</a:t>
            </a:r>
            <a:r>
              <a:rPr lang="nl-NL" sz="1200" dirty="0" smtClean="0">
                <a:solidFill>
                  <a:schemeClr val="bg1"/>
                </a:solidFill>
              </a:rPr>
              <a:t> zijn ondiepe, blinde nissen in een muur.  Het spaarveld werd vaak toegepast om de vlakke gevelwand wat te verlevendigen. In een spaarveld kunnen ook vensters zijn geplaatst.  In </a:t>
            </a:r>
            <a:r>
              <a:rPr lang="nl-NL" sz="1200" b="1" dirty="0" smtClean="0">
                <a:solidFill>
                  <a:schemeClr val="bg1"/>
                </a:solidFill>
              </a:rPr>
              <a:t>de </a:t>
            </a:r>
            <a:r>
              <a:rPr lang="nl-NL" sz="1200" b="1" dirty="0" err="1" smtClean="0">
                <a:solidFill>
                  <a:schemeClr val="bg1"/>
                </a:solidFill>
              </a:rPr>
              <a:t>St</a:t>
            </a:r>
            <a:r>
              <a:rPr lang="nl-NL" sz="1200" b="1" dirty="0" smtClean="0">
                <a:solidFill>
                  <a:schemeClr val="bg1"/>
                </a:solidFill>
              </a:rPr>
              <a:t> </a:t>
            </a:r>
            <a:r>
              <a:rPr lang="nl-NL" sz="1200" b="1" dirty="0" err="1" smtClean="0">
                <a:solidFill>
                  <a:schemeClr val="bg1"/>
                </a:solidFill>
              </a:rPr>
              <a:t>Servaas</a:t>
            </a:r>
            <a:r>
              <a:rPr lang="nl-NL" sz="1200" b="1" dirty="0" smtClean="0">
                <a:solidFill>
                  <a:schemeClr val="bg1"/>
                </a:solidFill>
              </a:rPr>
              <a:t> te Maastricht </a:t>
            </a:r>
            <a:r>
              <a:rPr lang="nl-NL" sz="1200" dirty="0" smtClean="0">
                <a:solidFill>
                  <a:schemeClr val="bg1"/>
                </a:solidFill>
              </a:rPr>
              <a:t>te zien rondom het koor op de begane grond en torens, begrensd door rode </a:t>
            </a:r>
            <a:r>
              <a:rPr lang="nl-NL" sz="1200" dirty="0" err="1" smtClean="0">
                <a:solidFill>
                  <a:schemeClr val="bg1"/>
                </a:solidFill>
              </a:rPr>
              <a:t>lisenen</a:t>
            </a:r>
            <a:r>
              <a:rPr lang="nl-NL" sz="1200" dirty="0" smtClean="0">
                <a:solidFill>
                  <a:schemeClr val="bg1"/>
                </a:solidFill>
              </a:rPr>
              <a:t> en aan de bovenzijde bekroond met boogfriezen.</a:t>
            </a:r>
            <a:endParaRPr lang="nl-NL" sz="1200" dirty="0">
              <a:solidFill>
                <a:schemeClr val="bg1"/>
              </a:solidFill>
              <a:latin typeface="Times New Roman" charset="0"/>
            </a:endParaRPr>
          </a:p>
        </p:txBody>
      </p:sp>
      <p:pic>
        <p:nvPicPr>
          <p:cNvPr id="15" name="Afbeelding 14" descr="Maastrichtolvkerk.jpg"/>
          <p:cNvPicPr>
            <a:picLocks noChangeAspect="1"/>
          </p:cNvPicPr>
          <p:nvPr/>
        </p:nvPicPr>
        <p:blipFill>
          <a:blip r:embed="rId2" cstate="print"/>
          <a:stretch>
            <a:fillRect/>
          </a:stretch>
        </p:blipFill>
        <p:spPr>
          <a:xfrm>
            <a:off x="0" y="2324877"/>
            <a:ext cx="2627784" cy="3503712"/>
          </a:xfrm>
          <a:prstGeom prst="rect">
            <a:avLst/>
          </a:prstGeom>
        </p:spPr>
      </p:pic>
      <p:sp>
        <p:nvSpPr>
          <p:cNvPr id="16" name="Tekstvak 15"/>
          <p:cNvSpPr txBox="1"/>
          <p:nvPr/>
        </p:nvSpPr>
        <p:spPr>
          <a:xfrm>
            <a:off x="179512" y="2492896"/>
            <a:ext cx="1808254" cy="276999"/>
          </a:xfrm>
          <a:prstGeom prst="rect">
            <a:avLst/>
          </a:prstGeom>
          <a:noFill/>
        </p:spPr>
        <p:txBody>
          <a:bodyPr wrap="square" rtlCol="0">
            <a:spAutoFit/>
          </a:bodyPr>
          <a:lstStyle/>
          <a:p>
            <a:r>
              <a:rPr lang="nl-NL" sz="1200" dirty="0" err="1" smtClean="0"/>
              <a:t>O.L.V.Maastricht</a:t>
            </a:r>
            <a:endParaRPr lang="nl-NL" sz="1200" dirty="0"/>
          </a:p>
        </p:txBody>
      </p:sp>
      <p:pic>
        <p:nvPicPr>
          <p:cNvPr id="18" name="Afbeelding 17" descr="Servaas.jpg"/>
          <p:cNvPicPr>
            <a:picLocks noChangeAspect="1"/>
          </p:cNvPicPr>
          <p:nvPr/>
        </p:nvPicPr>
        <p:blipFill>
          <a:blip r:embed="rId3" cstate="print"/>
          <a:stretch>
            <a:fillRect/>
          </a:stretch>
        </p:blipFill>
        <p:spPr>
          <a:xfrm>
            <a:off x="2699792" y="2348880"/>
            <a:ext cx="4355976" cy="3482267"/>
          </a:xfrm>
          <a:prstGeom prst="rect">
            <a:avLst/>
          </a:prstGeom>
        </p:spPr>
      </p:pic>
      <p:sp>
        <p:nvSpPr>
          <p:cNvPr id="19" name="Tekstvak 18"/>
          <p:cNvSpPr txBox="1"/>
          <p:nvPr/>
        </p:nvSpPr>
        <p:spPr>
          <a:xfrm>
            <a:off x="0" y="764704"/>
            <a:ext cx="9144000" cy="954107"/>
          </a:xfrm>
          <a:prstGeom prst="rect">
            <a:avLst/>
          </a:prstGeom>
          <a:noFill/>
        </p:spPr>
        <p:txBody>
          <a:bodyPr wrap="square" rtlCol="0">
            <a:spAutoFit/>
          </a:bodyPr>
          <a:lstStyle/>
          <a:p>
            <a:r>
              <a:rPr lang="nl-NL" sz="1400" dirty="0" smtClean="0"/>
              <a:t>In Nederland zijn relatief weinig grote Romaanse kerken, in contrast tot dit relatief kleine aantal  staat het grote </a:t>
            </a:r>
            <a:br>
              <a:rPr lang="nl-NL" sz="1400" dirty="0" smtClean="0"/>
            </a:br>
            <a:r>
              <a:rPr lang="nl-NL" sz="1400" dirty="0" smtClean="0"/>
              <a:t>aantal dorpskerken waarvan de romaanse oorsprong nog duidelijk herkenbaar is, maar in een veel simpeler vorm. </a:t>
            </a:r>
            <a:r>
              <a:rPr lang="nl-NL" sz="1400" b="1" dirty="0" smtClean="0"/>
              <a:t>Onze-Lieve-Vrouwebasiliek</a:t>
            </a:r>
            <a:r>
              <a:rPr lang="nl-NL" sz="1400" dirty="0" smtClean="0"/>
              <a:t> .De huidige kerk dateert uit de 11e eeuw. Tot de omwalling van de stad in 1229 was de Onze-Lieve-Vrouwebasiliek het middelpunt van Maastricht.</a:t>
            </a:r>
            <a:endParaRPr lang="nl-NL" sz="1400" dirty="0"/>
          </a:p>
        </p:txBody>
      </p:sp>
      <p:sp>
        <p:nvSpPr>
          <p:cNvPr id="20" name="Tekstvak 19"/>
          <p:cNvSpPr txBox="1"/>
          <p:nvPr/>
        </p:nvSpPr>
        <p:spPr>
          <a:xfrm>
            <a:off x="0" y="1628800"/>
            <a:ext cx="9144000" cy="923330"/>
          </a:xfrm>
          <a:prstGeom prst="rect">
            <a:avLst/>
          </a:prstGeom>
          <a:noFill/>
        </p:spPr>
        <p:txBody>
          <a:bodyPr wrap="square" rtlCol="0">
            <a:spAutoFit/>
          </a:bodyPr>
          <a:lstStyle/>
          <a:p>
            <a:r>
              <a:rPr lang="nl-NL" sz="1400" b="1" dirty="0" smtClean="0"/>
              <a:t>Sint </a:t>
            </a:r>
            <a:r>
              <a:rPr lang="nl-NL" sz="1400" b="1" dirty="0" err="1" smtClean="0"/>
              <a:t>Servaasbasiliek</a:t>
            </a:r>
            <a:r>
              <a:rPr lang="nl-NL" sz="1400" dirty="0" smtClean="0"/>
              <a:t>. Aan de bouw van de huidige Romaanse kerk werd rond het jaar 1000 begonnen. Van deze eerste bouwfase resteren nog het schip, de zijbeuken en een deel van het koor. Tijdens de tweede bouwfase in de tweede helft van de 11e eeuw verrees het transept met aansluitende kapellen.</a:t>
            </a:r>
          </a:p>
          <a:p>
            <a:endParaRPr lang="nl-NL" sz="1200" dirty="0"/>
          </a:p>
        </p:txBody>
      </p:sp>
      <p:pic>
        <p:nvPicPr>
          <p:cNvPr id="21" name="Afbeelding 20" descr="Romaans-Kantens.jpg"/>
          <p:cNvPicPr>
            <a:picLocks noChangeAspect="1"/>
          </p:cNvPicPr>
          <p:nvPr/>
        </p:nvPicPr>
        <p:blipFill>
          <a:blip r:embed="rId4" cstate="print"/>
          <a:stretch>
            <a:fillRect/>
          </a:stretch>
        </p:blipFill>
        <p:spPr>
          <a:xfrm>
            <a:off x="6816099" y="2348880"/>
            <a:ext cx="2327901" cy="1559693"/>
          </a:xfrm>
          <a:prstGeom prst="rect">
            <a:avLst/>
          </a:prstGeom>
        </p:spPr>
      </p:pic>
      <p:sp>
        <p:nvSpPr>
          <p:cNvPr id="22" name="Tekstvak 21"/>
          <p:cNvSpPr txBox="1"/>
          <p:nvPr/>
        </p:nvSpPr>
        <p:spPr>
          <a:xfrm>
            <a:off x="7380312" y="3573016"/>
            <a:ext cx="1548822" cy="276999"/>
          </a:xfrm>
          <a:prstGeom prst="rect">
            <a:avLst/>
          </a:prstGeom>
          <a:noFill/>
        </p:spPr>
        <p:txBody>
          <a:bodyPr wrap="none" rtlCol="0">
            <a:spAutoFit/>
          </a:bodyPr>
          <a:lstStyle/>
          <a:p>
            <a:r>
              <a:rPr lang="nl-NL" sz="1200" dirty="0" smtClean="0">
                <a:solidFill>
                  <a:schemeClr val="bg1"/>
                </a:solidFill>
              </a:rPr>
              <a:t>Kantens, Groningen</a:t>
            </a:r>
            <a:endParaRPr lang="nl-NL" sz="1200" dirty="0">
              <a:solidFill>
                <a:schemeClr val="bg1"/>
              </a:solidFill>
            </a:endParaRPr>
          </a:p>
        </p:txBody>
      </p:sp>
      <p:pic>
        <p:nvPicPr>
          <p:cNvPr id="23" name="Afbeelding 22" descr="Romaans Oosterland.jpg"/>
          <p:cNvPicPr>
            <a:picLocks noChangeAspect="1"/>
          </p:cNvPicPr>
          <p:nvPr/>
        </p:nvPicPr>
        <p:blipFill>
          <a:blip r:embed="rId5" cstate="print"/>
          <a:stretch>
            <a:fillRect/>
          </a:stretch>
        </p:blipFill>
        <p:spPr>
          <a:xfrm>
            <a:off x="6804248" y="4005064"/>
            <a:ext cx="2339752" cy="1512167"/>
          </a:xfrm>
          <a:prstGeom prst="rect">
            <a:avLst/>
          </a:prstGeom>
        </p:spPr>
      </p:pic>
      <p:sp>
        <p:nvSpPr>
          <p:cNvPr id="24" name="Tekstvak 23"/>
          <p:cNvSpPr txBox="1"/>
          <p:nvPr/>
        </p:nvSpPr>
        <p:spPr>
          <a:xfrm>
            <a:off x="7452320" y="5445224"/>
            <a:ext cx="934871" cy="276999"/>
          </a:xfrm>
          <a:prstGeom prst="rect">
            <a:avLst/>
          </a:prstGeom>
          <a:noFill/>
        </p:spPr>
        <p:txBody>
          <a:bodyPr wrap="none" rtlCol="0">
            <a:spAutoFit/>
          </a:bodyPr>
          <a:lstStyle/>
          <a:p>
            <a:r>
              <a:rPr lang="nl-NL" sz="1200" dirty="0" err="1" smtClean="0">
                <a:solidFill>
                  <a:schemeClr val="bg1"/>
                </a:solidFill>
              </a:rPr>
              <a:t>Oosterland</a:t>
            </a:r>
            <a:endParaRPr lang="nl-NL" sz="1200" dirty="0">
              <a:solidFill>
                <a:schemeClr val="bg1"/>
              </a:solidFill>
            </a:endParaRPr>
          </a:p>
        </p:txBody>
      </p:sp>
      <p:sp>
        <p:nvSpPr>
          <p:cNvPr id="25" name="Tekstvak 24"/>
          <p:cNvSpPr txBox="1"/>
          <p:nvPr/>
        </p:nvSpPr>
        <p:spPr>
          <a:xfrm>
            <a:off x="2771800" y="2492896"/>
            <a:ext cx="1731564" cy="276999"/>
          </a:xfrm>
          <a:prstGeom prst="rect">
            <a:avLst/>
          </a:prstGeom>
          <a:noFill/>
        </p:spPr>
        <p:txBody>
          <a:bodyPr wrap="none" rtlCol="0">
            <a:spAutoFit/>
          </a:bodyPr>
          <a:lstStyle/>
          <a:p>
            <a:r>
              <a:rPr lang="nl-NL" sz="1200" dirty="0" err="1" smtClean="0"/>
              <a:t>St.Servaas</a:t>
            </a:r>
            <a:r>
              <a:rPr lang="nl-NL" sz="1200" dirty="0" smtClean="0"/>
              <a:t>, Maastricht</a:t>
            </a:r>
            <a:endParaRPr lang="nl-NL" sz="12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hoek 11"/>
          <p:cNvSpPr/>
          <p:nvPr/>
        </p:nvSpPr>
        <p:spPr>
          <a:xfrm>
            <a:off x="0" y="5013176"/>
            <a:ext cx="9144000" cy="18448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218" name="Rectangle 2"/>
          <p:cNvSpPr>
            <a:spLocks noGrp="1" noChangeArrowheads="1"/>
          </p:cNvSpPr>
          <p:nvPr>
            <p:ph type="title"/>
          </p:nvPr>
        </p:nvSpPr>
        <p:spPr>
          <a:xfrm>
            <a:off x="0" y="0"/>
            <a:ext cx="9144000" cy="762000"/>
          </a:xfrm>
          <a:solidFill>
            <a:schemeClr val="tx1"/>
          </a:solidFill>
        </p:spPr>
        <p:txBody>
          <a:bodyPr/>
          <a:lstStyle/>
          <a:p>
            <a:pPr algn="l"/>
            <a:r>
              <a:rPr lang="nl-NL" sz="5400" dirty="0">
                <a:solidFill>
                  <a:schemeClr val="bg1"/>
                </a:solidFill>
                <a:latin typeface="EngrvrsOldEng BT" pitchFamily="66" charset="0"/>
              </a:rPr>
              <a:t>Romaans: schilderkunst</a:t>
            </a:r>
          </a:p>
        </p:txBody>
      </p:sp>
      <p:pic>
        <p:nvPicPr>
          <p:cNvPr id="9230" name="Picture 14" descr="C:\Users\John\Pictures\Bespiegeling\H2 Romaans\Romaans\illum_manuscript_l.jpg"/>
          <p:cNvPicPr>
            <a:picLocks noChangeAspect="1" noChangeArrowheads="1"/>
          </p:cNvPicPr>
          <p:nvPr/>
        </p:nvPicPr>
        <p:blipFill>
          <a:blip r:embed="rId2" cstate="print"/>
          <a:srcRect/>
          <a:stretch>
            <a:fillRect/>
          </a:stretch>
        </p:blipFill>
        <p:spPr bwMode="auto">
          <a:xfrm>
            <a:off x="3962400" y="762000"/>
            <a:ext cx="3297238" cy="4953000"/>
          </a:xfrm>
          <a:prstGeom prst="rect">
            <a:avLst/>
          </a:prstGeom>
          <a:noFill/>
        </p:spPr>
      </p:pic>
      <p:pic>
        <p:nvPicPr>
          <p:cNvPr id="9231" name="Picture 15" descr="C:\Users\John\Pictures\Bespiegeling\H2 Romaans\Romaans\Miniatuur.jpg"/>
          <p:cNvPicPr>
            <a:picLocks noChangeAspect="1" noChangeArrowheads="1"/>
          </p:cNvPicPr>
          <p:nvPr/>
        </p:nvPicPr>
        <p:blipFill>
          <a:blip r:embed="rId3" cstate="print"/>
          <a:srcRect/>
          <a:stretch>
            <a:fillRect/>
          </a:stretch>
        </p:blipFill>
        <p:spPr bwMode="auto">
          <a:xfrm>
            <a:off x="0" y="944563"/>
            <a:ext cx="3962400" cy="2601912"/>
          </a:xfrm>
          <a:prstGeom prst="rect">
            <a:avLst/>
          </a:prstGeom>
          <a:noFill/>
        </p:spPr>
      </p:pic>
      <p:pic>
        <p:nvPicPr>
          <p:cNvPr id="9232" name="Picture 16" descr="C:\Users\John\Pictures\Bespiegeling\H2 Romaans\Romaans\Fresco.jpg"/>
          <p:cNvPicPr>
            <a:picLocks noChangeAspect="1" noChangeArrowheads="1"/>
          </p:cNvPicPr>
          <p:nvPr/>
        </p:nvPicPr>
        <p:blipFill>
          <a:blip r:embed="rId4" cstate="print"/>
          <a:srcRect/>
          <a:stretch>
            <a:fillRect/>
          </a:stretch>
        </p:blipFill>
        <p:spPr bwMode="auto">
          <a:xfrm>
            <a:off x="6457950" y="2438400"/>
            <a:ext cx="2686050" cy="3581400"/>
          </a:xfrm>
          <a:prstGeom prst="rect">
            <a:avLst/>
          </a:prstGeom>
          <a:noFill/>
        </p:spPr>
      </p:pic>
      <p:pic>
        <p:nvPicPr>
          <p:cNvPr id="9229" name="Picture 13" descr="C:\Users\John\Pictures\Bespiegeling\H2 Romaans\Romaans\RomTap.vBayeux.jpg">
            <a:hlinkClick r:id="rId5"/>
          </p:cNvPr>
          <p:cNvPicPr>
            <a:picLocks noChangeAspect="1" noChangeArrowheads="1"/>
          </p:cNvPicPr>
          <p:nvPr/>
        </p:nvPicPr>
        <p:blipFill>
          <a:blip r:embed="rId6" cstate="print"/>
          <a:srcRect/>
          <a:stretch>
            <a:fillRect/>
          </a:stretch>
        </p:blipFill>
        <p:spPr bwMode="auto">
          <a:xfrm>
            <a:off x="0" y="3657600"/>
            <a:ext cx="4876800" cy="3192463"/>
          </a:xfrm>
          <a:prstGeom prst="rect">
            <a:avLst/>
          </a:prstGeom>
          <a:noFill/>
        </p:spPr>
      </p:pic>
      <p:sp>
        <p:nvSpPr>
          <p:cNvPr id="9234" name="Text Box 18"/>
          <p:cNvSpPr txBox="1">
            <a:spLocks noChangeArrowheads="1"/>
          </p:cNvSpPr>
          <p:nvPr/>
        </p:nvSpPr>
        <p:spPr bwMode="auto">
          <a:xfrm>
            <a:off x="7391400" y="6096000"/>
            <a:ext cx="960438" cy="396875"/>
          </a:xfrm>
          <a:prstGeom prst="rect">
            <a:avLst/>
          </a:prstGeom>
          <a:noFill/>
          <a:ln w="9525">
            <a:noFill/>
            <a:miter lim="800000"/>
            <a:headEnd/>
            <a:tailEnd/>
          </a:ln>
          <a:effectLst/>
        </p:spPr>
        <p:txBody>
          <a:bodyPr wrap="none">
            <a:spAutoFit/>
          </a:bodyPr>
          <a:lstStyle/>
          <a:p>
            <a:r>
              <a:rPr lang="nl-NL" sz="2000" dirty="0">
                <a:solidFill>
                  <a:srgbClr val="92D050"/>
                </a:solidFill>
              </a:rPr>
              <a:t>Fresco</a:t>
            </a:r>
          </a:p>
        </p:txBody>
      </p:sp>
      <p:sp>
        <p:nvSpPr>
          <p:cNvPr id="9235" name="Text Box 19"/>
          <p:cNvSpPr txBox="1">
            <a:spLocks noChangeArrowheads="1"/>
          </p:cNvSpPr>
          <p:nvPr/>
        </p:nvSpPr>
        <p:spPr bwMode="auto">
          <a:xfrm>
            <a:off x="5029200" y="6553200"/>
            <a:ext cx="2322513" cy="246221"/>
          </a:xfrm>
          <a:prstGeom prst="rect">
            <a:avLst/>
          </a:prstGeom>
          <a:noFill/>
          <a:ln w="9525">
            <a:noFill/>
            <a:miter lim="800000"/>
            <a:headEnd/>
            <a:tailEnd/>
          </a:ln>
          <a:effectLst/>
        </p:spPr>
        <p:txBody>
          <a:bodyPr>
            <a:spAutoFit/>
          </a:bodyPr>
          <a:lstStyle/>
          <a:p>
            <a:r>
              <a:rPr lang="nl-NL" sz="1000" dirty="0">
                <a:solidFill>
                  <a:schemeClr val="bg1"/>
                </a:solidFill>
              </a:rPr>
              <a:t>Tapijt van Bayeux ca. 1073</a:t>
            </a:r>
          </a:p>
        </p:txBody>
      </p:sp>
      <p:sp>
        <p:nvSpPr>
          <p:cNvPr id="9236" name="Text Box 20"/>
          <p:cNvSpPr txBox="1">
            <a:spLocks noChangeArrowheads="1"/>
          </p:cNvSpPr>
          <p:nvPr/>
        </p:nvSpPr>
        <p:spPr bwMode="auto">
          <a:xfrm>
            <a:off x="7236296" y="1196752"/>
            <a:ext cx="1370013" cy="396875"/>
          </a:xfrm>
          <a:prstGeom prst="rect">
            <a:avLst/>
          </a:prstGeom>
          <a:solidFill>
            <a:schemeClr val="tx1"/>
          </a:solidFill>
          <a:ln w="9525">
            <a:noFill/>
            <a:miter lim="800000"/>
            <a:headEnd/>
            <a:tailEnd/>
          </a:ln>
          <a:effectLst/>
        </p:spPr>
        <p:txBody>
          <a:bodyPr wrap="none">
            <a:spAutoFit/>
          </a:bodyPr>
          <a:lstStyle/>
          <a:p>
            <a:r>
              <a:rPr lang="nl-NL" sz="2000" dirty="0">
                <a:solidFill>
                  <a:srgbClr val="92D050"/>
                </a:solidFill>
              </a:rPr>
              <a:t>Miniaturen</a:t>
            </a:r>
          </a:p>
        </p:txBody>
      </p:sp>
      <p:sp>
        <p:nvSpPr>
          <p:cNvPr id="11" name="Tekstvak 10"/>
          <p:cNvSpPr txBox="1"/>
          <p:nvPr/>
        </p:nvSpPr>
        <p:spPr>
          <a:xfrm>
            <a:off x="251520" y="3717032"/>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0"/>
            <a:ext cx="9144000" cy="762000"/>
          </a:xfrm>
          <a:solidFill>
            <a:schemeClr val="tx1"/>
          </a:solidFill>
        </p:spPr>
        <p:txBody>
          <a:bodyPr/>
          <a:lstStyle/>
          <a:p>
            <a:r>
              <a:rPr lang="nl-NL" sz="5400" dirty="0">
                <a:solidFill>
                  <a:schemeClr val="bg1"/>
                </a:solidFill>
                <a:latin typeface="EngrvrsOldEng BT" pitchFamily="66" charset="0"/>
              </a:rPr>
              <a:t>Samenvatting</a:t>
            </a:r>
          </a:p>
        </p:txBody>
      </p:sp>
      <p:sp>
        <p:nvSpPr>
          <p:cNvPr id="25608" name="Text Box 8"/>
          <p:cNvSpPr txBox="1">
            <a:spLocks noChangeArrowheads="1"/>
          </p:cNvSpPr>
          <p:nvPr/>
        </p:nvSpPr>
        <p:spPr bwMode="auto">
          <a:xfrm>
            <a:off x="0" y="914400"/>
            <a:ext cx="9144000" cy="4483100"/>
          </a:xfrm>
          <a:prstGeom prst="rect">
            <a:avLst/>
          </a:prstGeom>
          <a:noFill/>
          <a:ln w="9525">
            <a:noFill/>
            <a:miter lim="800000"/>
            <a:headEnd/>
            <a:tailEnd/>
          </a:ln>
          <a:effectLst/>
        </p:spPr>
        <p:txBody>
          <a:bodyPr>
            <a:spAutoFit/>
          </a:bodyPr>
          <a:lstStyle/>
          <a:p>
            <a:pPr algn="ctr"/>
            <a:r>
              <a:rPr lang="nl-NL" sz="2000"/>
              <a:t>* Gesloten woongemeenschappen in onherbergzaam landschap</a:t>
            </a:r>
            <a:br>
              <a:rPr lang="nl-NL" sz="2000"/>
            </a:br>
            <a:r>
              <a:rPr lang="nl-NL" sz="2000"/>
              <a:t>* Wankel bestaan voortdurend bedreigd.</a:t>
            </a:r>
            <a:br>
              <a:rPr lang="nl-NL" sz="2000"/>
            </a:br>
            <a:r>
              <a:rPr lang="nl-NL" sz="2000"/>
              <a:t>* Angst voor berovingen en oorlog.</a:t>
            </a:r>
            <a:br>
              <a:rPr lang="nl-NL" sz="2000"/>
            </a:br>
            <a:r>
              <a:rPr lang="nl-NL" sz="2000"/>
              <a:t>* Feodale heren en ridders bieden hiertegen weerstand.</a:t>
            </a:r>
            <a:br>
              <a:rPr lang="nl-NL" sz="2000"/>
            </a:br>
            <a:r>
              <a:rPr lang="nl-NL" sz="2000"/>
              <a:t>* Angst voor God en zijn onberekenbaar ingrijpen.</a:t>
            </a:r>
            <a:br>
              <a:rPr lang="nl-NL" sz="2000"/>
            </a:br>
            <a:r>
              <a:rPr lang="nl-NL" sz="2000"/>
              <a:t>* In kloosters heerst een strakke discipline.</a:t>
            </a:r>
            <a:br>
              <a:rPr lang="nl-NL" sz="2000"/>
            </a:br>
            <a:r>
              <a:rPr lang="nl-NL" sz="2000"/>
              <a:t>* Bidden tot God om de mensheid te redden.</a:t>
            </a:r>
            <a:br>
              <a:rPr lang="nl-NL" sz="2000"/>
            </a:br>
            <a:r>
              <a:rPr lang="nl-NL" sz="2000"/>
              <a:t>* Kloosterorden verkrijgen grote rijkdommen.</a:t>
            </a:r>
            <a:br>
              <a:rPr lang="nl-NL" sz="2000"/>
            </a:br>
            <a:r>
              <a:rPr lang="nl-NL" sz="2000"/>
              <a:t>* Verzet tegen deze luxe: cisterciënzerorde.</a:t>
            </a:r>
            <a:br>
              <a:rPr lang="nl-NL" sz="2000"/>
            </a:br>
            <a:r>
              <a:rPr lang="nl-NL" sz="2000"/>
              <a:t>* Gregoriaanse psalmen en gezangen.</a:t>
            </a:r>
            <a:br>
              <a:rPr lang="nl-NL" sz="2000"/>
            </a:br>
            <a:r>
              <a:rPr lang="nl-NL" sz="2000"/>
              <a:t>* Ontstaan notatiesysteem voor muziek.</a:t>
            </a:r>
            <a:br>
              <a:rPr lang="nl-NL" sz="2000"/>
            </a:br>
            <a:r>
              <a:rPr lang="nl-NL" sz="2000"/>
              <a:t>*Pelgrimstochten naar relikwieën voor aflaten.</a:t>
            </a:r>
            <a:br>
              <a:rPr lang="nl-NL" sz="2000"/>
            </a:br>
            <a:r>
              <a:rPr lang="nl-NL" sz="1600"/>
              <a:t/>
            </a:r>
            <a:br>
              <a:rPr lang="nl-NL" sz="1600"/>
            </a:br>
            <a:r>
              <a:rPr lang="nl-NL" sz="1600"/>
              <a:t/>
            </a:r>
            <a:br>
              <a:rPr lang="nl-NL" sz="1600"/>
            </a:br>
            <a:endParaRPr lang="nl-NL" sz="1600"/>
          </a:p>
        </p:txBody>
      </p:sp>
      <p:pic>
        <p:nvPicPr>
          <p:cNvPr id="25611" name="Picture 11" descr="C:\Users\John\Pictures\Bespiegeling\H2 Romaans\Vroege.M.E\Ot.Gero kruis.ca975.gif"/>
          <p:cNvPicPr>
            <a:picLocks noChangeAspect="1" noChangeArrowheads="1"/>
          </p:cNvPicPr>
          <p:nvPr/>
        </p:nvPicPr>
        <p:blipFill>
          <a:blip r:embed="rId2" cstate="print"/>
          <a:srcRect/>
          <a:stretch>
            <a:fillRect/>
          </a:stretch>
        </p:blipFill>
        <p:spPr bwMode="auto">
          <a:xfrm>
            <a:off x="0" y="4724400"/>
            <a:ext cx="1541463" cy="2133600"/>
          </a:xfrm>
          <a:prstGeom prst="rect">
            <a:avLst/>
          </a:prstGeom>
          <a:noFill/>
        </p:spPr>
      </p:pic>
      <p:pic>
        <p:nvPicPr>
          <p:cNvPr id="25612" name="Picture 12" descr="C:\Users\John\Pictures\Bespiegeling\H2 Romaans\Vroege.M.E\Kar.Lindause evang.870.bmp"/>
          <p:cNvPicPr>
            <a:picLocks noChangeAspect="1" noChangeArrowheads="1"/>
          </p:cNvPicPr>
          <p:nvPr/>
        </p:nvPicPr>
        <p:blipFill>
          <a:blip r:embed="rId3" cstate="print"/>
          <a:srcRect/>
          <a:stretch>
            <a:fillRect/>
          </a:stretch>
        </p:blipFill>
        <p:spPr bwMode="auto">
          <a:xfrm>
            <a:off x="2743200" y="4724400"/>
            <a:ext cx="1627188" cy="2133600"/>
          </a:xfrm>
          <a:prstGeom prst="rect">
            <a:avLst/>
          </a:prstGeom>
          <a:noFill/>
        </p:spPr>
      </p:pic>
      <p:pic>
        <p:nvPicPr>
          <p:cNvPr id="25613" name="Picture 13" descr="C:\Users\John\Pictures\Bespiegeling\H2 Romaans\Vroege.M.E\Kar.deGrote.ca.900.jpg"/>
          <p:cNvPicPr>
            <a:picLocks noChangeAspect="1" noChangeArrowheads="1"/>
          </p:cNvPicPr>
          <p:nvPr/>
        </p:nvPicPr>
        <p:blipFill>
          <a:blip r:embed="rId4" cstate="print"/>
          <a:srcRect/>
          <a:stretch>
            <a:fillRect/>
          </a:stretch>
        </p:blipFill>
        <p:spPr bwMode="auto">
          <a:xfrm>
            <a:off x="7721600" y="4724400"/>
            <a:ext cx="1422400" cy="2133600"/>
          </a:xfrm>
          <a:prstGeom prst="rect">
            <a:avLst/>
          </a:prstGeom>
          <a:noFill/>
        </p:spPr>
      </p:pic>
      <p:pic>
        <p:nvPicPr>
          <p:cNvPr id="25614" name="Picture 14" descr="C:\Users\John\Pictures\Bespiegeling\H2 Romaans\Romaans\AutunEva.jpg"/>
          <p:cNvPicPr>
            <a:picLocks noChangeAspect="1" noChangeArrowheads="1"/>
          </p:cNvPicPr>
          <p:nvPr/>
        </p:nvPicPr>
        <p:blipFill>
          <a:blip r:embed="rId5" cstate="print"/>
          <a:srcRect/>
          <a:stretch>
            <a:fillRect/>
          </a:stretch>
        </p:blipFill>
        <p:spPr bwMode="auto">
          <a:xfrm>
            <a:off x="4038600" y="5303838"/>
            <a:ext cx="2444750" cy="1554162"/>
          </a:xfrm>
          <a:prstGeom prst="rect">
            <a:avLst/>
          </a:prstGeom>
          <a:noFill/>
        </p:spPr>
      </p:pic>
      <p:pic>
        <p:nvPicPr>
          <p:cNvPr id="25615" name="Picture 15" descr="C:\Users\John\Pictures\Bespiegeling\H2 Romaans\Romaans\St_Nectaire.jpg"/>
          <p:cNvPicPr>
            <a:picLocks noChangeAspect="1" noChangeArrowheads="1"/>
          </p:cNvPicPr>
          <p:nvPr/>
        </p:nvPicPr>
        <p:blipFill>
          <a:blip r:embed="rId6" cstate="print"/>
          <a:srcRect/>
          <a:stretch>
            <a:fillRect/>
          </a:stretch>
        </p:blipFill>
        <p:spPr bwMode="auto">
          <a:xfrm>
            <a:off x="6172200" y="4724400"/>
            <a:ext cx="1600200" cy="2133600"/>
          </a:xfrm>
          <a:prstGeom prst="rect">
            <a:avLst/>
          </a:prstGeom>
          <a:noFill/>
        </p:spPr>
      </p:pic>
      <p:pic>
        <p:nvPicPr>
          <p:cNvPr id="25616" name="Picture 16" descr="C:\Users\John\Pictures\Bespiegeling\H2 Romaans\Romaans\Saint-Sernin-int.jpg"/>
          <p:cNvPicPr>
            <a:picLocks noChangeAspect="1" noChangeArrowheads="1"/>
          </p:cNvPicPr>
          <p:nvPr/>
        </p:nvPicPr>
        <p:blipFill>
          <a:blip r:embed="rId7" cstate="print"/>
          <a:srcRect/>
          <a:stretch>
            <a:fillRect/>
          </a:stretch>
        </p:blipFill>
        <p:spPr bwMode="auto">
          <a:xfrm>
            <a:off x="1535113" y="4724400"/>
            <a:ext cx="1243012"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4149080"/>
            <a:ext cx="9144000" cy="27089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074" name="Rectangle 2"/>
          <p:cNvSpPr>
            <a:spLocks noGrp="1" noChangeArrowheads="1"/>
          </p:cNvSpPr>
          <p:nvPr>
            <p:ph type="title"/>
          </p:nvPr>
        </p:nvSpPr>
        <p:spPr>
          <a:xfrm>
            <a:off x="0" y="0"/>
            <a:ext cx="9144000" cy="692696"/>
          </a:xfrm>
          <a:solidFill>
            <a:schemeClr val="tx1"/>
          </a:solidFill>
        </p:spPr>
        <p:txBody>
          <a:bodyPr/>
          <a:lstStyle/>
          <a:p>
            <a:pPr algn="l"/>
            <a:r>
              <a:rPr lang="nl-NL" sz="5400" dirty="0">
                <a:solidFill>
                  <a:schemeClr val="bg1"/>
                </a:solidFill>
                <a:latin typeface="EngrvrsOldEng BT" pitchFamily="66" charset="0"/>
              </a:rPr>
              <a:t>Donkere </a:t>
            </a:r>
            <a:r>
              <a:rPr lang="nl-NL" sz="5400" dirty="0" smtClean="0">
                <a:solidFill>
                  <a:schemeClr val="bg1"/>
                </a:solidFill>
                <a:latin typeface="EngrvrsOldEng BT" pitchFamily="66" charset="0"/>
              </a:rPr>
              <a:t>eeuwen: </a:t>
            </a:r>
            <a:r>
              <a:rPr lang="nl-NL" sz="4000" dirty="0" smtClean="0">
                <a:solidFill>
                  <a:schemeClr val="accent1">
                    <a:lumMod val="60000"/>
                    <a:lumOff val="40000"/>
                  </a:schemeClr>
                </a:solidFill>
                <a:latin typeface="EngrvrsOldEng BT" pitchFamily="66" charset="0"/>
              </a:rPr>
              <a:t>Germanen</a:t>
            </a:r>
            <a:endParaRPr lang="nl-NL" sz="4000" dirty="0">
              <a:solidFill>
                <a:schemeClr val="accent1">
                  <a:lumMod val="60000"/>
                  <a:lumOff val="40000"/>
                </a:schemeClr>
              </a:solidFill>
              <a:latin typeface="EngrvrsOldEng BT" pitchFamily="66" charset="0"/>
            </a:endParaRPr>
          </a:p>
        </p:txBody>
      </p:sp>
      <p:sp>
        <p:nvSpPr>
          <p:cNvPr id="3076" name="Text Box 4"/>
          <p:cNvSpPr txBox="1">
            <a:spLocks noChangeArrowheads="1"/>
          </p:cNvSpPr>
          <p:nvPr/>
        </p:nvSpPr>
        <p:spPr bwMode="auto">
          <a:xfrm>
            <a:off x="0" y="764704"/>
            <a:ext cx="6804248" cy="2462213"/>
          </a:xfrm>
          <a:prstGeom prst="rect">
            <a:avLst/>
          </a:prstGeom>
          <a:noFill/>
          <a:ln w="9525">
            <a:noFill/>
            <a:miter lim="800000"/>
            <a:headEnd/>
            <a:tailEnd/>
          </a:ln>
          <a:effectLst/>
        </p:spPr>
        <p:txBody>
          <a:bodyPr wrap="square">
            <a:spAutoFit/>
          </a:bodyPr>
          <a:lstStyle/>
          <a:p>
            <a:r>
              <a:rPr lang="nl-NL" sz="1400" dirty="0" smtClean="0"/>
              <a:t>Ongeveer 2000 jaar geleden bestonden de Germanen uit een groot aantal stammen. Ze streden vaak tegen de Romeinen die hun woongebied probeerden te veroveren. Door in de eerste eeuw de Romeinse generaal </a:t>
            </a:r>
            <a:r>
              <a:rPr lang="nl-NL" sz="1400" dirty="0" err="1" smtClean="0"/>
              <a:t>Varus</a:t>
            </a:r>
            <a:r>
              <a:rPr lang="nl-NL" sz="1400" dirty="0" smtClean="0"/>
              <a:t> te verslaan in het </a:t>
            </a:r>
            <a:r>
              <a:rPr lang="nl-NL" sz="1400" dirty="0" err="1" smtClean="0"/>
              <a:t>Teutoburgerwoud</a:t>
            </a:r>
            <a:r>
              <a:rPr lang="nl-NL" sz="1400" dirty="0" smtClean="0"/>
              <a:t> konden ze definitief hun onafhankelijkheid bewaren. Nadien waren de betrekkingen met de Romeinen redelijk vreedzaam en leverden ze zelfs hulptroepen aan het Romeinse leger. Sommige </a:t>
            </a:r>
            <a:r>
              <a:rPr lang="nl-NL" sz="1400" dirty="0" err="1" smtClean="0"/>
              <a:t>Oost-Germanen</a:t>
            </a:r>
            <a:r>
              <a:rPr lang="nl-NL" sz="1400" dirty="0" smtClean="0"/>
              <a:t> bekeerden zich al in de vierde eeuw tot het christendom. Veel stammen vestigden zich zelfs op Romeins grondgebied en ten slotte namen ze het West-Romeinse Rijk geheel over. De Germanen kenden een rijke orale cultuur, waarin voorgedragen poëzie een belangrijke rol speelde. Enkele van deze liederen zijn het </a:t>
            </a:r>
            <a:r>
              <a:rPr lang="nl-NL" sz="1400" dirty="0" err="1" smtClean="0"/>
              <a:t>Nibelungenlied</a:t>
            </a:r>
            <a:r>
              <a:rPr lang="nl-NL" sz="1400" dirty="0" smtClean="0"/>
              <a:t>, en het </a:t>
            </a:r>
            <a:r>
              <a:rPr lang="nl-NL" sz="1400" dirty="0" err="1" smtClean="0"/>
              <a:t>Hildebrandslied</a:t>
            </a:r>
            <a:r>
              <a:rPr lang="nl-NL" sz="1400" dirty="0" smtClean="0"/>
              <a:t>.  Weefkunst en smeedkunst waren goed ontwikkeld. </a:t>
            </a:r>
            <a:endParaRPr lang="nl-NL" sz="1400" dirty="0"/>
          </a:p>
        </p:txBody>
      </p:sp>
      <p:pic>
        <p:nvPicPr>
          <p:cNvPr id="16" name="Afbeelding 15" descr="Sutton Ho geldbeursklep.jpg"/>
          <p:cNvPicPr>
            <a:picLocks noChangeAspect="1"/>
          </p:cNvPicPr>
          <p:nvPr/>
        </p:nvPicPr>
        <p:blipFill>
          <a:blip r:embed="rId2" cstate="print"/>
          <a:stretch>
            <a:fillRect/>
          </a:stretch>
        </p:blipFill>
        <p:spPr>
          <a:xfrm>
            <a:off x="6806188" y="3140969"/>
            <a:ext cx="2337812" cy="1584176"/>
          </a:xfrm>
          <a:prstGeom prst="rect">
            <a:avLst/>
          </a:prstGeom>
        </p:spPr>
      </p:pic>
      <p:pic>
        <p:nvPicPr>
          <p:cNvPr id="17" name="Afbeelding 16" descr="Germanen.jpg"/>
          <p:cNvPicPr>
            <a:picLocks noChangeAspect="1"/>
          </p:cNvPicPr>
          <p:nvPr/>
        </p:nvPicPr>
        <p:blipFill>
          <a:blip r:embed="rId3" cstate="print"/>
          <a:stretch>
            <a:fillRect/>
          </a:stretch>
        </p:blipFill>
        <p:spPr>
          <a:xfrm>
            <a:off x="0" y="3429000"/>
            <a:ext cx="4702047" cy="3140968"/>
          </a:xfrm>
          <a:prstGeom prst="rect">
            <a:avLst/>
          </a:prstGeom>
        </p:spPr>
      </p:pic>
      <p:sp>
        <p:nvSpPr>
          <p:cNvPr id="18" name="Tekstvak 17"/>
          <p:cNvSpPr txBox="1"/>
          <p:nvPr/>
        </p:nvSpPr>
        <p:spPr>
          <a:xfrm>
            <a:off x="6804248" y="4437112"/>
            <a:ext cx="2172390" cy="230832"/>
          </a:xfrm>
          <a:prstGeom prst="rect">
            <a:avLst/>
          </a:prstGeom>
          <a:noFill/>
        </p:spPr>
        <p:txBody>
          <a:bodyPr wrap="none" rtlCol="0">
            <a:spAutoFit/>
          </a:bodyPr>
          <a:lstStyle/>
          <a:p>
            <a:r>
              <a:rPr lang="nl-NL" sz="900" dirty="0" smtClean="0">
                <a:solidFill>
                  <a:schemeClr val="bg1"/>
                </a:solidFill>
              </a:rPr>
              <a:t>  Germaans:  beurs (</a:t>
            </a:r>
            <a:r>
              <a:rPr lang="nl-NL" sz="900" dirty="0" err="1" smtClean="0">
                <a:solidFill>
                  <a:schemeClr val="bg1"/>
                </a:solidFill>
              </a:rPr>
              <a:t>Sutton</a:t>
            </a:r>
            <a:r>
              <a:rPr lang="nl-NL" sz="900" dirty="0" smtClean="0">
                <a:solidFill>
                  <a:schemeClr val="bg1"/>
                </a:solidFill>
              </a:rPr>
              <a:t> Ho) ca 665</a:t>
            </a:r>
            <a:endParaRPr lang="nl-NL" sz="900" dirty="0">
              <a:solidFill>
                <a:schemeClr val="bg1"/>
              </a:solidFill>
            </a:endParaRPr>
          </a:p>
        </p:txBody>
      </p:sp>
      <p:pic>
        <p:nvPicPr>
          <p:cNvPr id="22" name="Afbeelding 21" descr="germanen3.jpg"/>
          <p:cNvPicPr>
            <a:picLocks noChangeAspect="1"/>
          </p:cNvPicPr>
          <p:nvPr/>
        </p:nvPicPr>
        <p:blipFill>
          <a:blip r:embed="rId4" cstate="print"/>
          <a:stretch>
            <a:fillRect/>
          </a:stretch>
        </p:blipFill>
        <p:spPr>
          <a:xfrm>
            <a:off x="6767736" y="188640"/>
            <a:ext cx="2376264" cy="2821182"/>
          </a:xfrm>
          <a:prstGeom prst="rect">
            <a:avLst/>
          </a:prstGeom>
        </p:spPr>
      </p:pic>
      <p:pic>
        <p:nvPicPr>
          <p:cNvPr id="24" name="Afbeelding 23" descr="helmet Sutton Ho.jpg"/>
          <p:cNvPicPr>
            <a:picLocks noChangeAspect="1"/>
          </p:cNvPicPr>
          <p:nvPr/>
        </p:nvPicPr>
        <p:blipFill>
          <a:blip r:embed="rId5" cstate="print"/>
          <a:stretch>
            <a:fillRect/>
          </a:stretch>
        </p:blipFill>
        <p:spPr>
          <a:xfrm>
            <a:off x="4788024" y="3429000"/>
            <a:ext cx="1589391" cy="2016224"/>
          </a:xfrm>
          <a:prstGeom prst="rect">
            <a:avLst/>
          </a:prstGeom>
        </p:spPr>
      </p:pic>
      <p:pic>
        <p:nvPicPr>
          <p:cNvPr id="25" name="Afbeelding 24" descr="Celtic_torc.jpg"/>
          <p:cNvPicPr>
            <a:picLocks noChangeAspect="1"/>
          </p:cNvPicPr>
          <p:nvPr/>
        </p:nvPicPr>
        <p:blipFill>
          <a:blip r:embed="rId6" cstate="print"/>
          <a:stretch>
            <a:fillRect/>
          </a:stretch>
        </p:blipFill>
        <p:spPr>
          <a:xfrm>
            <a:off x="4788024" y="5487902"/>
            <a:ext cx="1584176" cy="1370098"/>
          </a:xfrm>
          <a:prstGeom prst="rect">
            <a:avLst/>
          </a:prstGeom>
        </p:spPr>
      </p:pic>
      <p:sp>
        <p:nvSpPr>
          <p:cNvPr id="26" name="Tekstvak 25"/>
          <p:cNvSpPr txBox="1"/>
          <p:nvPr/>
        </p:nvSpPr>
        <p:spPr>
          <a:xfrm>
            <a:off x="4860032" y="5229200"/>
            <a:ext cx="1872501" cy="246221"/>
          </a:xfrm>
          <a:prstGeom prst="rect">
            <a:avLst/>
          </a:prstGeom>
          <a:noFill/>
        </p:spPr>
        <p:txBody>
          <a:bodyPr wrap="square" rtlCol="0">
            <a:spAutoFit/>
          </a:bodyPr>
          <a:lstStyle/>
          <a:p>
            <a:r>
              <a:rPr lang="nl-NL" sz="1000" dirty="0" smtClean="0"/>
              <a:t>Germaanse helm</a:t>
            </a:r>
            <a:endParaRPr lang="nl-NL" sz="1000" dirty="0"/>
          </a:p>
        </p:txBody>
      </p:sp>
      <p:sp>
        <p:nvSpPr>
          <p:cNvPr id="27" name="Tekstvak 26"/>
          <p:cNvSpPr txBox="1"/>
          <p:nvPr/>
        </p:nvSpPr>
        <p:spPr>
          <a:xfrm>
            <a:off x="4932040" y="6596390"/>
            <a:ext cx="1244251" cy="246221"/>
          </a:xfrm>
          <a:prstGeom prst="rect">
            <a:avLst/>
          </a:prstGeom>
          <a:noFill/>
        </p:spPr>
        <p:txBody>
          <a:bodyPr wrap="square" rtlCol="0">
            <a:spAutoFit/>
          </a:bodyPr>
          <a:lstStyle/>
          <a:p>
            <a:r>
              <a:rPr lang="nl-NL" sz="1000" dirty="0" smtClean="0"/>
              <a:t>Keltische </a:t>
            </a:r>
            <a:r>
              <a:rPr lang="nl-NL" sz="1000" dirty="0" err="1" smtClean="0"/>
              <a:t>Torgue</a:t>
            </a:r>
            <a:endParaRPr lang="nl-NL" sz="1000" dirty="0"/>
          </a:p>
        </p:txBody>
      </p:sp>
      <p:pic>
        <p:nvPicPr>
          <p:cNvPr id="28" name="Afbeelding 27" descr="Germ.kunst.jpg"/>
          <p:cNvPicPr>
            <a:picLocks noChangeAspect="1"/>
          </p:cNvPicPr>
          <p:nvPr/>
        </p:nvPicPr>
        <p:blipFill>
          <a:blip r:embed="rId7" cstate="print"/>
          <a:stretch>
            <a:fillRect/>
          </a:stretch>
        </p:blipFill>
        <p:spPr>
          <a:xfrm>
            <a:off x="6516216" y="4869160"/>
            <a:ext cx="2627784" cy="1634176"/>
          </a:xfrm>
          <a:prstGeom prst="rect">
            <a:avLst/>
          </a:prstGeom>
        </p:spPr>
      </p:pic>
      <p:sp>
        <p:nvSpPr>
          <p:cNvPr id="29" name="Tekstvak 28"/>
          <p:cNvSpPr txBox="1"/>
          <p:nvPr/>
        </p:nvSpPr>
        <p:spPr>
          <a:xfrm>
            <a:off x="6516216" y="6237312"/>
            <a:ext cx="947695" cy="261610"/>
          </a:xfrm>
          <a:prstGeom prst="rect">
            <a:avLst/>
          </a:prstGeom>
          <a:noFill/>
        </p:spPr>
        <p:txBody>
          <a:bodyPr wrap="square" rtlCol="0">
            <a:spAutoFit/>
          </a:bodyPr>
          <a:lstStyle/>
          <a:p>
            <a:r>
              <a:rPr lang="nl-NL" sz="1100" dirty="0" smtClean="0"/>
              <a:t>Sierschijven</a:t>
            </a:r>
            <a:endParaRPr lang="nl-NL" sz="11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3140968"/>
            <a:ext cx="9144000" cy="37170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3082" name="Picture 10" descr="C:\Users\John\Pictures\Bespiegeling\H2 Romaans\Vroege.M.E\Head-of-a-Viking-LongshipOseberg.ca825.jpg">
            <a:hlinkClick r:id="rId2"/>
          </p:cNvPr>
          <p:cNvPicPr>
            <a:picLocks noChangeAspect="1" noChangeArrowheads="1"/>
          </p:cNvPicPr>
          <p:nvPr/>
        </p:nvPicPr>
        <p:blipFill>
          <a:blip r:embed="rId3" cstate="print"/>
          <a:srcRect/>
          <a:stretch>
            <a:fillRect/>
          </a:stretch>
        </p:blipFill>
        <p:spPr bwMode="auto">
          <a:xfrm>
            <a:off x="3275857" y="4075237"/>
            <a:ext cx="2088231" cy="2782762"/>
          </a:xfrm>
          <a:prstGeom prst="rect">
            <a:avLst/>
          </a:prstGeom>
          <a:noFill/>
        </p:spPr>
      </p:pic>
      <p:pic>
        <p:nvPicPr>
          <p:cNvPr id="3084" name="Picture 12" descr="C:\Users\John\Pictures\Bespiegeling\H2 Romaans\Vroege.M.E\Vikingschip.bmp">
            <a:hlinkClick r:id="rId4"/>
          </p:cNvPr>
          <p:cNvPicPr>
            <a:picLocks noChangeAspect="1" noChangeArrowheads="1"/>
          </p:cNvPicPr>
          <p:nvPr/>
        </p:nvPicPr>
        <p:blipFill>
          <a:blip r:embed="rId5" cstate="print"/>
          <a:srcRect/>
          <a:stretch>
            <a:fillRect/>
          </a:stretch>
        </p:blipFill>
        <p:spPr bwMode="auto">
          <a:xfrm>
            <a:off x="1" y="4239090"/>
            <a:ext cx="3491880" cy="2618909"/>
          </a:xfrm>
          <a:prstGeom prst="rect">
            <a:avLst/>
          </a:prstGeom>
          <a:noFill/>
        </p:spPr>
      </p:pic>
      <p:sp>
        <p:nvSpPr>
          <p:cNvPr id="3074" name="Rectangle 2"/>
          <p:cNvSpPr>
            <a:spLocks noGrp="1" noChangeArrowheads="1"/>
          </p:cNvSpPr>
          <p:nvPr>
            <p:ph type="title"/>
          </p:nvPr>
        </p:nvSpPr>
        <p:spPr>
          <a:xfrm>
            <a:off x="0" y="0"/>
            <a:ext cx="9144000" cy="692696"/>
          </a:xfrm>
          <a:solidFill>
            <a:schemeClr val="tx1"/>
          </a:solidFill>
        </p:spPr>
        <p:txBody>
          <a:bodyPr/>
          <a:lstStyle/>
          <a:p>
            <a:pPr algn="l"/>
            <a:r>
              <a:rPr lang="nl-NL" sz="5400" dirty="0">
                <a:solidFill>
                  <a:schemeClr val="bg1"/>
                </a:solidFill>
                <a:latin typeface="EngrvrsOldEng BT" pitchFamily="66" charset="0"/>
              </a:rPr>
              <a:t>Donkere </a:t>
            </a:r>
            <a:r>
              <a:rPr lang="nl-NL" sz="5400" dirty="0" smtClean="0">
                <a:solidFill>
                  <a:schemeClr val="bg1"/>
                </a:solidFill>
                <a:latin typeface="EngrvrsOldEng BT" pitchFamily="66" charset="0"/>
              </a:rPr>
              <a:t>eeuwen: </a:t>
            </a:r>
            <a:r>
              <a:rPr lang="nl-NL" sz="4000" dirty="0" smtClean="0">
                <a:solidFill>
                  <a:schemeClr val="accent1">
                    <a:lumMod val="60000"/>
                    <a:lumOff val="40000"/>
                  </a:schemeClr>
                </a:solidFill>
                <a:latin typeface="EngrvrsOldEng BT" pitchFamily="66" charset="0"/>
              </a:rPr>
              <a:t>Vikingen</a:t>
            </a:r>
            <a:endParaRPr lang="nl-NL" sz="4000" dirty="0">
              <a:solidFill>
                <a:schemeClr val="accent1">
                  <a:lumMod val="60000"/>
                  <a:lumOff val="40000"/>
                </a:schemeClr>
              </a:solidFill>
              <a:latin typeface="EngrvrsOldEng BT" pitchFamily="66" charset="0"/>
            </a:endParaRPr>
          </a:p>
        </p:txBody>
      </p:sp>
      <p:sp>
        <p:nvSpPr>
          <p:cNvPr id="3076" name="Text Box 4"/>
          <p:cNvSpPr txBox="1">
            <a:spLocks noChangeArrowheads="1"/>
          </p:cNvSpPr>
          <p:nvPr/>
        </p:nvSpPr>
        <p:spPr bwMode="auto">
          <a:xfrm>
            <a:off x="0" y="692696"/>
            <a:ext cx="9144000" cy="1815882"/>
          </a:xfrm>
          <a:prstGeom prst="rect">
            <a:avLst/>
          </a:prstGeom>
          <a:noFill/>
          <a:ln w="9525">
            <a:noFill/>
            <a:miter lim="800000"/>
            <a:headEnd/>
            <a:tailEnd/>
          </a:ln>
          <a:effectLst/>
        </p:spPr>
        <p:txBody>
          <a:bodyPr wrap="square">
            <a:spAutoFit/>
          </a:bodyPr>
          <a:lstStyle/>
          <a:p>
            <a:r>
              <a:rPr lang="nl-NL" sz="1400" dirty="0"/>
              <a:t>West Europa wordt </a:t>
            </a:r>
            <a:r>
              <a:rPr lang="nl-NL" sz="1400" dirty="0" smtClean="0"/>
              <a:t>ook geteisterd door invallen </a:t>
            </a:r>
            <a:r>
              <a:rPr lang="nl-NL" sz="1400" dirty="0"/>
              <a:t>van </a:t>
            </a:r>
            <a:r>
              <a:rPr lang="nl-NL" sz="1400" dirty="0" err="1" smtClean="0"/>
              <a:t>de</a:t>
            </a:r>
            <a:r>
              <a:rPr lang="nl-NL" sz="1400" b="1" dirty="0" err="1" smtClean="0"/>
              <a:t>Vikingen</a:t>
            </a:r>
            <a:r>
              <a:rPr lang="nl-NL" sz="1400" dirty="0" smtClean="0"/>
              <a:t>.( Noren,Denen en Zweden) In 834 kwamen de Vikingen (Denen)voor de eerste keer in Nederland en overvielen het toen belangrijke handelscentrum </a:t>
            </a:r>
            <a:r>
              <a:rPr lang="nl-NL" sz="1400" dirty="0" err="1" smtClean="0"/>
              <a:t>Dorestad</a:t>
            </a:r>
            <a:r>
              <a:rPr lang="nl-NL" sz="1400" dirty="0" smtClean="0"/>
              <a:t>., Bij het Limburgse dorpje </a:t>
            </a:r>
            <a:r>
              <a:rPr lang="nl-NL" sz="1400" dirty="0" err="1" smtClean="0"/>
              <a:t>Asselt</a:t>
            </a:r>
            <a:r>
              <a:rPr lang="nl-NL" sz="1400" dirty="0" smtClean="0"/>
              <a:t> hadden ze een paar jaar een versterkt kamp in gebruik van waaruit ze jaarlijks op strooptocht gingen. Vanuit diverse steunpunten werden strooptochten georganiseerd via de Rijn en haar </a:t>
            </a:r>
            <a:r>
              <a:rPr lang="nl-NL" sz="1400" dirty="0" err="1" smtClean="0"/>
              <a:t>zij-rivieren</a:t>
            </a:r>
            <a:r>
              <a:rPr lang="nl-NL" sz="1400" dirty="0" smtClean="0"/>
              <a:t>. Langs de Franse Kanaalkust stichtten de Deense Vikingen nederzettingen van waaruit ze strooptochten hielden in Frankrijk en omstreken. Ze plunderden zelfs enkele malen Parijs en de Franse koning verleende ze ten slotte leenrechten voor het Kanaalgebied. Vanaf toen staat dit gewest bekend als het </a:t>
            </a:r>
            <a:r>
              <a:rPr lang="nl-NL" sz="1400" i="1" dirty="0" err="1" smtClean="0"/>
              <a:t>Noordmannengebied</a:t>
            </a:r>
            <a:r>
              <a:rPr lang="nl-NL" sz="1400" dirty="0" smtClean="0"/>
              <a:t> oftewel </a:t>
            </a:r>
            <a:r>
              <a:rPr lang="nl-NL" sz="1400" dirty="0" err="1" smtClean="0"/>
              <a:t>Normandië</a:t>
            </a:r>
            <a:r>
              <a:rPr lang="nl-NL" sz="1400" dirty="0" smtClean="0"/>
              <a:t>. Van hieruit startte Willem de Veroveraar in 1066 de verovering van Engeland. </a:t>
            </a:r>
            <a:endParaRPr lang="nl-NL" sz="1400" dirty="0"/>
          </a:p>
        </p:txBody>
      </p:sp>
      <p:sp>
        <p:nvSpPr>
          <p:cNvPr id="3083" name="Text Box 11"/>
          <p:cNvSpPr txBox="1">
            <a:spLocks noChangeArrowheads="1"/>
          </p:cNvSpPr>
          <p:nvPr/>
        </p:nvSpPr>
        <p:spPr bwMode="auto">
          <a:xfrm>
            <a:off x="3923928" y="6381328"/>
            <a:ext cx="1572866" cy="246221"/>
          </a:xfrm>
          <a:prstGeom prst="rect">
            <a:avLst/>
          </a:prstGeom>
          <a:noFill/>
          <a:ln w="9525">
            <a:noFill/>
            <a:miter lim="800000"/>
            <a:headEnd/>
            <a:tailEnd/>
          </a:ln>
          <a:effectLst/>
        </p:spPr>
        <p:txBody>
          <a:bodyPr wrap="square">
            <a:spAutoFit/>
          </a:bodyPr>
          <a:lstStyle/>
          <a:p>
            <a:r>
              <a:rPr lang="nl-NL" sz="1000" dirty="0">
                <a:solidFill>
                  <a:schemeClr val="bg1"/>
                </a:solidFill>
              </a:rPr>
              <a:t>Kop </a:t>
            </a:r>
            <a:r>
              <a:rPr lang="nl-NL" sz="1000" dirty="0" smtClean="0">
                <a:solidFill>
                  <a:schemeClr val="bg1"/>
                </a:solidFill>
              </a:rPr>
              <a:t>Vikingschip</a:t>
            </a:r>
            <a:endParaRPr lang="nl-NL" sz="1000" dirty="0">
              <a:solidFill>
                <a:schemeClr val="bg1"/>
              </a:solidFill>
            </a:endParaRPr>
          </a:p>
        </p:txBody>
      </p:sp>
      <p:pic>
        <p:nvPicPr>
          <p:cNvPr id="3085" name="Picture 13" descr="C:\Users\John\Pictures\Bespiegeling\H2 Romaans\Vroege.M.E\AngloSaxon,broche,ca.600.jpg"/>
          <p:cNvPicPr>
            <a:picLocks noChangeAspect="1" noChangeArrowheads="1"/>
          </p:cNvPicPr>
          <p:nvPr/>
        </p:nvPicPr>
        <p:blipFill>
          <a:blip r:embed="rId6" cstate="print"/>
          <a:srcRect/>
          <a:stretch>
            <a:fillRect/>
          </a:stretch>
        </p:blipFill>
        <p:spPr bwMode="auto">
          <a:xfrm>
            <a:off x="6240164" y="2492896"/>
            <a:ext cx="2687811" cy="2448272"/>
          </a:xfrm>
          <a:prstGeom prst="rect">
            <a:avLst/>
          </a:prstGeom>
          <a:noFill/>
        </p:spPr>
      </p:pic>
      <p:pic>
        <p:nvPicPr>
          <p:cNvPr id="3086" name="Picture 14" descr="C:\Users\John\Pictures\Bespiegeling\H2 Romaans\Vroege.M.E\vikhorn.gif"/>
          <p:cNvPicPr>
            <a:picLocks noChangeAspect="1" noChangeArrowheads="1"/>
          </p:cNvPicPr>
          <p:nvPr/>
        </p:nvPicPr>
        <p:blipFill>
          <a:blip r:embed="rId7" cstate="print"/>
          <a:srcRect/>
          <a:stretch>
            <a:fillRect/>
          </a:stretch>
        </p:blipFill>
        <p:spPr bwMode="auto">
          <a:xfrm>
            <a:off x="6516216" y="4869160"/>
            <a:ext cx="2186581" cy="1788493"/>
          </a:xfrm>
          <a:prstGeom prst="rect">
            <a:avLst/>
          </a:prstGeom>
          <a:noFill/>
        </p:spPr>
      </p:pic>
      <p:sp>
        <p:nvSpPr>
          <p:cNvPr id="3087" name="Text Box 15"/>
          <p:cNvSpPr txBox="1">
            <a:spLocks noChangeArrowheads="1"/>
          </p:cNvSpPr>
          <p:nvPr/>
        </p:nvSpPr>
        <p:spPr bwMode="auto">
          <a:xfrm>
            <a:off x="8244408" y="2708920"/>
            <a:ext cx="588623" cy="246221"/>
          </a:xfrm>
          <a:prstGeom prst="rect">
            <a:avLst/>
          </a:prstGeom>
          <a:noFill/>
          <a:ln w="9525">
            <a:noFill/>
            <a:miter lim="800000"/>
            <a:headEnd/>
            <a:tailEnd/>
          </a:ln>
          <a:effectLst/>
        </p:spPr>
        <p:txBody>
          <a:bodyPr wrap="none">
            <a:spAutoFit/>
          </a:bodyPr>
          <a:lstStyle/>
          <a:p>
            <a:r>
              <a:rPr lang="nl-NL" sz="1000" dirty="0">
                <a:solidFill>
                  <a:schemeClr val="bg1"/>
                </a:solidFill>
              </a:rPr>
              <a:t>Broche</a:t>
            </a:r>
          </a:p>
        </p:txBody>
      </p:sp>
      <p:sp>
        <p:nvSpPr>
          <p:cNvPr id="3088" name="Text Box 16"/>
          <p:cNvSpPr txBox="1">
            <a:spLocks noChangeArrowheads="1"/>
          </p:cNvSpPr>
          <p:nvPr/>
        </p:nvSpPr>
        <p:spPr bwMode="auto">
          <a:xfrm>
            <a:off x="7236296" y="5157192"/>
            <a:ext cx="838691" cy="246221"/>
          </a:xfrm>
          <a:prstGeom prst="rect">
            <a:avLst/>
          </a:prstGeom>
          <a:noFill/>
          <a:ln w="9525">
            <a:noFill/>
            <a:miter lim="800000"/>
            <a:headEnd/>
            <a:tailEnd/>
          </a:ln>
          <a:effectLst/>
        </p:spPr>
        <p:txBody>
          <a:bodyPr wrap="none">
            <a:spAutoFit/>
          </a:bodyPr>
          <a:lstStyle/>
          <a:p>
            <a:r>
              <a:rPr lang="nl-NL" sz="1000" dirty="0" smtClean="0">
                <a:solidFill>
                  <a:schemeClr val="bg1"/>
                </a:solidFill>
              </a:rPr>
              <a:t> Drinkbeker</a:t>
            </a:r>
            <a:endParaRPr lang="nl-NL" sz="1000" dirty="0">
              <a:solidFill>
                <a:schemeClr val="bg1"/>
              </a:solidFill>
            </a:endParaRPr>
          </a:p>
        </p:txBody>
      </p:sp>
      <p:sp>
        <p:nvSpPr>
          <p:cNvPr id="13" name="Tekstvak 12"/>
          <p:cNvSpPr txBox="1"/>
          <p:nvPr/>
        </p:nvSpPr>
        <p:spPr>
          <a:xfrm>
            <a:off x="0" y="4653136"/>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
        <p:nvSpPr>
          <p:cNvPr id="15" name="Tekstvak 14"/>
          <p:cNvSpPr txBox="1"/>
          <p:nvPr/>
        </p:nvSpPr>
        <p:spPr>
          <a:xfrm>
            <a:off x="4211960" y="6021288"/>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
        <p:nvSpPr>
          <p:cNvPr id="19" name="Tekstvak 18"/>
          <p:cNvSpPr txBox="1"/>
          <p:nvPr/>
        </p:nvSpPr>
        <p:spPr>
          <a:xfrm>
            <a:off x="251520" y="6381328"/>
            <a:ext cx="958917" cy="246221"/>
          </a:xfrm>
          <a:prstGeom prst="rect">
            <a:avLst/>
          </a:prstGeom>
          <a:noFill/>
        </p:spPr>
        <p:txBody>
          <a:bodyPr wrap="square" rtlCol="0">
            <a:spAutoFit/>
          </a:bodyPr>
          <a:lstStyle/>
          <a:p>
            <a:r>
              <a:rPr lang="nl-NL" sz="1000" dirty="0" smtClean="0">
                <a:solidFill>
                  <a:schemeClr val="bg1"/>
                </a:solidFill>
              </a:rPr>
              <a:t>Vikingschip</a:t>
            </a:r>
            <a:endParaRPr lang="nl-NL" sz="1000" dirty="0">
              <a:solidFill>
                <a:schemeClr val="bg1"/>
              </a:solidFill>
            </a:endParaRPr>
          </a:p>
        </p:txBody>
      </p:sp>
      <p:sp>
        <p:nvSpPr>
          <p:cNvPr id="20" name="Rechthoek 19"/>
          <p:cNvSpPr/>
          <p:nvPr/>
        </p:nvSpPr>
        <p:spPr>
          <a:xfrm>
            <a:off x="5076056" y="3645024"/>
            <a:ext cx="864096" cy="32129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p:cNvSpPr/>
          <p:nvPr/>
        </p:nvSpPr>
        <p:spPr>
          <a:xfrm flipV="1">
            <a:off x="3491880" y="6669360"/>
            <a:ext cx="2232248" cy="1886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2" name="Afbeelding 21" descr="vikingen.jpg"/>
          <p:cNvPicPr>
            <a:picLocks noChangeAspect="1"/>
          </p:cNvPicPr>
          <p:nvPr/>
        </p:nvPicPr>
        <p:blipFill>
          <a:blip r:embed="rId8" cstate="print"/>
          <a:stretch>
            <a:fillRect/>
          </a:stretch>
        </p:blipFill>
        <p:spPr>
          <a:xfrm>
            <a:off x="0" y="2492897"/>
            <a:ext cx="2570012" cy="2016224"/>
          </a:xfrm>
          <a:prstGeom prst="rect">
            <a:avLst/>
          </a:prstGeom>
        </p:spPr>
      </p:pic>
      <p:pic>
        <p:nvPicPr>
          <p:cNvPr id="25" name="Afbeelding 24" descr="Vikingkop2.jpg"/>
          <p:cNvPicPr>
            <a:picLocks noChangeAspect="1"/>
          </p:cNvPicPr>
          <p:nvPr/>
        </p:nvPicPr>
        <p:blipFill>
          <a:blip r:embed="rId9" cstate="print"/>
          <a:stretch>
            <a:fillRect/>
          </a:stretch>
        </p:blipFill>
        <p:spPr>
          <a:xfrm>
            <a:off x="5076055" y="4869160"/>
            <a:ext cx="1345829" cy="1512168"/>
          </a:xfrm>
          <a:prstGeom prst="rect">
            <a:avLst/>
          </a:prstGeom>
        </p:spPr>
      </p:pic>
      <p:sp>
        <p:nvSpPr>
          <p:cNvPr id="26" name="Rechthoek 25"/>
          <p:cNvSpPr/>
          <p:nvPr/>
        </p:nvSpPr>
        <p:spPr>
          <a:xfrm>
            <a:off x="3851920" y="3861048"/>
            <a:ext cx="1008112" cy="5040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Afbeelding 23" descr="Viking-sigurd1.jpg"/>
          <p:cNvPicPr>
            <a:picLocks noChangeAspect="1"/>
          </p:cNvPicPr>
          <p:nvPr/>
        </p:nvPicPr>
        <p:blipFill>
          <a:blip r:embed="rId10" cstate="print"/>
          <a:stretch>
            <a:fillRect/>
          </a:stretch>
        </p:blipFill>
        <p:spPr>
          <a:xfrm>
            <a:off x="4716016" y="2492895"/>
            <a:ext cx="1440160" cy="1979601"/>
          </a:xfrm>
          <a:prstGeom prst="rect">
            <a:avLst/>
          </a:prstGeom>
        </p:spPr>
      </p:pic>
      <p:pic>
        <p:nvPicPr>
          <p:cNvPr id="23" name="Afbeelding 22" descr="Vikingart1.jpg"/>
          <p:cNvPicPr>
            <a:picLocks noChangeAspect="1"/>
          </p:cNvPicPr>
          <p:nvPr/>
        </p:nvPicPr>
        <p:blipFill>
          <a:blip r:embed="rId11" cstate="print"/>
          <a:stretch>
            <a:fillRect/>
          </a:stretch>
        </p:blipFill>
        <p:spPr>
          <a:xfrm>
            <a:off x="2627784" y="2492897"/>
            <a:ext cx="1322982" cy="20162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hoek 13"/>
          <p:cNvSpPr/>
          <p:nvPr/>
        </p:nvSpPr>
        <p:spPr>
          <a:xfrm>
            <a:off x="0" y="4293096"/>
            <a:ext cx="9144000" cy="25649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459" name="Rectangle 3"/>
          <p:cNvSpPr>
            <a:spLocks noGrp="1" noChangeArrowheads="1"/>
          </p:cNvSpPr>
          <p:nvPr>
            <p:ph type="title"/>
          </p:nvPr>
        </p:nvSpPr>
        <p:spPr>
          <a:xfrm>
            <a:off x="0" y="0"/>
            <a:ext cx="9144000" cy="764704"/>
          </a:xfrm>
          <a:solidFill>
            <a:schemeClr val="tx1"/>
          </a:solidFill>
        </p:spPr>
        <p:txBody>
          <a:bodyPr/>
          <a:lstStyle/>
          <a:p>
            <a:pPr algn="l"/>
            <a:r>
              <a:rPr lang="nl-NL" sz="5400" dirty="0">
                <a:solidFill>
                  <a:schemeClr val="bg1"/>
                </a:solidFill>
                <a:latin typeface="EngrvrsOldEng BT" pitchFamily="66" charset="0"/>
              </a:rPr>
              <a:t>Donkere </a:t>
            </a:r>
            <a:r>
              <a:rPr lang="nl-NL" sz="5400" dirty="0" smtClean="0">
                <a:solidFill>
                  <a:schemeClr val="bg1"/>
                </a:solidFill>
                <a:latin typeface="EngrvrsOldEng BT" pitchFamily="66" charset="0"/>
              </a:rPr>
              <a:t>eeuwen: </a:t>
            </a:r>
            <a:r>
              <a:rPr lang="nl-NL" sz="4000" dirty="0" smtClean="0">
                <a:solidFill>
                  <a:schemeClr val="accent1">
                    <a:lumMod val="60000"/>
                    <a:lumOff val="40000"/>
                  </a:schemeClr>
                </a:solidFill>
                <a:latin typeface="EngrvrsOldEng BT" pitchFamily="66" charset="0"/>
              </a:rPr>
              <a:t>Kerstening</a:t>
            </a:r>
            <a:endParaRPr lang="nl-NL" sz="4000" dirty="0">
              <a:solidFill>
                <a:schemeClr val="accent1">
                  <a:lumMod val="60000"/>
                  <a:lumOff val="40000"/>
                </a:schemeClr>
              </a:solidFill>
              <a:latin typeface="EngrvrsOldEng BT" pitchFamily="66" charset="0"/>
            </a:endParaRPr>
          </a:p>
        </p:txBody>
      </p:sp>
      <p:sp>
        <p:nvSpPr>
          <p:cNvPr id="19460" name="Text Box 4"/>
          <p:cNvSpPr txBox="1">
            <a:spLocks noChangeArrowheads="1"/>
          </p:cNvSpPr>
          <p:nvPr/>
        </p:nvSpPr>
        <p:spPr bwMode="auto">
          <a:xfrm>
            <a:off x="0" y="764704"/>
            <a:ext cx="4043094" cy="400110"/>
          </a:xfrm>
          <a:prstGeom prst="rect">
            <a:avLst/>
          </a:prstGeom>
          <a:noFill/>
          <a:ln w="9525">
            <a:noFill/>
            <a:miter lim="800000"/>
            <a:headEnd/>
            <a:tailEnd/>
          </a:ln>
          <a:effectLst/>
        </p:spPr>
        <p:txBody>
          <a:bodyPr wrap="none">
            <a:spAutoFit/>
          </a:bodyPr>
          <a:lstStyle/>
          <a:p>
            <a:pPr algn="ctr"/>
            <a:r>
              <a:rPr lang="nl-NL" sz="2000" dirty="0"/>
              <a:t>Kerstening vanuit Ierse kloosters. </a:t>
            </a:r>
            <a:endParaRPr lang="nl-NL" sz="2000" dirty="0">
              <a:latin typeface="Times New Roman" charset="0"/>
            </a:endParaRPr>
          </a:p>
        </p:txBody>
      </p:sp>
      <p:sp>
        <p:nvSpPr>
          <p:cNvPr id="19461" name="Text Box 5"/>
          <p:cNvSpPr txBox="1">
            <a:spLocks noChangeArrowheads="1"/>
          </p:cNvSpPr>
          <p:nvPr/>
        </p:nvSpPr>
        <p:spPr bwMode="auto">
          <a:xfrm>
            <a:off x="0" y="1052736"/>
            <a:ext cx="7956376" cy="1446550"/>
          </a:xfrm>
          <a:prstGeom prst="rect">
            <a:avLst/>
          </a:prstGeom>
          <a:noFill/>
          <a:ln w="9525">
            <a:noFill/>
            <a:miter lim="800000"/>
            <a:headEnd/>
            <a:tailEnd/>
          </a:ln>
          <a:effectLst/>
        </p:spPr>
        <p:txBody>
          <a:bodyPr wrap="square">
            <a:spAutoFit/>
          </a:bodyPr>
          <a:lstStyle/>
          <a:p>
            <a:r>
              <a:rPr lang="nl-NL" sz="1400" dirty="0" smtClean="0"/>
              <a:t>Christendom overleeft in de afgelegen Ierse kloostergemeenschappen. Van hier uit verspreiding van het geloof naar Engeland en West-Europa .Naast dwang door de heerser in bepaald gebied en overtuiging door rondtrekkende monniken(754: Bonifatius bij Dokkum vermoord), was er echter ook een meer pragmatische aanpak waarbij bepaalde gewoonten of heilige plaatsen verchristelijkt werden. Bepaalde "heidense" feestdagen werden gekoppeld aan christelijke feestdagen.(</a:t>
            </a:r>
            <a:r>
              <a:rPr lang="nl-NL" sz="1400" dirty="0" err="1" smtClean="0"/>
              <a:t>Kertmis</a:t>
            </a:r>
            <a:r>
              <a:rPr lang="nl-NL" sz="1400" dirty="0" smtClean="0"/>
              <a:t>) </a:t>
            </a:r>
          </a:p>
          <a:p>
            <a:r>
              <a:rPr lang="nl-NL" sz="1800" dirty="0" smtClean="0"/>
              <a:t>Decoratieve </a:t>
            </a:r>
            <a:r>
              <a:rPr lang="nl-NL" sz="1800" dirty="0" err="1" smtClean="0"/>
              <a:t>Keltisch-Germaanse</a:t>
            </a:r>
            <a:r>
              <a:rPr lang="nl-NL" sz="1800" dirty="0" smtClean="0"/>
              <a:t> manuscripten.</a:t>
            </a:r>
            <a:r>
              <a:rPr lang="nl-NL" sz="1400" dirty="0" smtClean="0"/>
              <a:t>(Organisch abstracte diermotieven)</a:t>
            </a:r>
            <a:endParaRPr lang="nl-NL" sz="1400" dirty="0"/>
          </a:p>
        </p:txBody>
      </p:sp>
      <p:pic>
        <p:nvPicPr>
          <p:cNvPr id="19466" name="Picture 10" descr="C:\Users\John\Pictures\Bespiegeling\H2 Romaans\Vroege.M.E\Lindisfarne evang.700.jpg"/>
          <p:cNvPicPr>
            <a:picLocks noChangeAspect="1" noChangeArrowheads="1"/>
          </p:cNvPicPr>
          <p:nvPr/>
        </p:nvPicPr>
        <p:blipFill>
          <a:blip r:embed="rId2" cstate="print"/>
          <a:srcRect/>
          <a:stretch>
            <a:fillRect/>
          </a:stretch>
        </p:blipFill>
        <p:spPr bwMode="auto">
          <a:xfrm>
            <a:off x="179512" y="2708920"/>
            <a:ext cx="2843808" cy="3785067"/>
          </a:xfrm>
          <a:prstGeom prst="rect">
            <a:avLst/>
          </a:prstGeom>
          <a:noFill/>
        </p:spPr>
      </p:pic>
      <p:pic>
        <p:nvPicPr>
          <p:cNvPr id="19467" name="Picture 11" descr="C:\Users\John\Pictures\Bespiegeling\H2 Romaans\Vroege.M.E\EchternachMarkus700.gif"/>
          <p:cNvPicPr>
            <a:picLocks noChangeAspect="1" noChangeArrowheads="1"/>
          </p:cNvPicPr>
          <p:nvPr/>
        </p:nvPicPr>
        <p:blipFill>
          <a:blip r:embed="rId3" cstate="print"/>
          <a:srcRect/>
          <a:stretch>
            <a:fillRect/>
          </a:stretch>
        </p:blipFill>
        <p:spPr bwMode="auto">
          <a:xfrm>
            <a:off x="6300192" y="2669573"/>
            <a:ext cx="2669547" cy="3398891"/>
          </a:xfrm>
          <a:prstGeom prst="rect">
            <a:avLst/>
          </a:prstGeom>
          <a:noFill/>
        </p:spPr>
      </p:pic>
      <p:pic>
        <p:nvPicPr>
          <p:cNvPr id="19468" name="Picture 12" descr="C:\Users\John\Pictures\Bespiegeling\H2 Romaans\Vroege.M.E\lindisfarne_stjohn_knot2.png"/>
          <p:cNvPicPr>
            <a:picLocks noChangeAspect="1" noChangeArrowheads="1"/>
          </p:cNvPicPr>
          <p:nvPr/>
        </p:nvPicPr>
        <p:blipFill>
          <a:blip r:embed="rId4" cstate="print"/>
          <a:srcRect/>
          <a:stretch>
            <a:fillRect/>
          </a:stretch>
        </p:blipFill>
        <p:spPr bwMode="auto">
          <a:xfrm>
            <a:off x="7812360" y="980728"/>
            <a:ext cx="1076325" cy="935038"/>
          </a:xfrm>
          <a:prstGeom prst="rect">
            <a:avLst/>
          </a:prstGeom>
          <a:noFill/>
        </p:spPr>
      </p:pic>
      <p:sp>
        <p:nvSpPr>
          <p:cNvPr id="19469" name="Text Box 13"/>
          <p:cNvSpPr txBox="1">
            <a:spLocks noChangeArrowheads="1"/>
          </p:cNvSpPr>
          <p:nvPr/>
        </p:nvSpPr>
        <p:spPr bwMode="auto">
          <a:xfrm>
            <a:off x="6324600" y="6093296"/>
            <a:ext cx="2819400" cy="400110"/>
          </a:xfrm>
          <a:prstGeom prst="rect">
            <a:avLst/>
          </a:prstGeom>
          <a:noFill/>
          <a:ln w="9525">
            <a:noFill/>
            <a:miter lim="800000"/>
            <a:headEnd/>
            <a:tailEnd/>
          </a:ln>
          <a:effectLst/>
        </p:spPr>
        <p:txBody>
          <a:bodyPr>
            <a:spAutoFit/>
          </a:bodyPr>
          <a:lstStyle/>
          <a:p>
            <a:r>
              <a:rPr lang="nl-NL" sz="1000" dirty="0">
                <a:solidFill>
                  <a:schemeClr val="bg1"/>
                </a:solidFill>
              </a:rPr>
              <a:t>Evangelist Marcus, </a:t>
            </a:r>
            <a:r>
              <a:rPr lang="nl-NL" sz="1000" dirty="0" err="1">
                <a:solidFill>
                  <a:schemeClr val="bg1"/>
                </a:solidFill>
              </a:rPr>
              <a:t>Evang</a:t>
            </a:r>
            <a:r>
              <a:rPr lang="nl-NL" sz="1000" dirty="0">
                <a:solidFill>
                  <a:schemeClr val="bg1"/>
                </a:solidFill>
              </a:rPr>
              <a:t>. Van </a:t>
            </a:r>
            <a:r>
              <a:rPr lang="nl-NL" sz="1000" dirty="0" err="1">
                <a:solidFill>
                  <a:schemeClr val="bg1"/>
                </a:solidFill>
              </a:rPr>
              <a:t>Echternach</a:t>
            </a:r>
            <a:r>
              <a:rPr lang="nl-NL" sz="1000" dirty="0">
                <a:solidFill>
                  <a:schemeClr val="bg1"/>
                </a:solidFill>
              </a:rPr>
              <a:t>,ca700</a:t>
            </a:r>
          </a:p>
        </p:txBody>
      </p:sp>
      <p:pic>
        <p:nvPicPr>
          <p:cNvPr id="19458" name="Picture 2" descr="C:\Users\John\Pictures\Bespiegeling\H2 Romaans\Vroege.M.E\Lindisfarne evang_det.700.jpg"/>
          <p:cNvPicPr>
            <a:picLocks noChangeAspect="1" noChangeArrowheads="1"/>
          </p:cNvPicPr>
          <p:nvPr/>
        </p:nvPicPr>
        <p:blipFill>
          <a:blip r:embed="rId5" cstate="print"/>
          <a:srcRect/>
          <a:stretch>
            <a:fillRect/>
          </a:stretch>
        </p:blipFill>
        <p:spPr bwMode="auto">
          <a:xfrm>
            <a:off x="3059832" y="2686902"/>
            <a:ext cx="3096343" cy="4171098"/>
          </a:xfrm>
          <a:prstGeom prst="rect">
            <a:avLst/>
          </a:prstGeom>
          <a:noFill/>
        </p:spPr>
      </p:pic>
      <p:sp>
        <p:nvSpPr>
          <p:cNvPr id="19472" name="Text Box 16"/>
          <p:cNvSpPr txBox="1">
            <a:spLocks noChangeArrowheads="1"/>
          </p:cNvSpPr>
          <p:nvPr/>
        </p:nvSpPr>
        <p:spPr bwMode="auto">
          <a:xfrm>
            <a:off x="7956376" y="1916832"/>
            <a:ext cx="884238" cy="457200"/>
          </a:xfrm>
          <a:prstGeom prst="rect">
            <a:avLst/>
          </a:prstGeom>
          <a:noFill/>
          <a:ln w="9525">
            <a:noFill/>
            <a:miter lim="800000"/>
            <a:headEnd/>
            <a:tailEnd/>
          </a:ln>
          <a:effectLst/>
        </p:spPr>
        <p:txBody>
          <a:bodyPr wrap="none">
            <a:spAutoFit/>
          </a:bodyPr>
          <a:lstStyle/>
          <a:p>
            <a:r>
              <a:rPr lang="nl-NL" sz="1200" dirty="0">
                <a:latin typeface="Times New Roman"/>
              </a:rPr>
              <a:t>‘</a:t>
            </a:r>
            <a:r>
              <a:rPr lang="nl-NL" sz="1200" dirty="0"/>
              <a:t>Moderne</a:t>
            </a:r>
            <a:r>
              <a:rPr lang="nl-NL" sz="1200" dirty="0">
                <a:latin typeface="Times New Roman"/>
              </a:rPr>
              <a:t>’</a:t>
            </a:r>
            <a:r>
              <a:rPr lang="nl-NL" sz="1200" dirty="0"/>
              <a:t/>
            </a:r>
            <a:br>
              <a:rPr lang="nl-NL" sz="1200" dirty="0"/>
            </a:br>
            <a:r>
              <a:rPr lang="nl-NL" sz="1200" dirty="0"/>
              <a:t> tatoeage</a:t>
            </a:r>
          </a:p>
        </p:txBody>
      </p:sp>
      <p:sp>
        <p:nvSpPr>
          <p:cNvPr id="19462" name="Text Box 6"/>
          <p:cNvSpPr txBox="1">
            <a:spLocks noChangeArrowheads="1"/>
          </p:cNvSpPr>
          <p:nvPr/>
        </p:nvSpPr>
        <p:spPr bwMode="auto">
          <a:xfrm>
            <a:off x="251520" y="6237312"/>
            <a:ext cx="2492990" cy="246221"/>
          </a:xfrm>
          <a:prstGeom prst="rect">
            <a:avLst/>
          </a:prstGeom>
          <a:noFill/>
          <a:ln w="9525">
            <a:noFill/>
            <a:miter lim="800000"/>
            <a:headEnd/>
            <a:tailEnd/>
          </a:ln>
          <a:effectLst/>
        </p:spPr>
        <p:txBody>
          <a:bodyPr wrap="square">
            <a:spAutoFit/>
          </a:bodyPr>
          <a:lstStyle/>
          <a:p>
            <a:r>
              <a:rPr lang="nl-NL" sz="1000" dirty="0"/>
              <a:t>Lindisfarne Evangeliarium, ca.700</a:t>
            </a:r>
          </a:p>
        </p:txBody>
      </p:sp>
      <p:sp>
        <p:nvSpPr>
          <p:cNvPr id="13" name="Tekstvak 12"/>
          <p:cNvSpPr txBox="1"/>
          <p:nvPr/>
        </p:nvSpPr>
        <p:spPr>
          <a:xfrm>
            <a:off x="3275856" y="2708920"/>
            <a:ext cx="550151" cy="276999"/>
          </a:xfrm>
          <a:prstGeom prst="rect">
            <a:avLst/>
          </a:prstGeom>
          <a:noFill/>
        </p:spPr>
        <p:txBody>
          <a:bodyPr wrap="none" rtlCol="0">
            <a:spAutoFit/>
          </a:bodyPr>
          <a:lstStyle/>
          <a:p>
            <a:r>
              <a:rPr lang="nl-NL" sz="1200" dirty="0" smtClean="0">
                <a:solidFill>
                  <a:schemeClr val="bg1"/>
                </a:solidFill>
              </a:rPr>
              <a:t>detail</a:t>
            </a:r>
            <a:endParaRPr lang="nl-NL" sz="12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5445224"/>
            <a:ext cx="9144000" cy="14127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38" name="Rectangle 18"/>
          <p:cNvSpPr>
            <a:spLocks noChangeArrowheads="1"/>
          </p:cNvSpPr>
          <p:nvPr/>
        </p:nvSpPr>
        <p:spPr bwMode="auto">
          <a:xfrm>
            <a:off x="0" y="2636912"/>
            <a:ext cx="9144000" cy="3763888"/>
          </a:xfrm>
          <a:prstGeom prst="rect">
            <a:avLst/>
          </a:prstGeom>
          <a:solidFill>
            <a:schemeClr val="tx2"/>
          </a:solidFill>
          <a:ln w="9525">
            <a:solidFill>
              <a:schemeClr val="tx1"/>
            </a:solidFill>
            <a:miter lim="800000"/>
            <a:headEnd/>
            <a:tailEnd/>
          </a:ln>
          <a:effectLst/>
        </p:spPr>
        <p:txBody>
          <a:bodyPr wrap="none" anchor="ctr"/>
          <a:lstStyle/>
          <a:p>
            <a:endParaRPr lang="nl-NL"/>
          </a:p>
        </p:txBody>
      </p:sp>
      <p:sp>
        <p:nvSpPr>
          <p:cNvPr id="5122" name="Rectangle 2"/>
          <p:cNvSpPr>
            <a:spLocks noGrp="1" noChangeArrowheads="1"/>
          </p:cNvSpPr>
          <p:nvPr>
            <p:ph type="title"/>
          </p:nvPr>
        </p:nvSpPr>
        <p:spPr>
          <a:xfrm>
            <a:off x="0" y="0"/>
            <a:ext cx="9144000" cy="836712"/>
          </a:xfrm>
          <a:solidFill>
            <a:schemeClr val="tx1"/>
          </a:solidFill>
        </p:spPr>
        <p:txBody>
          <a:bodyPr/>
          <a:lstStyle/>
          <a:p>
            <a:pPr algn="l"/>
            <a:r>
              <a:rPr lang="nl-NL" sz="5400" dirty="0">
                <a:solidFill>
                  <a:schemeClr val="bg1"/>
                </a:solidFill>
                <a:latin typeface="EngrvrsOldEng BT" pitchFamily="66" charset="0"/>
              </a:rPr>
              <a:t>Karolingische periode</a:t>
            </a:r>
          </a:p>
        </p:txBody>
      </p:sp>
      <p:sp>
        <p:nvSpPr>
          <p:cNvPr id="5124" name="Text Box 4"/>
          <p:cNvSpPr txBox="1">
            <a:spLocks noChangeArrowheads="1"/>
          </p:cNvSpPr>
          <p:nvPr/>
        </p:nvSpPr>
        <p:spPr bwMode="auto">
          <a:xfrm>
            <a:off x="0" y="836712"/>
            <a:ext cx="7308304" cy="1754326"/>
          </a:xfrm>
          <a:prstGeom prst="rect">
            <a:avLst/>
          </a:prstGeom>
          <a:noFill/>
          <a:ln w="9525">
            <a:noFill/>
            <a:miter lim="800000"/>
            <a:headEnd/>
            <a:tailEnd/>
          </a:ln>
          <a:effectLst/>
        </p:spPr>
        <p:txBody>
          <a:bodyPr wrap="square">
            <a:spAutoFit/>
          </a:bodyPr>
          <a:lstStyle/>
          <a:p>
            <a:r>
              <a:rPr lang="nl-NL" dirty="0"/>
              <a:t>Karel de </a:t>
            </a:r>
            <a:r>
              <a:rPr lang="nl-NL" dirty="0" smtClean="0"/>
              <a:t>Grote </a:t>
            </a:r>
            <a:r>
              <a:rPr lang="nl-NL" sz="2000" dirty="0" smtClean="0"/>
              <a:t>(</a:t>
            </a:r>
            <a:r>
              <a:rPr lang="nl-NL" sz="2000" dirty="0" err="1" smtClean="0"/>
              <a:t>Charlemagne</a:t>
            </a:r>
            <a:r>
              <a:rPr lang="nl-NL" sz="2000" dirty="0" smtClean="0"/>
              <a:t> 742-814):</a:t>
            </a:r>
            <a:endParaRPr lang="nl-NL" sz="2000" dirty="0"/>
          </a:p>
          <a:p>
            <a:r>
              <a:rPr lang="nl-NL" sz="1400" dirty="0" smtClean="0"/>
              <a:t>Het centrum van de Europese kunst werd definitief naar het Noorden verlegd. Karel de Grote wilde het artistieke prestige van het oude Rome naar West-Europa overbrengen. </a:t>
            </a:r>
            <a:r>
              <a:rPr lang="nl-NL" sz="1400" b="1" dirty="0" smtClean="0"/>
              <a:t>Karolingische renaissance</a:t>
            </a:r>
            <a:r>
              <a:rPr lang="nl-NL" sz="1400" dirty="0" smtClean="0"/>
              <a:t>. Het Romeinse en Byzantijnse voorbeeld werd nagevolgd, zonder de Germaanse aard te verloochenen. Het ambachtelijke bleef maar nu ook monumentale kunst. Streven om de oude Romeinse beschaving te versmelten met de </a:t>
            </a:r>
            <a:r>
              <a:rPr lang="nl-NL" sz="1400" dirty="0" err="1" smtClean="0"/>
              <a:t>Keltisch-Germaanse</a:t>
            </a:r>
            <a:r>
              <a:rPr lang="nl-NL" sz="1400" dirty="0" smtClean="0"/>
              <a:t> geest.  (Kortstondig</a:t>
            </a:r>
            <a:r>
              <a:rPr lang="nl-NL" sz="1400" dirty="0"/>
              <a:t>) herstel van de keizerlijke titel</a:t>
            </a:r>
            <a:r>
              <a:rPr lang="nl-NL" sz="1400" dirty="0" smtClean="0"/>
              <a:t>.</a:t>
            </a:r>
            <a:endParaRPr lang="nl-NL" sz="1400" dirty="0"/>
          </a:p>
        </p:txBody>
      </p:sp>
      <p:pic>
        <p:nvPicPr>
          <p:cNvPr id="5130" name="Picture 10" descr="C:\Users\John\Pictures\Bespiegeling\H2 Romaans\Vroege.M.E\Kar.deGrote.ca.900.jpg"/>
          <p:cNvPicPr>
            <a:picLocks noChangeAspect="1" noChangeArrowheads="1"/>
          </p:cNvPicPr>
          <p:nvPr/>
        </p:nvPicPr>
        <p:blipFill>
          <a:blip r:embed="rId2" cstate="print"/>
          <a:srcRect/>
          <a:stretch>
            <a:fillRect/>
          </a:stretch>
        </p:blipFill>
        <p:spPr bwMode="auto">
          <a:xfrm>
            <a:off x="7264400" y="0"/>
            <a:ext cx="1879600" cy="2819400"/>
          </a:xfrm>
          <a:prstGeom prst="rect">
            <a:avLst/>
          </a:prstGeom>
          <a:noFill/>
        </p:spPr>
      </p:pic>
      <p:sp>
        <p:nvSpPr>
          <p:cNvPr id="5131" name="Text Box 11"/>
          <p:cNvSpPr txBox="1">
            <a:spLocks noChangeArrowheads="1"/>
          </p:cNvSpPr>
          <p:nvPr/>
        </p:nvSpPr>
        <p:spPr bwMode="auto">
          <a:xfrm>
            <a:off x="7236296" y="188640"/>
            <a:ext cx="1728192" cy="400110"/>
          </a:xfrm>
          <a:prstGeom prst="rect">
            <a:avLst/>
          </a:prstGeom>
          <a:noFill/>
          <a:ln w="9525">
            <a:noFill/>
            <a:miter lim="800000"/>
            <a:headEnd/>
            <a:tailEnd/>
          </a:ln>
          <a:effectLst/>
        </p:spPr>
        <p:txBody>
          <a:bodyPr wrap="square">
            <a:spAutoFit/>
          </a:bodyPr>
          <a:lstStyle/>
          <a:p>
            <a:r>
              <a:rPr lang="nl-NL" sz="1000" dirty="0"/>
              <a:t>Karel de Grote</a:t>
            </a:r>
            <a:r>
              <a:rPr lang="nl-NL" sz="1000" dirty="0" smtClean="0"/>
              <a:t>,</a:t>
            </a:r>
            <a:br>
              <a:rPr lang="nl-NL" sz="1000" dirty="0" smtClean="0"/>
            </a:br>
            <a:r>
              <a:rPr lang="nl-NL" sz="1000" dirty="0" smtClean="0"/>
              <a:t>ca </a:t>
            </a:r>
            <a:r>
              <a:rPr lang="nl-NL" sz="1000" dirty="0"/>
              <a:t>900</a:t>
            </a:r>
          </a:p>
        </p:txBody>
      </p:sp>
      <p:pic>
        <p:nvPicPr>
          <p:cNvPr id="5132" name="Picture 12" descr="C:\Users\John\Pictures\Bespiegeling\H2 Romaans\Vroege.M.E\Kar.Paleiskapel,aken,ca800.jpg">
            <a:hlinkClick r:id="rId3"/>
          </p:cNvPr>
          <p:cNvPicPr>
            <a:picLocks noChangeAspect="1" noChangeArrowheads="1"/>
          </p:cNvPicPr>
          <p:nvPr/>
        </p:nvPicPr>
        <p:blipFill>
          <a:blip r:embed="rId4" cstate="print"/>
          <a:srcRect/>
          <a:stretch>
            <a:fillRect/>
          </a:stretch>
        </p:blipFill>
        <p:spPr bwMode="auto">
          <a:xfrm>
            <a:off x="381001" y="2817314"/>
            <a:ext cx="2390800" cy="3507285"/>
          </a:xfrm>
          <a:prstGeom prst="rect">
            <a:avLst/>
          </a:prstGeom>
          <a:noFill/>
        </p:spPr>
      </p:pic>
      <p:sp>
        <p:nvSpPr>
          <p:cNvPr id="5133" name="Text Box 13"/>
          <p:cNvSpPr txBox="1">
            <a:spLocks noChangeArrowheads="1"/>
          </p:cNvSpPr>
          <p:nvPr/>
        </p:nvSpPr>
        <p:spPr bwMode="auto">
          <a:xfrm>
            <a:off x="533400" y="6340475"/>
            <a:ext cx="1713931" cy="400110"/>
          </a:xfrm>
          <a:prstGeom prst="rect">
            <a:avLst/>
          </a:prstGeom>
          <a:noFill/>
          <a:ln w="9525">
            <a:noFill/>
            <a:miter lim="800000"/>
            <a:headEnd/>
            <a:tailEnd/>
          </a:ln>
          <a:effectLst/>
        </p:spPr>
        <p:txBody>
          <a:bodyPr wrap="none">
            <a:spAutoFit/>
          </a:bodyPr>
          <a:lstStyle/>
          <a:p>
            <a:r>
              <a:rPr lang="nl-NL" sz="1000" dirty="0">
                <a:solidFill>
                  <a:schemeClr val="bg1"/>
                </a:solidFill>
              </a:rPr>
              <a:t>Paleiskapel Aken, 792</a:t>
            </a:r>
          </a:p>
          <a:p>
            <a:r>
              <a:rPr lang="nl-NL" sz="1000" dirty="0">
                <a:solidFill>
                  <a:schemeClr val="bg1"/>
                </a:solidFill>
              </a:rPr>
              <a:t>Ge</a:t>
            </a:r>
            <a:r>
              <a:rPr lang="nl-NL" sz="1000" dirty="0">
                <a:solidFill>
                  <a:schemeClr val="bg1"/>
                </a:solidFill>
                <a:latin typeface="Times New Roman"/>
              </a:rPr>
              <a:t>ï</a:t>
            </a:r>
            <a:r>
              <a:rPr lang="nl-NL" sz="1000" dirty="0">
                <a:solidFill>
                  <a:schemeClr val="bg1"/>
                </a:solidFill>
              </a:rPr>
              <a:t>nspireerd op San Vitale</a:t>
            </a:r>
          </a:p>
        </p:txBody>
      </p:sp>
      <p:pic>
        <p:nvPicPr>
          <p:cNvPr id="5134" name="Picture 14" descr="C:\Users\John\Pictures\Bespiegeling\H2 Romaans\Vroege.M.E\Kar.Lindause evang.870.bmp"/>
          <p:cNvPicPr>
            <a:picLocks noChangeAspect="1" noChangeArrowheads="1"/>
          </p:cNvPicPr>
          <p:nvPr/>
        </p:nvPicPr>
        <p:blipFill>
          <a:blip r:embed="rId5" cstate="print"/>
          <a:srcRect/>
          <a:stretch>
            <a:fillRect/>
          </a:stretch>
        </p:blipFill>
        <p:spPr bwMode="auto">
          <a:xfrm>
            <a:off x="3203848" y="2852936"/>
            <a:ext cx="2678286" cy="3507558"/>
          </a:xfrm>
          <a:prstGeom prst="rect">
            <a:avLst/>
          </a:prstGeom>
          <a:noFill/>
        </p:spPr>
      </p:pic>
      <p:pic>
        <p:nvPicPr>
          <p:cNvPr id="5135" name="Picture 15" descr="C:\Users\John\Pictures\Bespiegeling\H2 Romaans\Vroege.M.E\Kar.H.Matheus_ca800.gif"/>
          <p:cNvPicPr>
            <a:picLocks noChangeAspect="1" noChangeArrowheads="1"/>
          </p:cNvPicPr>
          <p:nvPr/>
        </p:nvPicPr>
        <p:blipFill>
          <a:blip r:embed="rId6" cstate="print"/>
          <a:srcRect/>
          <a:stretch>
            <a:fillRect/>
          </a:stretch>
        </p:blipFill>
        <p:spPr bwMode="auto">
          <a:xfrm>
            <a:off x="6118565" y="2971800"/>
            <a:ext cx="3025435" cy="3337520"/>
          </a:xfrm>
          <a:prstGeom prst="rect">
            <a:avLst/>
          </a:prstGeom>
          <a:noFill/>
        </p:spPr>
      </p:pic>
      <p:sp>
        <p:nvSpPr>
          <p:cNvPr id="5136" name="Text Box 16"/>
          <p:cNvSpPr txBox="1">
            <a:spLocks noChangeArrowheads="1"/>
          </p:cNvSpPr>
          <p:nvPr/>
        </p:nvSpPr>
        <p:spPr bwMode="auto">
          <a:xfrm>
            <a:off x="3347864" y="6381328"/>
            <a:ext cx="1612942" cy="246221"/>
          </a:xfrm>
          <a:prstGeom prst="rect">
            <a:avLst/>
          </a:prstGeom>
          <a:noFill/>
          <a:ln w="9525">
            <a:noFill/>
            <a:miter lim="800000"/>
            <a:headEnd/>
            <a:tailEnd/>
          </a:ln>
          <a:effectLst/>
        </p:spPr>
        <p:txBody>
          <a:bodyPr wrap="none">
            <a:spAutoFit/>
          </a:bodyPr>
          <a:lstStyle/>
          <a:p>
            <a:r>
              <a:rPr lang="nl-NL" sz="1000" dirty="0" err="1">
                <a:solidFill>
                  <a:schemeClr val="bg1"/>
                </a:solidFill>
              </a:rPr>
              <a:t>Lindause</a:t>
            </a:r>
            <a:r>
              <a:rPr lang="nl-NL" sz="1000" dirty="0">
                <a:solidFill>
                  <a:schemeClr val="bg1"/>
                </a:solidFill>
              </a:rPr>
              <a:t> </a:t>
            </a:r>
            <a:r>
              <a:rPr lang="nl-NL" sz="1000" dirty="0" err="1">
                <a:solidFill>
                  <a:schemeClr val="bg1"/>
                </a:solidFill>
              </a:rPr>
              <a:t>Evang</a:t>
            </a:r>
            <a:r>
              <a:rPr lang="nl-NL" sz="1000" dirty="0">
                <a:solidFill>
                  <a:schemeClr val="bg1"/>
                </a:solidFill>
              </a:rPr>
              <a:t>. Ca.870 </a:t>
            </a:r>
          </a:p>
        </p:txBody>
      </p:sp>
      <p:sp>
        <p:nvSpPr>
          <p:cNvPr id="5137" name="Text Box 17"/>
          <p:cNvSpPr txBox="1">
            <a:spLocks noChangeArrowheads="1"/>
          </p:cNvSpPr>
          <p:nvPr/>
        </p:nvSpPr>
        <p:spPr bwMode="auto">
          <a:xfrm>
            <a:off x="6372200" y="6381328"/>
            <a:ext cx="1382110" cy="246221"/>
          </a:xfrm>
          <a:prstGeom prst="rect">
            <a:avLst/>
          </a:prstGeom>
          <a:noFill/>
          <a:ln w="9525">
            <a:noFill/>
            <a:miter lim="800000"/>
            <a:headEnd/>
            <a:tailEnd/>
          </a:ln>
          <a:effectLst/>
        </p:spPr>
        <p:txBody>
          <a:bodyPr wrap="none">
            <a:spAutoFit/>
          </a:bodyPr>
          <a:lstStyle/>
          <a:p>
            <a:r>
              <a:rPr lang="nl-NL" sz="1000" dirty="0" err="1">
                <a:solidFill>
                  <a:schemeClr val="bg1"/>
                </a:solidFill>
              </a:rPr>
              <a:t>H.H.Matheus</a:t>
            </a:r>
            <a:r>
              <a:rPr lang="nl-NL" sz="1000" dirty="0">
                <a:solidFill>
                  <a:schemeClr val="bg1"/>
                </a:solidFill>
              </a:rPr>
              <a:t>, ca.800</a:t>
            </a:r>
          </a:p>
        </p:txBody>
      </p:sp>
      <p:sp>
        <p:nvSpPr>
          <p:cNvPr id="14" name="Tekstvak 13"/>
          <p:cNvSpPr txBox="1"/>
          <p:nvPr/>
        </p:nvSpPr>
        <p:spPr>
          <a:xfrm>
            <a:off x="179512" y="2996952"/>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hoek 12"/>
          <p:cNvSpPr/>
          <p:nvPr/>
        </p:nvSpPr>
        <p:spPr>
          <a:xfrm>
            <a:off x="0" y="6093296"/>
            <a:ext cx="9144000" cy="76470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166" name="Picture 22" descr="C:\Users\John\Pictures\Bespiegeling\H2 Romaans\Vroege.M.E\Ot.Gero kruis.ca975.gif"/>
          <p:cNvPicPr>
            <a:picLocks noChangeAspect="1" noChangeArrowheads="1"/>
          </p:cNvPicPr>
          <p:nvPr/>
        </p:nvPicPr>
        <p:blipFill>
          <a:blip r:embed="rId2" cstate="print"/>
          <a:srcRect/>
          <a:stretch>
            <a:fillRect/>
          </a:stretch>
        </p:blipFill>
        <p:spPr bwMode="auto">
          <a:xfrm>
            <a:off x="2771800" y="2564904"/>
            <a:ext cx="3099935" cy="4293096"/>
          </a:xfrm>
          <a:prstGeom prst="rect">
            <a:avLst/>
          </a:prstGeom>
          <a:noFill/>
        </p:spPr>
      </p:pic>
      <p:sp>
        <p:nvSpPr>
          <p:cNvPr id="6162" name="Rectangle 18"/>
          <p:cNvSpPr>
            <a:spLocks noChangeArrowheads="1"/>
          </p:cNvSpPr>
          <p:nvPr/>
        </p:nvSpPr>
        <p:spPr bwMode="auto">
          <a:xfrm>
            <a:off x="5868144" y="764704"/>
            <a:ext cx="3275856" cy="6093296"/>
          </a:xfrm>
          <a:prstGeom prst="rect">
            <a:avLst/>
          </a:prstGeom>
          <a:solidFill>
            <a:schemeClr val="tx1"/>
          </a:solidFill>
          <a:ln w="9525">
            <a:solidFill>
              <a:schemeClr val="tx1"/>
            </a:solidFill>
            <a:miter lim="800000"/>
            <a:headEnd/>
            <a:tailEnd/>
          </a:ln>
          <a:effectLst/>
        </p:spPr>
        <p:txBody>
          <a:bodyPr wrap="none" anchor="ctr"/>
          <a:lstStyle/>
          <a:p>
            <a:endParaRPr lang="nl-NL"/>
          </a:p>
        </p:txBody>
      </p:sp>
      <p:pic>
        <p:nvPicPr>
          <p:cNvPr id="6167" name="Picture 23" descr="C:\Users\John\Pictures\Bespiegeling\H2 Romaans\Vroege.M.E\Ott.Adam en Eva,ca.1015,Hildesheim.jpg"/>
          <p:cNvPicPr>
            <a:picLocks noChangeAspect="1" noChangeArrowheads="1"/>
          </p:cNvPicPr>
          <p:nvPr/>
        </p:nvPicPr>
        <p:blipFill>
          <a:blip r:embed="rId3" cstate="print"/>
          <a:srcRect/>
          <a:stretch>
            <a:fillRect/>
          </a:stretch>
        </p:blipFill>
        <p:spPr bwMode="auto">
          <a:xfrm>
            <a:off x="6012160" y="4786418"/>
            <a:ext cx="3131840" cy="2071581"/>
          </a:xfrm>
          <a:prstGeom prst="rect">
            <a:avLst/>
          </a:prstGeom>
          <a:noFill/>
        </p:spPr>
      </p:pic>
      <p:sp>
        <p:nvSpPr>
          <p:cNvPr id="6146" name="Rectangle 2"/>
          <p:cNvSpPr>
            <a:spLocks noGrp="1" noChangeArrowheads="1"/>
          </p:cNvSpPr>
          <p:nvPr>
            <p:ph type="title"/>
          </p:nvPr>
        </p:nvSpPr>
        <p:spPr>
          <a:xfrm>
            <a:off x="0" y="0"/>
            <a:ext cx="9144000" cy="764704"/>
          </a:xfrm>
          <a:solidFill>
            <a:schemeClr val="tx1"/>
          </a:solidFill>
        </p:spPr>
        <p:txBody>
          <a:bodyPr/>
          <a:lstStyle/>
          <a:p>
            <a:pPr algn="l"/>
            <a:r>
              <a:rPr lang="nl-NL" sz="5400" dirty="0" err="1">
                <a:solidFill>
                  <a:schemeClr val="bg1"/>
                </a:solidFill>
                <a:latin typeface="EngrvrsOldEng BT" pitchFamily="66" charset="0"/>
              </a:rPr>
              <a:t>Ottoonse</a:t>
            </a:r>
            <a:r>
              <a:rPr lang="nl-NL" sz="5400" dirty="0">
                <a:solidFill>
                  <a:schemeClr val="bg1"/>
                </a:solidFill>
                <a:latin typeface="EngrvrsOldEng BT" pitchFamily="66" charset="0"/>
              </a:rPr>
              <a:t> periode </a:t>
            </a:r>
            <a:r>
              <a:rPr lang="nl-NL" sz="4000" dirty="0">
                <a:solidFill>
                  <a:schemeClr val="bg1"/>
                </a:solidFill>
                <a:latin typeface="EngrvrsOldEng BT" pitchFamily="66" charset="0"/>
              </a:rPr>
              <a:t>ca. 950-1000</a:t>
            </a:r>
          </a:p>
        </p:txBody>
      </p:sp>
      <p:sp>
        <p:nvSpPr>
          <p:cNvPr id="6153" name="Text Box 9"/>
          <p:cNvSpPr txBox="1">
            <a:spLocks noChangeArrowheads="1"/>
          </p:cNvSpPr>
          <p:nvPr/>
        </p:nvSpPr>
        <p:spPr bwMode="auto">
          <a:xfrm>
            <a:off x="0" y="764704"/>
            <a:ext cx="6012160" cy="2031325"/>
          </a:xfrm>
          <a:prstGeom prst="rect">
            <a:avLst/>
          </a:prstGeom>
          <a:noFill/>
          <a:ln w="9525">
            <a:noFill/>
            <a:miter lim="800000"/>
            <a:headEnd/>
            <a:tailEnd/>
          </a:ln>
          <a:effectLst/>
        </p:spPr>
        <p:txBody>
          <a:bodyPr wrap="square">
            <a:spAutoFit/>
          </a:bodyPr>
          <a:lstStyle/>
          <a:p>
            <a:r>
              <a:rPr lang="nl-NL" sz="1400" dirty="0" smtClean="0"/>
              <a:t>De Karolingische renaissance werd onderbroken door de invallen van de Noormannen  en maatschappelijke onrust: de IJzeren eeuw. </a:t>
            </a:r>
            <a:br>
              <a:rPr lang="nl-NL" sz="1400" dirty="0" smtClean="0"/>
            </a:br>
            <a:r>
              <a:rPr lang="nl-NL" sz="1400" dirty="0" smtClean="0"/>
              <a:t>Onder Otto de Grote keizer van het </a:t>
            </a:r>
            <a:r>
              <a:rPr lang="nl-NL" sz="1400" dirty="0" err="1" smtClean="0"/>
              <a:t>Oost-Frankenrijk</a:t>
            </a:r>
            <a:r>
              <a:rPr lang="nl-NL" sz="1400" dirty="0" smtClean="0"/>
              <a:t> (het latere Heilig Roomse Rijk) bloeien de kunsten weer op: </a:t>
            </a:r>
            <a:r>
              <a:rPr lang="nl-NL" sz="1400" b="1" dirty="0" err="1" smtClean="0"/>
              <a:t>Ottoonse</a:t>
            </a:r>
            <a:r>
              <a:rPr lang="nl-NL" sz="1400" b="1" dirty="0" smtClean="0"/>
              <a:t> renaissance. </a:t>
            </a:r>
            <a:r>
              <a:rPr lang="nl-NL" sz="1400" dirty="0" smtClean="0"/>
              <a:t>Karolingische </a:t>
            </a:r>
            <a:r>
              <a:rPr lang="nl-NL" sz="1400" dirty="0"/>
              <a:t>en Byzantijnse invloeden</a:t>
            </a:r>
            <a:r>
              <a:rPr lang="nl-NL" sz="1400" dirty="0" smtClean="0"/>
              <a:t>. Meer nadruk op realisme. </a:t>
            </a:r>
            <a:br>
              <a:rPr lang="nl-NL" sz="1400" dirty="0" smtClean="0"/>
            </a:br>
            <a:r>
              <a:rPr lang="nl-NL" sz="1400" dirty="0" smtClean="0"/>
              <a:t>De Germaanse kunst werd ten tijde van de </a:t>
            </a:r>
            <a:r>
              <a:rPr lang="nl-NL" sz="1400" dirty="0" err="1" smtClean="0"/>
              <a:t>Karolingers</a:t>
            </a:r>
            <a:r>
              <a:rPr lang="nl-NL" sz="1400" dirty="0" smtClean="0"/>
              <a:t> en </a:t>
            </a:r>
            <a:r>
              <a:rPr lang="nl-NL" sz="1400" dirty="0" err="1" smtClean="0"/>
              <a:t>Ottonen</a:t>
            </a:r>
            <a:r>
              <a:rPr lang="nl-NL" sz="1400" dirty="0" smtClean="0"/>
              <a:t> een hofkunst, waaraan de gewone Germaan weinig deelachtig was.</a:t>
            </a:r>
            <a:br>
              <a:rPr lang="nl-NL" sz="1400" dirty="0" smtClean="0"/>
            </a:br>
            <a:r>
              <a:rPr lang="nl-NL" sz="1400" dirty="0" smtClean="0"/>
              <a:t>Vorstenhuizen gaan ten onder, maar de Kerk handhaafde zich en leidde de Romaanse kunst in.</a:t>
            </a:r>
            <a:endParaRPr lang="nl-NL" sz="1400" dirty="0"/>
          </a:p>
        </p:txBody>
      </p:sp>
      <p:pic>
        <p:nvPicPr>
          <p:cNvPr id="6165" name="Picture 21" descr="C:\Users\John\Pictures\Bespiegeling\H2 Romaans\Vroege.M.E\St.PantaleonKeulen980.bmp"/>
          <p:cNvPicPr>
            <a:picLocks noChangeAspect="1" noChangeArrowheads="1"/>
          </p:cNvPicPr>
          <p:nvPr/>
        </p:nvPicPr>
        <p:blipFill>
          <a:blip r:embed="rId4" cstate="print"/>
          <a:srcRect/>
          <a:stretch>
            <a:fillRect/>
          </a:stretch>
        </p:blipFill>
        <p:spPr bwMode="auto">
          <a:xfrm>
            <a:off x="0" y="2825750"/>
            <a:ext cx="2941638" cy="4032250"/>
          </a:xfrm>
          <a:prstGeom prst="rect">
            <a:avLst/>
          </a:prstGeom>
          <a:noFill/>
        </p:spPr>
      </p:pic>
      <p:pic>
        <p:nvPicPr>
          <p:cNvPr id="6169" name="Picture 25" descr="C:\Users\John\Pictures\Bespiegeling\H2 Romaans\Vroege.M.E\Otto_luke.ca.1000.jpg"/>
          <p:cNvPicPr>
            <a:picLocks noChangeAspect="1" noChangeArrowheads="1"/>
          </p:cNvPicPr>
          <p:nvPr/>
        </p:nvPicPr>
        <p:blipFill>
          <a:blip r:embed="rId5" cstate="print"/>
          <a:srcRect/>
          <a:stretch>
            <a:fillRect/>
          </a:stretch>
        </p:blipFill>
        <p:spPr bwMode="auto">
          <a:xfrm>
            <a:off x="6012160" y="764704"/>
            <a:ext cx="3131840" cy="4101826"/>
          </a:xfrm>
          <a:prstGeom prst="rect">
            <a:avLst/>
          </a:prstGeom>
          <a:noFill/>
        </p:spPr>
      </p:pic>
      <p:sp>
        <p:nvSpPr>
          <p:cNvPr id="6170" name="Text Box 26"/>
          <p:cNvSpPr txBox="1">
            <a:spLocks noChangeArrowheads="1"/>
          </p:cNvSpPr>
          <p:nvPr/>
        </p:nvSpPr>
        <p:spPr bwMode="auto">
          <a:xfrm>
            <a:off x="6156176" y="4581128"/>
            <a:ext cx="2987824" cy="246221"/>
          </a:xfrm>
          <a:prstGeom prst="rect">
            <a:avLst/>
          </a:prstGeom>
          <a:noFill/>
          <a:ln w="9525">
            <a:noFill/>
            <a:miter lim="800000"/>
            <a:headEnd/>
            <a:tailEnd/>
          </a:ln>
          <a:effectLst/>
        </p:spPr>
        <p:txBody>
          <a:bodyPr wrap="square">
            <a:spAutoFit/>
          </a:bodyPr>
          <a:lstStyle/>
          <a:p>
            <a:r>
              <a:rPr lang="nl-NL" sz="1000" dirty="0">
                <a:solidFill>
                  <a:schemeClr val="bg1"/>
                </a:solidFill>
              </a:rPr>
              <a:t>Lukas, </a:t>
            </a:r>
            <a:r>
              <a:rPr lang="nl-NL" sz="1000" dirty="0" smtClean="0">
                <a:solidFill>
                  <a:schemeClr val="bg1"/>
                </a:solidFill>
              </a:rPr>
              <a:t>Evangeliarium. </a:t>
            </a:r>
            <a:r>
              <a:rPr lang="nl-NL" sz="1000" dirty="0">
                <a:solidFill>
                  <a:schemeClr val="bg1"/>
                </a:solidFill>
              </a:rPr>
              <a:t>Otto </a:t>
            </a:r>
            <a:r>
              <a:rPr lang="nl-NL" sz="1000" dirty="0" smtClean="0">
                <a:solidFill>
                  <a:schemeClr val="bg1"/>
                </a:solidFill>
              </a:rPr>
              <a:t>III,ca.1000</a:t>
            </a:r>
            <a:endParaRPr lang="nl-NL" sz="1000" dirty="0">
              <a:solidFill>
                <a:schemeClr val="bg1"/>
              </a:solidFill>
            </a:endParaRPr>
          </a:p>
        </p:txBody>
      </p:sp>
      <p:sp>
        <p:nvSpPr>
          <p:cNvPr id="6163" name="Text Box 19"/>
          <p:cNvSpPr txBox="1">
            <a:spLocks noChangeArrowheads="1"/>
          </p:cNvSpPr>
          <p:nvPr/>
        </p:nvSpPr>
        <p:spPr bwMode="auto">
          <a:xfrm>
            <a:off x="323528" y="6396335"/>
            <a:ext cx="1568058" cy="400110"/>
          </a:xfrm>
          <a:prstGeom prst="rect">
            <a:avLst/>
          </a:prstGeom>
          <a:noFill/>
          <a:ln w="9525">
            <a:noFill/>
            <a:miter lim="800000"/>
            <a:headEnd/>
            <a:tailEnd/>
          </a:ln>
          <a:effectLst/>
        </p:spPr>
        <p:txBody>
          <a:bodyPr wrap="none">
            <a:spAutoFit/>
          </a:bodyPr>
          <a:lstStyle/>
          <a:p>
            <a:r>
              <a:rPr lang="nl-NL" sz="1000" dirty="0" smtClean="0">
                <a:solidFill>
                  <a:schemeClr val="bg1"/>
                </a:solidFill>
              </a:rPr>
              <a:t>Westwerk</a:t>
            </a:r>
            <a:r>
              <a:rPr lang="nl-NL" sz="1000" dirty="0">
                <a:solidFill>
                  <a:schemeClr val="bg1"/>
                </a:solidFill>
              </a:rPr>
              <a:t>’ </a:t>
            </a:r>
            <a:r>
              <a:rPr lang="nl-NL" sz="1000" dirty="0" err="1">
                <a:solidFill>
                  <a:schemeClr val="bg1"/>
                </a:solidFill>
              </a:rPr>
              <a:t>St.Pantaleon</a:t>
            </a:r>
            <a:endParaRPr lang="nl-NL" sz="1000" dirty="0">
              <a:solidFill>
                <a:schemeClr val="bg1"/>
              </a:solidFill>
            </a:endParaRPr>
          </a:p>
          <a:p>
            <a:r>
              <a:rPr lang="nl-NL" sz="1000" dirty="0">
                <a:solidFill>
                  <a:schemeClr val="bg1"/>
                </a:solidFill>
              </a:rPr>
              <a:t>Keulen ca.980</a:t>
            </a:r>
          </a:p>
        </p:txBody>
      </p:sp>
      <p:sp>
        <p:nvSpPr>
          <p:cNvPr id="6164" name="Text Box 20"/>
          <p:cNvSpPr txBox="1">
            <a:spLocks noChangeArrowheads="1"/>
          </p:cNvSpPr>
          <p:nvPr/>
        </p:nvSpPr>
        <p:spPr bwMode="auto">
          <a:xfrm>
            <a:off x="2987824" y="6396335"/>
            <a:ext cx="1872208" cy="400110"/>
          </a:xfrm>
          <a:prstGeom prst="rect">
            <a:avLst/>
          </a:prstGeom>
          <a:noFill/>
          <a:ln w="9525">
            <a:noFill/>
            <a:miter lim="800000"/>
            <a:headEnd/>
            <a:tailEnd/>
          </a:ln>
          <a:effectLst/>
        </p:spPr>
        <p:txBody>
          <a:bodyPr wrap="square">
            <a:spAutoFit/>
          </a:bodyPr>
          <a:lstStyle/>
          <a:p>
            <a:r>
              <a:rPr lang="nl-NL" sz="1000" dirty="0"/>
              <a:t>Gero Kruisbeeld ca.975</a:t>
            </a:r>
          </a:p>
          <a:p>
            <a:r>
              <a:rPr lang="nl-NL" sz="1000" dirty="0"/>
              <a:t>Dom van Keulen</a:t>
            </a:r>
          </a:p>
        </p:txBody>
      </p:sp>
      <p:sp>
        <p:nvSpPr>
          <p:cNvPr id="6168" name="Text Box 24"/>
          <p:cNvSpPr txBox="1">
            <a:spLocks noChangeArrowheads="1"/>
          </p:cNvSpPr>
          <p:nvPr/>
        </p:nvSpPr>
        <p:spPr bwMode="auto">
          <a:xfrm>
            <a:off x="6012160" y="6396335"/>
            <a:ext cx="2880320" cy="400110"/>
          </a:xfrm>
          <a:prstGeom prst="rect">
            <a:avLst/>
          </a:prstGeom>
          <a:noFill/>
          <a:ln w="9525">
            <a:noFill/>
            <a:miter lim="800000"/>
            <a:headEnd/>
            <a:tailEnd/>
          </a:ln>
          <a:effectLst/>
        </p:spPr>
        <p:txBody>
          <a:bodyPr wrap="square">
            <a:spAutoFit/>
          </a:bodyPr>
          <a:lstStyle/>
          <a:p>
            <a:r>
              <a:rPr lang="nl-NL" sz="1000" dirty="0"/>
              <a:t>Adam en Eva, </a:t>
            </a:r>
            <a:r>
              <a:rPr lang="nl-NL" sz="1000" dirty="0" err="1"/>
              <a:t>St.Michael</a:t>
            </a:r>
            <a:r>
              <a:rPr lang="nl-NL" sz="1000" dirty="0"/>
              <a:t> </a:t>
            </a:r>
          </a:p>
          <a:p>
            <a:r>
              <a:rPr lang="nl-NL" sz="1000" dirty="0"/>
              <a:t>Hildesheim ca.1015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3" name="Rectangle 25"/>
          <p:cNvSpPr>
            <a:spLocks noChangeArrowheads="1"/>
          </p:cNvSpPr>
          <p:nvPr/>
        </p:nvSpPr>
        <p:spPr bwMode="auto">
          <a:xfrm>
            <a:off x="0" y="836712"/>
            <a:ext cx="1447800" cy="358552"/>
          </a:xfrm>
          <a:prstGeom prst="rect">
            <a:avLst/>
          </a:prstGeom>
          <a:solidFill>
            <a:schemeClr val="tx2"/>
          </a:solidFill>
          <a:ln w="9525">
            <a:solidFill>
              <a:schemeClr val="tx1"/>
            </a:solidFill>
            <a:miter lim="800000"/>
            <a:headEnd/>
            <a:tailEnd/>
          </a:ln>
          <a:effectLst/>
        </p:spPr>
        <p:txBody>
          <a:bodyPr wrap="none" anchor="ctr"/>
          <a:lstStyle/>
          <a:p>
            <a:endParaRPr lang="nl-NL"/>
          </a:p>
        </p:txBody>
      </p:sp>
      <p:sp>
        <p:nvSpPr>
          <p:cNvPr id="7189" name="Rectangle 21"/>
          <p:cNvSpPr>
            <a:spLocks noChangeArrowheads="1"/>
          </p:cNvSpPr>
          <p:nvPr/>
        </p:nvSpPr>
        <p:spPr bwMode="auto">
          <a:xfrm>
            <a:off x="6858000" y="838200"/>
            <a:ext cx="2286000" cy="60198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7170" name="Rectangle 2"/>
          <p:cNvSpPr>
            <a:spLocks noGrp="1" noChangeArrowheads="1"/>
          </p:cNvSpPr>
          <p:nvPr>
            <p:ph type="title"/>
          </p:nvPr>
        </p:nvSpPr>
        <p:spPr>
          <a:xfrm>
            <a:off x="0" y="0"/>
            <a:ext cx="9144000" cy="838200"/>
          </a:xfrm>
          <a:solidFill>
            <a:schemeClr val="tx1"/>
          </a:solidFill>
        </p:spPr>
        <p:txBody>
          <a:bodyPr/>
          <a:lstStyle/>
          <a:p>
            <a:pPr algn="l"/>
            <a:r>
              <a:rPr lang="nl-NL" sz="5400" dirty="0">
                <a:solidFill>
                  <a:schemeClr val="bg1"/>
                </a:solidFill>
                <a:latin typeface="EngrvrsOldEng BT" pitchFamily="66" charset="0"/>
              </a:rPr>
              <a:t>Romaans </a:t>
            </a:r>
            <a:r>
              <a:rPr lang="nl-NL" sz="4000" dirty="0">
                <a:solidFill>
                  <a:schemeClr val="bg1"/>
                </a:solidFill>
                <a:latin typeface="EngrvrsOldEng BT" pitchFamily="66" charset="0"/>
              </a:rPr>
              <a:t>11e en 12e eeuw</a:t>
            </a:r>
          </a:p>
        </p:txBody>
      </p:sp>
      <p:pic>
        <p:nvPicPr>
          <p:cNvPr id="7188" name="Picture 20" descr="C:\Users\John\Pictures\Bespiegeling\H2 Romaans\Romaans\pelgrim.jpg"/>
          <p:cNvPicPr>
            <a:picLocks noChangeAspect="1" noChangeArrowheads="1"/>
          </p:cNvPicPr>
          <p:nvPr/>
        </p:nvPicPr>
        <p:blipFill>
          <a:blip r:embed="rId2" cstate="print"/>
          <a:srcRect/>
          <a:stretch>
            <a:fillRect/>
          </a:stretch>
        </p:blipFill>
        <p:spPr bwMode="auto">
          <a:xfrm>
            <a:off x="7010400" y="228600"/>
            <a:ext cx="1852613" cy="2286000"/>
          </a:xfrm>
          <a:prstGeom prst="rect">
            <a:avLst/>
          </a:prstGeom>
          <a:noFill/>
        </p:spPr>
      </p:pic>
      <p:sp>
        <p:nvSpPr>
          <p:cNvPr id="7191" name="Text Box 23"/>
          <p:cNvSpPr txBox="1">
            <a:spLocks noChangeArrowheads="1"/>
          </p:cNvSpPr>
          <p:nvPr/>
        </p:nvSpPr>
        <p:spPr bwMode="auto">
          <a:xfrm>
            <a:off x="0" y="764704"/>
            <a:ext cx="6876256" cy="2041778"/>
          </a:xfrm>
          <a:prstGeom prst="rect">
            <a:avLst/>
          </a:prstGeom>
          <a:noFill/>
          <a:ln w="9525">
            <a:noFill/>
            <a:miter lim="800000"/>
            <a:headEnd/>
            <a:tailEnd/>
          </a:ln>
          <a:effectLst/>
        </p:spPr>
        <p:txBody>
          <a:bodyPr wrap="square">
            <a:spAutoFit/>
          </a:bodyPr>
          <a:lstStyle/>
          <a:p>
            <a:r>
              <a:rPr lang="nl-NL" dirty="0" err="1">
                <a:solidFill>
                  <a:srgbClr val="CC00FF"/>
                </a:solidFill>
              </a:rPr>
              <a:t>Conques</a:t>
            </a:r>
            <a:r>
              <a:rPr lang="nl-NL" dirty="0">
                <a:solidFill>
                  <a:srgbClr val="CC00FF"/>
                </a:solidFill>
              </a:rPr>
              <a:t>: </a:t>
            </a:r>
            <a:r>
              <a:rPr lang="nl-NL" sz="1400" dirty="0"/>
              <a:t>Buiten de directe omgeving van burchten en kloosters is Europa onherbergzaam en onbekend. De </a:t>
            </a:r>
            <a:r>
              <a:rPr lang="nl-NL" sz="1400" b="1" dirty="0">
                <a:solidFill>
                  <a:srgbClr val="00FF00"/>
                </a:solidFill>
              </a:rPr>
              <a:t>pelgrimages</a:t>
            </a:r>
            <a:r>
              <a:rPr lang="nl-NL" sz="1400" dirty="0"/>
              <a:t>, waartoe de kerk oproept zijn gevaarlijke ondernemingen. En nemen maanden in beslag. De Pelgrims volgen vaste routes. </a:t>
            </a:r>
            <a:r>
              <a:rPr lang="nl-NL" sz="1400" dirty="0" err="1"/>
              <a:t>Conques</a:t>
            </a:r>
            <a:r>
              <a:rPr lang="nl-NL" sz="1400" dirty="0"/>
              <a:t> ligt op de weg naar Santiago de la </a:t>
            </a:r>
            <a:r>
              <a:rPr lang="nl-NL" sz="1400" dirty="0" err="1"/>
              <a:t>Compostela</a:t>
            </a:r>
            <a:r>
              <a:rPr lang="nl-NL" sz="1400" dirty="0"/>
              <a:t>, waar het graf van apostel Jacobus zich bevindt. De kerk in </a:t>
            </a:r>
            <a:r>
              <a:rPr lang="nl-NL" sz="1400" dirty="0" err="1"/>
              <a:t>Conques</a:t>
            </a:r>
            <a:r>
              <a:rPr lang="nl-NL" sz="1400" dirty="0"/>
              <a:t> is ingericht voor de ontvangst van de pelgrim. Boven de entree een groot </a:t>
            </a:r>
            <a:r>
              <a:rPr lang="nl-NL" sz="1400" b="1" dirty="0">
                <a:solidFill>
                  <a:srgbClr val="00FF00"/>
                </a:solidFill>
              </a:rPr>
              <a:t>timpaan</a:t>
            </a:r>
            <a:r>
              <a:rPr lang="nl-NL" sz="1400" dirty="0"/>
              <a:t> waarop de meest verschrikkelijke martelingen staan afgebeeld.. In het midden troont Christus en maakt een scheiding tussen goed en kwaad. Wie kijken kan heeft geen uitleg meer nodig.</a:t>
            </a:r>
            <a:endParaRPr lang="nl-NL" sz="1800" dirty="0">
              <a:solidFill>
                <a:srgbClr val="00FF00"/>
              </a:solidFill>
            </a:endParaRPr>
          </a:p>
        </p:txBody>
      </p:sp>
      <p:sp>
        <p:nvSpPr>
          <p:cNvPr id="7192" name="Text Box 24"/>
          <p:cNvSpPr txBox="1">
            <a:spLocks noChangeArrowheads="1"/>
          </p:cNvSpPr>
          <p:nvPr/>
        </p:nvSpPr>
        <p:spPr bwMode="auto">
          <a:xfrm>
            <a:off x="7315200" y="2563813"/>
            <a:ext cx="619080" cy="246221"/>
          </a:xfrm>
          <a:prstGeom prst="rect">
            <a:avLst/>
          </a:prstGeom>
          <a:noFill/>
          <a:ln w="9525">
            <a:noFill/>
            <a:miter lim="800000"/>
            <a:headEnd/>
            <a:tailEnd/>
          </a:ln>
          <a:effectLst/>
        </p:spPr>
        <p:txBody>
          <a:bodyPr wrap="none">
            <a:spAutoFit/>
          </a:bodyPr>
          <a:lstStyle/>
          <a:p>
            <a:r>
              <a:rPr lang="nl-NL" sz="1000" dirty="0">
                <a:solidFill>
                  <a:srgbClr val="00FF00"/>
                </a:solidFill>
              </a:rPr>
              <a:t>Pelgrim</a:t>
            </a:r>
          </a:p>
        </p:txBody>
      </p:sp>
      <p:pic>
        <p:nvPicPr>
          <p:cNvPr id="7194" name="Picture 26" descr="C:\Users\John\Pictures\Bespiegeling\H2 Romaans\Romaans\tympan_foy_lg.jpg"/>
          <p:cNvPicPr>
            <a:picLocks noChangeAspect="1" noChangeArrowheads="1"/>
          </p:cNvPicPr>
          <p:nvPr/>
        </p:nvPicPr>
        <p:blipFill>
          <a:blip r:embed="rId3" cstate="print"/>
          <a:srcRect/>
          <a:stretch>
            <a:fillRect/>
          </a:stretch>
        </p:blipFill>
        <p:spPr bwMode="auto">
          <a:xfrm>
            <a:off x="0" y="2808288"/>
            <a:ext cx="5943600" cy="4049712"/>
          </a:xfrm>
          <a:prstGeom prst="rect">
            <a:avLst/>
          </a:prstGeom>
          <a:noFill/>
        </p:spPr>
      </p:pic>
      <p:pic>
        <p:nvPicPr>
          <p:cNvPr id="7195" name="Picture 27" descr="C:\Users\John\Pictures\Bespiegeling\H2 Romaans\Romaans\foy_fr_mtns.jpg"/>
          <p:cNvPicPr>
            <a:picLocks noChangeAspect="1" noChangeArrowheads="1"/>
          </p:cNvPicPr>
          <p:nvPr/>
        </p:nvPicPr>
        <p:blipFill>
          <a:blip r:embed="rId4" cstate="print"/>
          <a:srcRect/>
          <a:stretch>
            <a:fillRect/>
          </a:stretch>
        </p:blipFill>
        <p:spPr bwMode="auto">
          <a:xfrm>
            <a:off x="6248400" y="2819400"/>
            <a:ext cx="2895600" cy="1946275"/>
          </a:xfrm>
          <a:prstGeom prst="rect">
            <a:avLst/>
          </a:prstGeom>
          <a:noFill/>
        </p:spPr>
      </p:pic>
      <p:pic>
        <p:nvPicPr>
          <p:cNvPr id="7196" name="Picture 28" descr="C:\Users\John\Pictures\Bespiegeling\H2 Romaans\Romaans\Sainte-Foy1050.jpg"/>
          <p:cNvPicPr>
            <a:picLocks noChangeAspect="1" noChangeArrowheads="1"/>
          </p:cNvPicPr>
          <p:nvPr/>
        </p:nvPicPr>
        <p:blipFill>
          <a:blip r:embed="rId5" cstate="print"/>
          <a:srcRect/>
          <a:stretch>
            <a:fillRect/>
          </a:stretch>
        </p:blipFill>
        <p:spPr bwMode="auto">
          <a:xfrm>
            <a:off x="6248400" y="4914900"/>
            <a:ext cx="2590800" cy="1943100"/>
          </a:xfrm>
          <a:prstGeom prst="rect">
            <a:avLst/>
          </a:prstGeom>
          <a:noFill/>
        </p:spPr>
      </p:pic>
      <p:sp>
        <p:nvSpPr>
          <p:cNvPr id="7197" name="Text Box 29"/>
          <p:cNvSpPr txBox="1">
            <a:spLocks noChangeArrowheads="1"/>
          </p:cNvSpPr>
          <p:nvPr/>
        </p:nvSpPr>
        <p:spPr bwMode="auto">
          <a:xfrm>
            <a:off x="7162800" y="4953000"/>
            <a:ext cx="1663700" cy="246221"/>
          </a:xfrm>
          <a:prstGeom prst="rect">
            <a:avLst/>
          </a:prstGeom>
          <a:noFill/>
          <a:ln w="9525">
            <a:noFill/>
            <a:miter lim="800000"/>
            <a:headEnd/>
            <a:tailEnd/>
          </a:ln>
          <a:effectLst/>
        </p:spPr>
        <p:txBody>
          <a:bodyPr>
            <a:spAutoFit/>
          </a:bodyPr>
          <a:lstStyle/>
          <a:p>
            <a:r>
              <a:rPr lang="nl-NL" sz="1000" dirty="0" err="1">
                <a:solidFill>
                  <a:schemeClr val="bg1"/>
                </a:solidFill>
              </a:rPr>
              <a:t>Sainte</a:t>
            </a:r>
            <a:r>
              <a:rPr lang="nl-NL" sz="1000" dirty="0">
                <a:solidFill>
                  <a:schemeClr val="bg1"/>
                </a:solidFill>
              </a:rPr>
              <a:t> </a:t>
            </a:r>
            <a:r>
              <a:rPr lang="nl-NL" sz="1000" dirty="0" err="1">
                <a:solidFill>
                  <a:schemeClr val="bg1"/>
                </a:solidFill>
              </a:rPr>
              <a:t>Foy</a:t>
            </a:r>
            <a:r>
              <a:rPr lang="nl-NL" sz="1000" dirty="0">
                <a:solidFill>
                  <a:schemeClr val="bg1"/>
                </a:solidFill>
              </a:rPr>
              <a:t>, </a:t>
            </a:r>
            <a:r>
              <a:rPr lang="nl-NL" sz="1000" dirty="0" err="1">
                <a:solidFill>
                  <a:schemeClr val="bg1"/>
                </a:solidFill>
              </a:rPr>
              <a:t>Conques</a:t>
            </a:r>
            <a:endParaRPr lang="nl-NL" sz="10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hoek 15"/>
          <p:cNvSpPr/>
          <p:nvPr/>
        </p:nvSpPr>
        <p:spPr>
          <a:xfrm>
            <a:off x="0" y="4725144"/>
            <a:ext cx="9144000" cy="21328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8687" name="Rectangle 1039"/>
          <p:cNvSpPr>
            <a:spLocks noChangeArrowheads="1"/>
          </p:cNvSpPr>
          <p:nvPr/>
        </p:nvSpPr>
        <p:spPr bwMode="auto">
          <a:xfrm>
            <a:off x="0" y="692696"/>
            <a:ext cx="990600" cy="432048"/>
          </a:xfrm>
          <a:prstGeom prst="rect">
            <a:avLst/>
          </a:prstGeom>
          <a:solidFill>
            <a:schemeClr val="tx2"/>
          </a:solidFill>
          <a:ln w="9525">
            <a:solidFill>
              <a:schemeClr val="tx1"/>
            </a:solidFill>
            <a:miter lim="800000"/>
            <a:headEnd/>
            <a:tailEnd/>
          </a:ln>
          <a:effectLst/>
        </p:spPr>
        <p:txBody>
          <a:bodyPr wrap="none" anchor="ctr"/>
          <a:lstStyle/>
          <a:p>
            <a:endParaRPr lang="nl-NL"/>
          </a:p>
        </p:txBody>
      </p:sp>
      <p:sp>
        <p:nvSpPr>
          <p:cNvPr id="28674" name="Rectangle 1026"/>
          <p:cNvSpPr>
            <a:spLocks noChangeArrowheads="1"/>
          </p:cNvSpPr>
          <p:nvPr/>
        </p:nvSpPr>
        <p:spPr bwMode="auto">
          <a:xfrm>
            <a:off x="6858000" y="685800"/>
            <a:ext cx="2286000" cy="6172200"/>
          </a:xfrm>
          <a:prstGeom prst="rect">
            <a:avLst/>
          </a:prstGeom>
          <a:solidFill>
            <a:schemeClr val="tx1"/>
          </a:solidFill>
          <a:ln w="9525">
            <a:solidFill>
              <a:schemeClr val="tx1"/>
            </a:solidFill>
            <a:miter lim="800000"/>
            <a:headEnd/>
            <a:tailEnd/>
          </a:ln>
          <a:effectLst/>
        </p:spPr>
        <p:txBody>
          <a:bodyPr wrap="none" anchor="ctr"/>
          <a:lstStyle/>
          <a:p>
            <a:endParaRPr lang="nl-NL"/>
          </a:p>
        </p:txBody>
      </p:sp>
      <p:sp>
        <p:nvSpPr>
          <p:cNvPr id="28675" name="Rectangle 1027"/>
          <p:cNvSpPr>
            <a:spLocks noGrp="1" noChangeArrowheads="1"/>
          </p:cNvSpPr>
          <p:nvPr>
            <p:ph type="title"/>
          </p:nvPr>
        </p:nvSpPr>
        <p:spPr>
          <a:xfrm>
            <a:off x="0" y="0"/>
            <a:ext cx="9144000" cy="762000"/>
          </a:xfrm>
          <a:solidFill>
            <a:schemeClr val="tx1"/>
          </a:solidFill>
        </p:spPr>
        <p:txBody>
          <a:bodyPr/>
          <a:lstStyle/>
          <a:p>
            <a:pPr algn="l"/>
            <a:r>
              <a:rPr lang="nl-NL" sz="5400" dirty="0">
                <a:solidFill>
                  <a:schemeClr val="bg1"/>
                </a:solidFill>
                <a:latin typeface="EngrvrsOldEng BT" pitchFamily="66" charset="0"/>
              </a:rPr>
              <a:t>Romaans </a:t>
            </a:r>
            <a:r>
              <a:rPr lang="nl-NL" sz="4000" dirty="0">
                <a:solidFill>
                  <a:schemeClr val="bg1"/>
                </a:solidFill>
                <a:latin typeface="EngrvrsOldEng BT" pitchFamily="66" charset="0"/>
              </a:rPr>
              <a:t>11e en 12e eeuw</a:t>
            </a:r>
          </a:p>
        </p:txBody>
      </p:sp>
      <p:pic>
        <p:nvPicPr>
          <p:cNvPr id="28677" name="Picture 1029" descr="C:\Users\John\Pictures\Bespiegeling\H2 Romaans\Romaans\Kasteelcarcassonne.jpg"/>
          <p:cNvPicPr>
            <a:picLocks noChangeAspect="1" noChangeArrowheads="1"/>
          </p:cNvPicPr>
          <p:nvPr/>
        </p:nvPicPr>
        <p:blipFill>
          <a:blip r:embed="rId2" cstate="print"/>
          <a:srcRect/>
          <a:stretch>
            <a:fillRect/>
          </a:stretch>
        </p:blipFill>
        <p:spPr bwMode="auto">
          <a:xfrm>
            <a:off x="0" y="2852936"/>
            <a:ext cx="3722688" cy="3810000"/>
          </a:xfrm>
          <a:prstGeom prst="rect">
            <a:avLst/>
          </a:prstGeom>
          <a:noFill/>
        </p:spPr>
      </p:pic>
      <p:pic>
        <p:nvPicPr>
          <p:cNvPr id="28678" name="Picture 1030" descr="C:\Users\John\Pictures\Bespiegeling\H2 Romaans\Romaans\RidderJan.jpg">
            <a:hlinkClick r:id="rId3"/>
          </p:cNvPr>
          <p:cNvPicPr>
            <a:picLocks noChangeAspect="1" noChangeArrowheads="1"/>
          </p:cNvPicPr>
          <p:nvPr/>
        </p:nvPicPr>
        <p:blipFill>
          <a:blip r:embed="rId4" cstate="print"/>
          <a:srcRect/>
          <a:stretch>
            <a:fillRect/>
          </a:stretch>
        </p:blipFill>
        <p:spPr bwMode="auto">
          <a:xfrm>
            <a:off x="6858000" y="3048000"/>
            <a:ext cx="2286000" cy="2247900"/>
          </a:xfrm>
          <a:prstGeom prst="rect">
            <a:avLst/>
          </a:prstGeom>
          <a:noFill/>
        </p:spPr>
      </p:pic>
      <p:sp>
        <p:nvSpPr>
          <p:cNvPr id="28679" name="Text Box 1031"/>
          <p:cNvSpPr txBox="1">
            <a:spLocks noChangeArrowheads="1"/>
          </p:cNvSpPr>
          <p:nvPr/>
        </p:nvSpPr>
        <p:spPr bwMode="auto">
          <a:xfrm>
            <a:off x="152400" y="3140969"/>
            <a:ext cx="1242648" cy="246221"/>
          </a:xfrm>
          <a:prstGeom prst="rect">
            <a:avLst/>
          </a:prstGeom>
          <a:noFill/>
          <a:ln w="9525">
            <a:noFill/>
            <a:miter lim="800000"/>
            <a:headEnd/>
            <a:tailEnd/>
          </a:ln>
          <a:effectLst/>
        </p:spPr>
        <p:txBody>
          <a:bodyPr wrap="square">
            <a:spAutoFit/>
          </a:bodyPr>
          <a:lstStyle/>
          <a:p>
            <a:r>
              <a:rPr lang="nl-NL" sz="1000" dirty="0" smtClean="0"/>
              <a:t>Fr. </a:t>
            </a:r>
            <a:r>
              <a:rPr lang="nl-NL" sz="1000" dirty="0" err="1" smtClean="0"/>
              <a:t>Carcasonne</a:t>
            </a:r>
            <a:endParaRPr lang="nl-NL" sz="1000" dirty="0"/>
          </a:p>
        </p:txBody>
      </p:sp>
      <p:pic>
        <p:nvPicPr>
          <p:cNvPr id="28680" name="Picture 1032" descr="C:\Users\John\Pictures\Bespiegeling\H2 Romaans\Romaans\ridders.jpg"/>
          <p:cNvPicPr>
            <a:picLocks noChangeAspect="1" noChangeArrowheads="1"/>
          </p:cNvPicPr>
          <p:nvPr/>
        </p:nvPicPr>
        <p:blipFill>
          <a:blip r:embed="rId5" cstate="print"/>
          <a:srcRect/>
          <a:stretch>
            <a:fillRect/>
          </a:stretch>
        </p:blipFill>
        <p:spPr bwMode="auto">
          <a:xfrm>
            <a:off x="6858000" y="0"/>
            <a:ext cx="2286000" cy="3048000"/>
          </a:xfrm>
          <a:prstGeom prst="rect">
            <a:avLst/>
          </a:prstGeom>
          <a:noFill/>
        </p:spPr>
      </p:pic>
      <p:pic>
        <p:nvPicPr>
          <p:cNvPr id="28681" name="Picture 1033" descr="C:\Users\John\Pictures\Bespiegeling\H2 Romaans\Romaans\St_Nectaire.jpg"/>
          <p:cNvPicPr>
            <a:picLocks noChangeAspect="1" noChangeArrowheads="1"/>
          </p:cNvPicPr>
          <p:nvPr/>
        </p:nvPicPr>
        <p:blipFill>
          <a:blip r:embed="rId6" cstate="print"/>
          <a:srcRect/>
          <a:stretch>
            <a:fillRect/>
          </a:stretch>
        </p:blipFill>
        <p:spPr bwMode="auto">
          <a:xfrm>
            <a:off x="3779912" y="2852936"/>
            <a:ext cx="2857500" cy="3810000"/>
          </a:xfrm>
          <a:prstGeom prst="rect">
            <a:avLst/>
          </a:prstGeom>
          <a:noFill/>
        </p:spPr>
      </p:pic>
      <p:sp>
        <p:nvSpPr>
          <p:cNvPr id="28682" name="Text Box 1034"/>
          <p:cNvSpPr txBox="1">
            <a:spLocks noChangeArrowheads="1"/>
          </p:cNvSpPr>
          <p:nvPr/>
        </p:nvSpPr>
        <p:spPr bwMode="auto">
          <a:xfrm>
            <a:off x="5436096" y="3212976"/>
            <a:ext cx="1264742" cy="246221"/>
          </a:xfrm>
          <a:prstGeom prst="rect">
            <a:avLst/>
          </a:prstGeom>
          <a:noFill/>
          <a:ln w="9525">
            <a:noFill/>
            <a:miter lim="800000"/>
            <a:headEnd/>
            <a:tailEnd/>
          </a:ln>
          <a:effectLst/>
        </p:spPr>
        <p:txBody>
          <a:bodyPr wrap="square">
            <a:spAutoFit/>
          </a:bodyPr>
          <a:lstStyle/>
          <a:p>
            <a:r>
              <a:rPr lang="nl-NL" sz="1000" dirty="0" smtClean="0">
                <a:solidFill>
                  <a:schemeClr val="bg1"/>
                </a:solidFill>
              </a:rPr>
              <a:t>Fr. </a:t>
            </a:r>
            <a:r>
              <a:rPr lang="nl-NL" sz="1000" dirty="0" err="1" smtClean="0">
                <a:solidFill>
                  <a:schemeClr val="bg1"/>
                </a:solidFill>
              </a:rPr>
              <a:t>St.Nectaire</a:t>
            </a:r>
            <a:endParaRPr lang="nl-NL" sz="1000" dirty="0">
              <a:solidFill>
                <a:schemeClr val="bg1"/>
              </a:solidFill>
            </a:endParaRPr>
          </a:p>
        </p:txBody>
      </p:sp>
      <p:sp>
        <p:nvSpPr>
          <p:cNvPr id="28685" name="Text Box 1037"/>
          <p:cNvSpPr txBox="1">
            <a:spLocks noChangeArrowheads="1"/>
          </p:cNvSpPr>
          <p:nvPr/>
        </p:nvSpPr>
        <p:spPr bwMode="auto">
          <a:xfrm>
            <a:off x="0" y="692696"/>
            <a:ext cx="6858000" cy="2246769"/>
          </a:xfrm>
          <a:prstGeom prst="rect">
            <a:avLst/>
          </a:prstGeom>
          <a:noFill/>
          <a:ln w="9525">
            <a:noFill/>
            <a:miter lim="800000"/>
            <a:headEnd/>
            <a:tailEnd/>
          </a:ln>
          <a:effectLst/>
        </p:spPr>
        <p:txBody>
          <a:bodyPr>
            <a:spAutoFit/>
          </a:bodyPr>
          <a:lstStyle/>
          <a:p>
            <a:r>
              <a:rPr lang="nl-NL" dirty="0">
                <a:solidFill>
                  <a:srgbClr val="CC00FF"/>
                </a:solidFill>
              </a:rPr>
              <a:t>Angst:</a:t>
            </a:r>
            <a:r>
              <a:rPr lang="nl-NL" sz="1400" dirty="0"/>
              <a:t> De verschrikkingen van het laatste oordeel  staan beschreven in het laatste </a:t>
            </a:r>
            <a:r>
              <a:rPr lang="nl-NL" sz="1400" dirty="0" err="1"/>
              <a:t>bijbelboek</a:t>
            </a:r>
            <a:r>
              <a:rPr lang="nl-NL" sz="1400" dirty="0"/>
              <a:t> de </a:t>
            </a:r>
            <a:r>
              <a:rPr lang="nl-NL" sz="1400" b="1" dirty="0">
                <a:solidFill>
                  <a:srgbClr val="00FF00"/>
                </a:solidFill>
              </a:rPr>
              <a:t>Apocalyps</a:t>
            </a:r>
            <a:r>
              <a:rPr lang="nl-NL" sz="1400" dirty="0"/>
              <a:t>. Alleen zij die het ware geloof hebben, zullen na de vernietiging van de mensheid opstaan en toetreden tot het eeuwige leven. </a:t>
            </a:r>
            <a:r>
              <a:rPr lang="nl-NL" sz="1400" dirty="0" smtClean="0"/>
              <a:t>Angst </a:t>
            </a:r>
            <a:r>
              <a:rPr lang="nl-NL" sz="1400" dirty="0"/>
              <a:t>is een kenmerk van de vroegmiddeleeuwse cultuur: angst voor de almacht van God, de natuur, het onbekende, de onbegaanbare wereld, enz. Bescherming tegen die gevaren biedt de lagere adel. De feodale heren organiseren hun eigen beroepsleger en verdedigen hun gebied. Deze ridders vormen een hechte groep met een eigen cultuur van heldhaftigheid. </a:t>
            </a:r>
            <a:r>
              <a:rPr lang="nl-NL" dirty="0">
                <a:solidFill>
                  <a:srgbClr val="00FF00"/>
                </a:solidFill>
              </a:rPr>
              <a:t/>
            </a:r>
            <a:br>
              <a:rPr lang="nl-NL" dirty="0">
                <a:solidFill>
                  <a:srgbClr val="00FF00"/>
                </a:solidFill>
              </a:rPr>
            </a:br>
            <a:endParaRPr lang="nl-NL" sz="1800" dirty="0">
              <a:solidFill>
                <a:srgbClr val="00FF00"/>
              </a:solidFill>
            </a:endParaRPr>
          </a:p>
        </p:txBody>
      </p:sp>
      <p:pic>
        <p:nvPicPr>
          <p:cNvPr id="28688" name="Picture 1040" descr="C:\Users\John\Pictures\Bespiegeling\H2 Romaans\Romaans\ridders2.jpg"/>
          <p:cNvPicPr>
            <a:picLocks noChangeAspect="1" noChangeArrowheads="1"/>
          </p:cNvPicPr>
          <p:nvPr/>
        </p:nvPicPr>
        <p:blipFill>
          <a:blip r:embed="rId7" cstate="print"/>
          <a:srcRect/>
          <a:stretch>
            <a:fillRect/>
          </a:stretch>
        </p:blipFill>
        <p:spPr bwMode="auto">
          <a:xfrm>
            <a:off x="6858000" y="5329238"/>
            <a:ext cx="2286000" cy="1528762"/>
          </a:xfrm>
          <a:prstGeom prst="rect">
            <a:avLst/>
          </a:prstGeom>
          <a:noFill/>
        </p:spPr>
      </p:pic>
      <p:sp>
        <p:nvSpPr>
          <p:cNvPr id="15" name="Tekstvak 14"/>
          <p:cNvSpPr txBox="1"/>
          <p:nvPr/>
        </p:nvSpPr>
        <p:spPr>
          <a:xfrm>
            <a:off x="6804248" y="2996952"/>
            <a:ext cx="678391" cy="230832"/>
          </a:xfrm>
          <a:prstGeom prst="rect">
            <a:avLst/>
          </a:prstGeom>
          <a:solidFill>
            <a:srgbClr val="FFC000"/>
          </a:solidFill>
        </p:spPr>
        <p:txBody>
          <a:bodyPr wrap="none" rtlCol="0">
            <a:spAutoFit/>
          </a:bodyPr>
          <a:lstStyle/>
          <a:p>
            <a:r>
              <a:rPr lang="nl-NL" sz="900" dirty="0" smtClean="0"/>
              <a:t>Fragment</a:t>
            </a:r>
            <a:endParaRPr lang="nl-NL" sz="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ardontwerp">
  <a:themeElements>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ardontwerp">
      <a:majorFont>
        <a:latin typeface="Times New Roman"/>
        <a:ea typeface=""/>
        <a:cs typeface="Times New Roman"/>
      </a:majorFont>
      <a:minorFont>
        <a:latin typeface="Times New Roman"/>
        <a:ea typeface=""/>
        <a:cs typeface="Times New Roma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ardontwerp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ardontwerp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ardontwerp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ardontwerp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ardontwer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ardontwer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ardontwer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4437</TotalTime>
  <Words>1960</Words>
  <Application>Microsoft Office PowerPoint</Application>
  <PresentationFormat>Diavoorstelling (4:3)</PresentationFormat>
  <Paragraphs>157</Paragraphs>
  <Slides>23</Slides>
  <Notes>0</Notes>
  <HiddenSlides>0</HiddenSlides>
  <MMClips>3</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Standaardontwerp</vt:lpstr>
      <vt:lpstr>Goddelijke orde</vt:lpstr>
      <vt:lpstr>Goddelijke orde</vt:lpstr>
      <vt:lpstr>Donkere eeuwen: Germanen</vt:lpstr>
      <vt:lpstr>Donkere eeuwen: Vikingen</vt:lpstr>
      <vt:lpstr>Donkere eeuwen: Kerstening</vt:lpstr>
      <vt:lpstr>Karolingische periode</vt:lpstr>
      <vt:lpstr>Ottoonse periode ca. 950-1000</vt:lpstr>
      <vt:lpstr>Romaans 11e en 12e eeuw</vt:lpstr>
      <vt:lpstr>Romaans 11e en 12e eeuw</vt:lpstr>
      <vt:lpstr>Kloosters</vt:lpstr>
      <vt:lpstr>Kloosters</vt:lpstr>
      <vt:lpstr>Kloosters</vt:lpstr>
      <vt:lpstr>Weelde ter ere van God</vt:lpstr>
      <vt:lpstr>Weelde ter ere van God</vt:lpstr>
      <vt:lpstr>Weelde ter ere van God</vt:lpstr>
      <vt:lpstr>Weelde ter ere van God</vt:lpstr>
      <vt:lpstr>Weelde ter ere van God</vt:lpstr>
      <vt:lpstr>Sober zoals Christus</vt:lpstr>
      <vt:lpstr>Sober zoals Christus</vt:lpstr>
      <vt:lpstr>Romaanse variatie</vt:lpstr>
      <vt:lpstr>Romaans in Nederland</vt:lpstr>
      <vt:lpstr>Romaans: schilderkunst</vt:lpstr>
      <vt:lpstr>Samenvatting</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John</dc:creator>
  <cp:lastModifiedBy>John</cp:lastModifiedBy>
  <cp:revision>236</cp:revision>
  <dcterms:created xsi:type="dcterms:W3CDTF">2008-07-11T19:58:13Z</dcterms:created>
  <dcterms:modified xsi:type="dcterms:W3CDTF">2011-06-28T22:07:16Z</dcterms:modified>
  <cp:contentStatus>Definitief</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