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43" r:id="rId2"/>
    <p:sldId id="344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376" r:id="rId35"/>
    <p:sldId id="377" r:id="rId36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85C78A"/>
    <a:srgbClr val="7DC382"/>
    <a:srgbClr val="7EC29E"/>
    <a:srgbClr val="77BF99"/>
    <a:srgbClr val="66B88D"/>
    <a:srgbClr val="80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5919E-BF33-442B-8E9F-D2B4401A7A6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30918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861D9-35E9-4CFA-997C-AF6A64402E1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86441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D00D4-C731-49FA-A13A-87B0CCEC12F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38068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2CB0A-5DBB-440A-9FFA-85EDC935065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65693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46444-9F68-4D07-BA66-EFF98055BFC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29997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3E3CD-F963-456F-A14D-BBD1649BC90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64781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DDBBB-B530-4377-AE8A-6C520ACA10A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4464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565EC-6EC5-431B-BA73-0AB4B879FA0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9112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D4C22-EA9B-4358-8C8E-800EFFA5997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5561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3CB0F-A6B8-4190-BE0C-B6CAAFBC6BD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1335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6321B-54D8-41D4-A907-3365E06FF81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14348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text styles</a:t>
            </a:r>
          </a:p>
          <a:p>
            <a:pPr lvl="1"/>
            <a:r>
              <a:rPr lang="nl-NL" altLang="nl-NL" smtClean="0"/>
              <a:t>Second level</a:t>
            </a:r>
          </a:p>
          <a:p>
            <a:pPr lvl="2"/>
            <a:r>
              <a:rPr lang="nl-NL" altLang="nl-NL" smtClean="0"/>
              <a:t>Third level</a:t>
            </a:r>
          </a:p>
          <a:p>
            <a:pPr lvl="3"/>
            <a:r>
              <a:rPr lang="nl-NL" altLang="nl-NL" smtClean="0"/>
              <a:t>Fourth level</a:t>
            </a:r>
          </a:p>
          <a:p>
            <a:pPr lvl="4"/>
            <a:r>
              <a:rPr lang="nl-NL" altLang="nl-NL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3B9FD81-E5DB-4152-A960-776E402D8CA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39750" y="1412875"/>
            <a:ext cx="1728788" cy="5445125"/>
          </a:xfrm>
          <a:prstGeom prst="rect">
            <a:avLst/>
          </a:prstGeom>
          <a:solidFill>
            <a:srgbClr val="526C5D"/>
          </a:solidFill>
          <a:ln w="9525">
            <a:solidFill>
              <a:srgbClr val="526C5D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260350"/>
            <a:ext cx="8675687" cy="1081088"/>
          </a:xfrm>
        </p:spPr>
        <p:txBody>
          <a:bodyPr/>
          <a:lstStyle/>
          <a:p>
            <a:pPr algn="l" eaLnBrk="1" hangingPunct="1"/>
            <a:r>
              <a:rPr lang="nl-NL" altLang="nl-NL" sz="400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De geschiedenis van het leven op aarde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1412875"/>
            <a:ext cx="1871663" cy="6223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nl-NL" altLang="nl-NL" sz="2400" smtClean="0">
                <a:solidFill>
                  <a:schemeClr val="bg1"/>
                </a:solidFill>
              </a:rPr>
              <a:t>Paragraaf 7</a:t>
            </a:r>
          </a:p>
        </p:txBody>
      </p:sp>
      <p:pic>
        <p:nvPicPr>
          <p:cNvPr id="2053" name="Picture 5" descr="charles-darwin-pointer-fin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" t="23116" b="2719"/>
          <a:stretch>
            <a:fillRect/>
          </a:stretch>
        </p:blipFill>
        <p:spPr bwMode="auto">
          <a:xfrm>
            <a:off x="2700338" y="1412875"/>
            <a:ext cx="6076950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artikel_science_clip_image00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9500"/>
            <a:ext cx="2303463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kstvak 1"/>
          <p:cNvSpPr txBox="1">
            <a:spLocks noChangeArrowheads="1"/>
          </p:cNvSpPr>
          <p:nvPr/>
        </p:nvSpPr>
        <p:spPr bwMode="auto">
          <a:xfrm>
            <a:off x="6646863" y="6581775"/>
            <a:ext cx="2476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 b="1" i="1">
                <a:solidFill>
                  <a:schemeClr val="bg1"/>
                </a:solidFill>
              </a:rPr>
              <a:t>B.Bouwman   -   Biologieweb.nl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7" name="Picture 5" descr="first_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8496300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323850" y="5157788"/>
            <a:ext cx="8424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solidFill>
                  <a:schemeClr val="tx2"/>
                </a:solidFill>
              </a:rPr>
              <a:t>Stromatolieten voor de kust van West-Australië. De milieu-omstandigheden zijn hier extreem. Het water is erg zout en bevat veel opgeloste stoffen.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De eerste dieren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/>
            <a:r>
              <a:rPr lang="nl-NL" altLang="nl-NL" smtClean="0"/>
              <a:t>De eerste dieren ontstonden ongeveer 575 miljoen jaar geleden.</a:t>
            </a:r>
          </a:p>
          <a:p>
            <a:pPr eaLnBrk="1" hangingPunct="1"/>
            <a:r>
              <a:rPr lang="nl-NL" altLang="nl-NL" smtClean="0"/>
              <a:t>Er ontstonden onder andere:</a:t>
            </a:r>
          </a:p>
          <a:p>
            <a:pPr eaLnBrk="1" hangingPunct="1">
              <a:buFontTx/>
              <a:buNone/>
            </a:pPr>
            <a:r>
              <a:rPr lang="nl-NL" altLang="nl-NL" sz="2800" smtClean="0"/>
              <a:t>		- sponzen</a:t>
            </a:r>
          </a:p>
          <a:p>
            <a:pPr eaLnBrk="1" hangingPunct="1">
              <a:buFontTx/>
              <a:buNone/>
            </a:pPr>
            <a:r>
              <a:rPr lang="nl-NL" altLang="nl-NL" sz="2800" smtClean="0"/>
              <a:t>		- holtedieren (bijv. kwallen)</a:t>
            </a:r>
          </a:p>
          <a:p>
            <a:pPr eaLnBrk="1" hangingPunct="1">
              <a:buFontTx/>
              <a:buNone/>
            </a:pPr>
            <a:r>
              <a:rPr lang="nl-NL" altLang="nl-NL" sz="2800" smtClean="0"/>
              <a:t>		- platwormen</a:t>
            </a:r>
          </a:p>
          <a:p>
            <a:pPr eaLnBrk="1" hangingPunct="1">
              <a:buFontTx/>
              <a:buNone/>
            </a:pPr>
            <a:r>
              <a:rPr lang="nl-NL" altLang="nl-NL" sz="2800" smtClean="0"/>
              <a:t>		- weekdieren (bijv. inktvissen)</a:t>
            </a:r>
          </a:p>
          <a:p>
            <a:pPr eaLnBrk="1" hangingPunct="1">
              <a:buFontTx/>
              <a:buNone/>
            </a:pPr>
            <a:r>
              <a:rPr lang="nl-NL" altLang="nl-NL" sz="2800" smtClean="0"/>
              <a:t>		- geleedpotigen (bijv. trilobieten)</a:t>
            </a:r>
          </a:p>
          <a:p>
            <a:pPr eaLnBrk="1" hangingPunct="1">
              <a:buFontTx/>
              <a:buNone/>
            </a:pPr>
            <a:r>
              <a:rPr lang="nl-NL" altLang="nl-NL" sz="2800" smtClean="0"/>
              <a:t>		- stekelhuidigen (bijv. zeesterren)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9" name="Picture 5" descr="precambr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7058025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755650" y="5805488"/>
            <a:ext cx="76327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solidFill>
                  <a:schemeClr val="tx2"/>
                </a:solidFill>
              </a:rPr>
              <a:t>Reconstructie van het leven tijdens het Precambrium (700 miljoen jaar geleden).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755650" y="5805488"/>
            <a:ext cx="76327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solidFill>
                  <a:schemeClr val="tx2"/>
                </a:solidFill>
              </a:rPr>
              <a:t>Reconstructie van het leven tijdens het Cambrium (575 miljoen jaar geleden).</a:t>
            </a:r>
          </a:p>
        </p:txBody>
      </p:sp>
      <p:pic>
        <p:nvPicPr>
          <p:cNvPr id="171016" name="Picture 8" descr="cambrian_peri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3375"/>
            <a:ext cx="7704137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468313" y="5300663"/>
            <a:ext cx="813593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solidFill>
                  <a:schemeClr val="tx2"/>
                </a:solidFill>
              </a:rPr>
              <a:t>Fossielen van trilobieten.</a:t>
            </a:r>
            <a:br>
              <a:rPr lang="nl-NL" altLang="nl-NL" sz="2800">
                <a:solidFill>
                  <a:schemeClr val="tx2"/>
                </a:solidFill>
              </a:rPr>
            </a:br>
            <a:r>
              <a:rPr lang="nl-NL" altLang="nl-NL" sz="2800">
                <a:solidFill>
                  <a:schemeClr val="tx2"/>
                </a:solidFill>
              </a:rPr>
              <a:t>Deze geleedpotige dieren leefden tijdens het Cambrium (600 tot 430 miljoen jaar geleden).</a:t>
            </a:r>
          </a:p>
        </p:txBody>
      </p:sp>
      <p:pic>
        <p:nvPicPr>
          <p:cNvPr id="172040" name="Picture 8" descr="cambrian_explo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8470900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Leven in het water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Alle soorten organismen die tot dan toe waren ontstaan leefden in de oceanen en zeeën.</a:t>
            </a:r>
          </a:p>
          <a:p>
            <a:pPr eaLnBrk="1" hangingPunct="1"/>
            <a:r>
              <a:rPr lang="nl-NL" altLang="nl-NL" smtClean="0"/>
              <a:t>Op het land leefden alleen bacteriën.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Leven op het land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De eerste landplanten verschenen ongeveer 500 miljoen jaar geleden.</a:t>
            </a:r>
          </a:p>
          <a:p>
            <a:pPr eaLnBrk="1" hangingPunct="1"/>
            <a:r>
              <a:rPr lang="nl-NL" altLang="nl-NL" smtClean="0"/>
              <a:t>De landplanten veranderden de kale vlakten.</a:t>
            </a:r>
          </a:p>
        </p:txBody>
      </p:sp>
      <p:pic>
        <p:nvPicPr>
          <p:cNvPr id="122884" name="Picture 5" descr="f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716338"/>
            <a:ext cx="39814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5" name="Text Box 6"/>
          <p:cNvSpPr txBox="1">
            <a:spLocks noChangeArrowheads="1"/>
          </p:cNvSpPr>
          <p:nvPr/>
        </p:nvSpPr>
        <p:spPr bwMode="auto">
          <a:xfrm>
            <a:off x="395288" y="3789363"/>
            <a:ext cx="4176712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2762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/>
              <a:t>In dezelfde periode ontstonden de eerste gewervelde dieren, namelijk de vissen.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755650" y="5805488"/>
            <a:ext cx="76327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solidFill>
                  <a:schemeClr val="tx2"/>
                </a:solidFill>
              </a:rPr>
              <a:t>Reconstructie van het leven tijdens het Siluur (430 tot 395 miljoen jaar geleden).</a:t>
            </a:r>
          </a:p>
        </p:txBody>
      </p:sp>
      <p:pic>
        <p:nvPicPr>
          <p:cNvPr id="123907" name="Picture 8" descr="ANd9GcQADsBRx_s1BnH7yNjneWO6Hi5N6wLIB3FTYVDtBq021DOWBMoYEIPAEfi5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8280400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Landdieren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Ongeveer 450 miljoen jaar geleden ontstonden de eerste op het land levende dieren.</a:t>
            </a:r>
          </a:p>
          <a:p>
            <a:pPr eaLnBrk="1" hangingPunct="1"/>
            <a:r>
              <a:rPr lang="nl-NL" altLang="nl-NL" smtClean="0"/>
              <a:t>De eerste landdieren waren voornamelijk geleedpotigen.</a:t>
            </a:r>
          </a:p>
          <a:p>
            <a:pPr eaLnBrk="1" hangingPunct="1"/>
            <a:r>
              <a:rPr lang="nl-NL" altLang="nl-NL" smtClean="0"/>
              <a:t>De geleedpotigen werden snel gevolgd door gewervelde dieren (amfibieën en reptielen.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755650" y="5805488"/>
            <a:ext cx="76327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solidFill>
                  <a:schemeClr val="tx2"/>
                </a:solidFill>
              </a:rPr>
              <a:t>Reconstructie van het leven tijdens het Devoon (395 tot 345 miljoen jaar geleden).</a:t>
            </a:r>
          </a:p>
        </p:txBody>
      </p:sp>
      <p:pic>
        <p:nvPicPr>
          <p:cNvPr id="125955" name="Picture 6" descr="Field_Museum_devonian_mu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60350"/>
            <a:ext cx="5378450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2" name="Picture 6" descr="ea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33375"/>
            <a:ext cx="513397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1476375" y="5661025"/>
            <a:ext cx="6337300" cy="896938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nl-NL" altLang="nl-NL" sz="2800" smtClean="0"/>
              <a:t>De aarde is ongeveer 4600 miljoen (4,6 miljard) jaar geleden ontstaan.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5" descr="hist_img_05_de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80645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755650" y="5661025"/>
            <a:ext cx="76327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solidFill>
                  <a:schemeClr val="tx2"/>
                </a:solidFill>
              </a:rPr>
              <a:t>De eerste gewervelde dieren die op het land gingen leven waren amfibieën en reptielen.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Ammonieten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412875"/>
            <a:ext cx="8229600" cy="4525963"/>
          </a:xfrm>
        </p:spPr>
        <p:txBody>
          <a:bodyPr/>
          <a:lstStyle/>
          <a:p>
            <a:pPr eaLnBrk="1" hangingPunct="1"/>
            <a:r>
              <a:rPr lang="nl-NL" altLang="nl-NL" sz="2800" smtClean="0"/>
              <a:t>Ammonieten ontstonden ongeveer 425 miljoen jaar geleden en leefden in de zeeën.</a:t>
            </a:r>
          </a:p>
          <a:p>
            <a:pPr eaLnBrk="1" hangingPunct="1"/>
            <a:r>
              <a:rPr lang="nl-NL" altLang="nl-NL" sz="2800" smtClean="0"/>
              <a:t>Ammonieten stierven ongeveer 65 miljoen jaar geleden tegelijk met de dinosauriërs uit.</a:t>
            </a:r>
          </a:p>
        </p:txBody>
      </p:sp>
      <p:pic>
        <p:nvPicPr>
          <p:cNvPr id="128004" name="Picture 5" descr="ammonite%20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357563"/>
            <a:ext cx="4214812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5" name="Picture 7" descr="9770ammoni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57563"/>
            <a:ext cx="3529012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6" name="Text Box 8"/>
          <p:cNvSpPr txBox="1">
            <a:spLocks noChangeArrowheads="1"/>
          </p:cNvSpPr>
          <p:nvPr/>
        </p:nvSpPr>
        <p:spPr bwMode="auto">
          <a:xfrm>
            <a:off x="827088" y="6165850"/>
            <a:ext cx="3529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000"/>
              <a:t>Fossiel van een ammoniet.</a:t>
            </a:r>
          </a:p>
        </p:txBody>
      </p:sp>
      <p:sp>
        <p:nvSpPr>
          <p:cNvPr id="128007" name="Text Box 9"/>
          <p:cNvSpPr txBox="1">
            <a:spLocks noChangeArrowheads="1"/>
          </p:cNvSpPr>
          <p:nvPr/>
        </p:nvSpPr>
        <p:spPr bwMode="auto">
          <a:xfrm>
            <a:off x="4643438" y="6165850"/>
            <a:ext cx="4105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000"/>
              <a:t>Reconstructie van een ammoniet.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5" descr="herb-ammos-g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355012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755650" y="5876925"/>
            <a:ext cx="76327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solidFill>
                  <a:schemeClr val="tx2"/>
                </a:solidFill>
              </a:rPr>
              <a:t>Gefossiliseerde ammonieten.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5" descr="ammonite_nauti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60350"/>
            <a:ext cx="6985000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395288" y="5661025"/>
            <a:ext cx="83534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solidFill>
                  <a:schemeClr val="tx2"/>
                </a:solidFill>
              </a:rPr>
              <a:t>De nautilus van tegenwoordig vertoont verwantschap met de ammonieten van vroeger.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Bloeitijd van de reptielen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Ongeveer 225 miljoen jaar geleden verschenen allerlei soorten sauriërs (sauros = hagedis).</a:t>
            </a:r>
          </a:p>
          <a:p>
            <a:pPr eaLnBrk="1" hangingPunct="1"/>
            <a:r>
              <a:rPr lang="nl-NL" altLang="nl-NL" smtClean="0"/>
              <a:t>Op het land en in het water leefden enorme dinosauriërs.</a:t>
            </a:r>
          </a:p>
          <a:p>
            <a:pPr eaLnBrk="1" hangingPunct="1"/>
            <a:r>
              <a:rPr lang="nl-NL" altLang="nl-NL" smtClean="0"/>
              <a:t>Er ontstonden ook vliegende dinosauriërs.</a:t>
            </a:r>
          </a:p>
          <a:p>
            <a:pPr eaLnBrk="1" hangingPunct="1"/>
            <a:r>
              <a:rPr lang="nl-NL" altLang="nl-NL" smtClean="0"/>
              <a:t>Tegelijk met de dinosauriërs ontstonden de eerste vogels en zoogdieren.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755650" y="5805488"/>
            <a:ext cx="76327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solidFill>
                  <a:schemeClr val="tx2"/>
                </a:solidFill>
              </a:rPr>
              <a:t>Reconstructie van het leven tijdens het Mesozoïcum (225 tot 65 miljoen jaar geleden).</a:t>
            </a:r>
          </a:p>
        </p:txBody>
      </p:sp>
      <p:pic>
        <p:nvPicPr>
          <p:cNvPr id="132099" name="Picture 8" descr="3-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72009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0" name="Picture 6" descr="dinosau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72009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250825" y="260350"/>
            <a:ext cx="8642350" cy="51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pic>
        <p:nvPicPr>
          <p:cNvPr id="133123" name="Picture 6" descr="DinosaursR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864235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50825" y="5516563"/>
            <a:ext cx="864235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solidFill>
                  <a:schemeClr val="tx2"/>
                </a:solidFill>
              </a:rPr>
              <a:t>Een aantal verschillende soorten dinosaurussen.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solidFill>
                  <a:schemeClr val="tx2"/>
                </a:solidFill>
              </a:rPr>
              <a:t>(De mens en olifant dienen ter vergelijking.)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5" descr="cladogramD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0350"/>
            <a:ext cx="76327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395288" y="5589588"/>
            <a:ext cx="83534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solidFill>
                  <a:schemeClr val="tx2"/>
                </a:solidFill>
              </a:rPr>
              <a:t>Tijdens het Mesozoïcum ontstonden veel soorten dinosauriërs. In dit schema is hun onderlinge verwantschap zichtbaar.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Uitsterven van de dinosauriërs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Ongeveer 65 miljoen jaar geleden stierven de dinosauriërs in korte tijd uit.</a:t>
            </a:r>
          </a:p>
          <a:p>
            <a:pPr eaLnBrk="1" hangingPunct="1"/>
            <a:r>
              <a:rPr lang="nl-NL" altLang="nl-NL" smtClean="0"/>
              <a:t>Vogels en zoogdieren overleefden wel, en kwamen hierna goed tot ontwikkeling.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Meteorietinslag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nl-NL" smtClean="0"/>
              <a:t>De dinosauriërs zijn uitgestorven als gevolg van de inslag op aarde van een grote meteoriet (65 miljoen jaar geleden).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mtClean="0"/>
              <a:t>Een meteoriet is een rotsblok uit de ruimte.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mtClean="0"/>
              <a:t>Door de meteorietinslag werd het op aarde jarenlang koud en donker. 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mtClean="0"/>
              <a:t>Veel soorten organismen (waaronder de dinosauriërs) stierven uit.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Tijdperken en perioden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De geschiedenis van het leven op aarde wordt ingedeeld in </a:t>
            </a:r>
            <a:r>
              <a:rPr lang="nl-NL" altLang="nl-NL" u="sng" smtClean="0"/>
              <a:t>tijdperken</a:t>
            </a:r>
            <a:r>
              <a:rPr lang="nl-NL" altLang="nl-NL" smtClean="0"/>
              <a:t>.</a:t>
            </a:r>
          </a:p>
          <a:p>
            <a:pPr eaLnBrk="1" hangingPunct="1"/>
            <a:r>
              <a:rPr lang="nl-NL" altLang="nl-NL" smtClean="0"/>
              <a:t>Tijdperken worden verder verdeeld in </a:t>
            </a:r>
            <a:r>
              <a:rPr lang="nl-NL" altLang="nl-NL" u="sng" smtClean="0"/>
              <a:t>perioden</a:t>
            </a:r>
            <a:r>
              <a:rPr lang="nl-NL" altLang="nl-NL" smtClean="0"/>
              <a:t>.</a:t>
            </a:r>
          </a:p>
        </p:txBody>
      </p:sp>
      <p:graphicFrame>
        <p:nvGraphicFramePr>
          <p:cNvPr id="67633" name="Group 49"/>
          <p:cNvGraphicFramePr>
            <a:graphicFrameLocks noGrp="1"/>
          </p:cNvGraphicFramePr>
          <p:nvPr/>
        </p:nvGraphicFramePr>
        <p:xfrm>
          <a:off x="395288" y="4797425"/>
          <a:ext cx="8280400" cy="792163"/>
        </p:xfrm>
        <a:graphic>
          <a:graphicData uri="http://schemas.openxmlformats.org/drawingml/2006/table">
            <a:tbl>
              <a:tblPr/>
              <a:tblGrid>
                <a:gridCol w="1439862"/>
                <a:gridCol w="1441450"/>
                <a:gridCol w="1655763"/>
                <a:gridCol w="1800225"/>
                <a:gridCol w="1943100"/>
              </a:tblGrid>
              <a:tr h="39608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Tijdperk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Tijdperk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Periode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Periode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Periode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Periode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Periode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28" name="Text Box 44"/>
          <p:cNvSpPr txBox="1">
            <a:spLocks noChangeArrowheads="1"/>
          </p:cNvSpPr>
          <p:nvPr/>
        </p:nvSpPr>
        <p:spPr bwMode="auto">
          <a:xfrm>
            <a:off x="395288" y="5876925"/>
            <a:ext cx="102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b="1"/>
              <a:t>vroeger</a:t>
            </a:r>
          </a:p>
        </p:txBody>
      </p:sp>
      <p:sp>
        <p:nvSpPr>
          <p:cNvPr id="67629" name="Text Box 45"/>
          <p:cNvSpPr txBox="1">
            <a:spLocks noChangeArrowheads="1"/>
          </p:cNvSpPr>
          <p:nvPr/>
        </p:nvSpPr>
        <p:spPr bwMode="auto">
          <a:xfrm>
            <a:off x="8243888" y="5876925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b="1"/>
              <a:t>nu</a:t>
            </a:r>
          </a:p>
        </p:txBody>
      </p:sp>
      <p:sp>
        <p:nvSpPr>
          <p:cNvPr id="67630" name="Line 46"/>
          <p:cNvSpPr>
            <a:spLocks noChangeShapeType="1"/>
          </p:cNvSpPr>
          <p:nvPr/>
        </p:nvSpPr>
        <p:spPr bwMode="auto">
          <a:xfrm>
            <a:off x="1763713" y="6092825"/>
            <a:ext cx="612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7634" name="Line 50"/>
          <p:cNvSpPr>
            <a:spLocks noChangeShapeType="1"/>
          </p:cNvSpPr>
          <p:nvPr/>
        </p:nvSpPr>
        <p:spPr bwMode="auto">
          <a:xfrm>
            <a:off x="4932363" y="4797425"/>
            <a:ext cx="0" cy="792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28" grpId="0"/>
      <p:bldP spid="67629" grpId="0"/>
      <p:bldP spid="67630" grpId="0" animBg="1"/>
      <p:bldP spid="676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5" descr="6a00d8341c73fe53ef0133f3691fe8970b-8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" t="1125" r="1852" b="2249"/>
          <a:stretch>
            <a:fillRect/>
          </a:stretch>
        </p:blipFill>
        <p:spPr bwMode="auto">
          <a:xfrm>
            <a:off x="323850" y="404813"/>
            <a:ext cx="5184775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755650" y="5084763"/>
            <a:ext cx="7632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solidFill>
                  <a:schemeClr val="tx2"/>
                </a:solidFill>
              </a:rPr>
              <a:t>Reconstructie van de meteorietinslag die 65 miljoen jaar geleden een einde maakte aan de bloeitijd van de dinosauriërs.</a:t>
            </a:r>
          </a:p>
        </p:txBody>
      </p:sp>
      <p:pic>
        <p:nvPicPr>
          <p:cNvPr id="137220" name="Picture 8" descr="9e8e080e-35b2-4c4b-87f3-e2d9493030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04813"/>
            <a:ext cx="31273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755650" y="5661025"/>
            <a:ext cx="76327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solidFill>
                  <a:schemeClr val="tx2"/>
                </a:solidFill>
              </a:rPr>
              <a:t>Reconstructie van het uitsterven van de dinosauriërs (65 miljoen jaar geleden).</a:t>
            </a:r>
          </a:p>
        </p:txBody>
      </p:sp>
      <p:pic>
        <p:nvPicPr>
          <p:cNvPr id="138243" name="Picture 8" descr="E4460585-Dinosaur_extinction-S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1"/>
          <a:stretch>
            <a:fillRect/>
          </a:stretch>
        </p:blipFill>
        <p:spPr bwMode="auto">
          <a:xfrm>
            <a:off x="323850" y="620713"/>
            <a:ext cx="856932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Evolutie van de mens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4868863"/>
            <a:ext cx="8229600" cy="14398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nl-NL" sz="2800" smtClean="0"/>
              <a:t>•  Alle mensen die nu leven hebben een gemeenschappelijke voorouder die 150.000 jaar geleden in Afrika leefde.</a:t>
            </a:r>
          </a:p>
        </p:txBody>
      </p:sp>
      <p:pic>
        <p:nvPicPr>
          <p:cNvPr id="139268" name="Picture 4" descr="article-0-02EC002200000578-483_468x3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628775"/>
            <a:ext cx="3851275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9" name="Text Box 6"/>
          <p:cNvSpPr txBox="1">
            <a:spLocks noChangeArrowheads="1"/>
          </p:cNvSpPr>
          <p:nvPr/>
        </p:nvSpPr>
        <p:spPr bwMode="auto">
          <a:xfrm>
            <a:off x="468313" y="1484313"/>
            <a:ext cx="467995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/>
              <a:t>•  De eerste mensachtigen ontstonden ongeveer 4 miljoen jaar geleden.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/>
              <a:t>•  De eerste primitieve mensen verschenen ongeveer 1</a:t>
            </a:r>
            <a:r>
              <a:rPr lang="en-US" altLang="nl-NL" sz="2800"/>
              <a:t>,5 </a:t>
            </a:r>
            <a:r>
              <a:rPr lang="nl-NL" altLang="nl-NL" sz="2800"/>
              <a:t>miljoen</a:t>
            </a:r>
            <a:r>
              <a:rPr lang="en-US" altLang="nl-NL" sz="2800"/>
              <a:t> jaar geleden.</a:t>
            </a:r>
            <a:endParaRPr lang="nl-NL" altLang="nl-NL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Verwantschap van soorten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Tijdens de geschiedenis van het leven op aarde zijn allerlei verschillende soorten organismen ontstaan.</a:t>
            </a:r>
          </a:p>
          <a:p>
            <a:pPr eaLnBrk="1" hangingPunct="1"/>
            <a:r>
              <a:rPr lang="nl-NL" altLang="nl-NL" smtClean="0"/>
              <a:t>Soorten die een gemeenschappelijke voorouder hebben, vertonen verwantschap (ze lijken vaak meer op elkaar dan op andere organismen).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Stamboom van het leven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1757363"/>
          </a:xfrm>
        </p:spPr>
        <p:txBody>
          <a:bodyPr/>
          <a:lstStyle/>
          <a:p>
            <a:pPr eaLnBrk="1" hangingPunct="1"/>
            <a:r>
              <a:rPr lang="nl-NL" altLang="nl-NL" smtClean="0"/>
              <a:t>In een stamboom van leven kun je over verschillende soorten organismen de volgende informatie terugvinden:</a:t>
            </a:r>
          </a:p>
        </p:txBody>
      </p:sp>
      <p:sp>
        <p:nvSpPr>
          <p:cNvPr id="141316" name="Rectangle 3"/>
          <p:cNvSpPr>
            <a:spLocks noChangeArrowheads="1"/>
          </p:cNvSpPr>
          <p:nvPr/>
        </p:nvSpPr>
        <p:spPr bwMode="auto">
          <a:xfrm>
            <a:off x="827088" y="3141663"/>
            <a:ext cx="7223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12800" indent="-2905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63353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41525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9513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67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39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211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83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nl-NL" altLang="nl-NL" sz="2800"/>
              <a:t>-  ontwikkeling</a:t>
            </a:r>
          </a:p>
          <a:p>
            <a:pPr eaLnBrk="1" hangingPunct="1">
              <a:buFontTx/>
              <a:buNone/>
            </a:pPr>
            <a:r>
              <a:rPr lang="nl-NL" altLang="nl-NL" sz="2800"/>
              <a:t>-  verwantschap</a:t>
            </a:r>
          </a:p>
          <a:p>
            <a:pPr eaLnBrk="1" hangingPunct="1">
              <a:buFontTx/>
              <a:buNone/>
            </a:pPr>
            <a:endParaRPr lang="nl-NL" altLang="nl-NL"/>
          </a:p>
        </p:txBody>
      </p:sp>
      <p:pic>
        <p:nvPicPr>
          <p:cNvPr id="141317" name="Picture 5" descr="I10-02-TreeOfLif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213100"/>
            <a:ext cx="50403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395288" y="5373688"/>
            <a:ext cx="82804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solidFill>
                  <a:schemeClr val="tx2"/>
                </a:solidFill>
              </a:rPr>
              <a:t>Uit een stamboom van leven kan de ontwikkeling en verwantschap van groepen organismen afgelezen worden.</a:t>
            </a:r>
          </a:p>
        </p:txBody>
      </p:sp>
      <p:pic>
        <p:nvPicPr>
          <p:cNvPr id="142339" name="Picture 3" descr="evolution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60350"/>
            <a:ext cx="410845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Geologische tijdschaal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De tijdperken en perioden waarin de geschiedenis van (het leven op) de aarde is ingedeeld kunnen worden weergegeven in een </a:t>
            </a:r>
            <a:r>
              <a:rPr lang="nl-NL" altLang="nl-NL" u="sng" smtClean="0"/>
              <a:t>geologische tijdschaal</a:t>
            </a:r>
            <a:r>
              <a:rPr lang="nl-NL" altLang="nl-NL" smtClean="0"/>
              <a:t>.</a:t>
            </a:r>
          </a:p>
          <a:p>
            <a:pPr eaLnBrk="1" hangingPunct="1"/>
            <a:r>
              <a:rPr lang="nl-NL" altLang="nl-NL" smtClean="0"/>
              <a:t>In een geologische tijdschaal staat vaak aangegeven wanneer (hoeveel miljoen jaar geleden) een periode begon en eindigde.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8" name="Picture 4" descr="Timeline%2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60350"/>
            <a:ext cx="6769100" cy="569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1476375" y="6021388"/>
            <a:ext cx="6337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nl-NL" altLang="nl-NL" sz="2800"/>
              <a:t>Een geologische tijdschaal.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De jonge aarde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3827463" cy="4525963"/>
          </a:xfrm>
        </p:spPr>
        <p:txBody>
          <a:bodyPr/>
          <a:lstStyle/>
          <a:p>
            <a:pPr eaLnBrk="1" hangingPunct="1"/>
            <a:r>
              <a:rPr lang="nl-NL" altLang="nl-NL" sz="2800" smtClean="0"/>
              <a:t>In het begin van het bestaan van de aarde was er geen leven mogelijk.</a:t>
            </a:r>
          </a:p>
          <a:p>
            <a:pPr eaLnBrk="1" hangingPunct="1"/>
            <a:endParaRPr lang="nl-NL" altLang="nl-NL" sz="2800" smtClean="0"/>
          </a:p>
          <a:p>
            <a:pPr eaLnBrk="1" hangingPunct="1"/>
            <a:r>
              <a:rPr lang="nl-NL" altLang="nl-NL" sz="2800" smtClean="0"/>
              <a:t>De temperatuur was hiervoor op de jonge aarde nog veel te hoog.</a:t>
            </a:r>
          </a:p>
        </p:txBody>
      </p:sp>
      <p:pic>
        <p:nvPicPr>
          <p:cNvPr id="91141" name="Picture 5" descr="tumblr_ls01m5QkDq1r03zy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700213"/>
            <a:ext cx="45561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Het ontstaan van leven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nl-NL" smtClean="0"/>
              <a:t>Ongeveer 3800 miljoen jaar geleden ontstonden waarschijnlijk de eerste eenvoudige vormen van leven.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mtClean="0"/>
              <a:t>De lucht op aarde bevatte nog geen zuurstof.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mtClean="0"/>
              <a:t>Deze eerste levensvormen leefden in het water. 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mtClean="0"/>
              <a:t>Er zijn geen fossiele resten gevonden van op het land levende organismen.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nl-NL" sz="4000" smtClean="0"/>
              <a:t>Eerste eenvoudige vormen van leven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nl-NL" smtClean="0"/>
              <a:t>Uit de eerste eenvoudige levensvormen ontstonden de eerste bacteriën.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mtClean="0"/>
              <a:t>Ongeveer 3300 miljoen jaar geleden ontstonden de eerste eencellige organismen die zuurstof produceerden.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mtClean="0"/>
              <a:t>Door deze organismen kwam langzaam zuurstof in het water en in de lucht.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mtClean="0"/>
              <a:t>Ongeveer 1800 miljoen jaar geleden ontstonden de eerste veelcellige organismen.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7" name="Picture 5" descr="02%20vroeg%20en%20midden%20proterozoicum,%20stromatolie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500438"/>
            <a:ext cx="3816350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Stromatolieten</a:t>
            </a:r>
          </a:p>
        </p:txBody>
      </p:sp>
      <p:sp>
        <p:nvSpPr>
          <p:cNvPr id="207879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eaLnBrk="1" hangingPunct="1"/>
            <a:r>
              <a:rPr lang="nl-NL" altLang="nl-NL" sz="2800" smtClean="0"/>
              <a:t>Stromatolieten (een soort oerbacteriën) koloniseerden in het Proterozoïcum (ongeveer 3000 miljoen jaar geleden) de ondiepe zeeën.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smtClean="0"/>
              <a:t>•	De kolonies vormden matten waarin modder werd vastgehouden.</a:t>
            </a:r>
          </a:p>
          <a:p>
            <a:pPr eaLnBrk="1" hangingPunct="1"/>
            <a:endParaRPr lang="nl-NL" altLang="nl-NL" sz="2800" smtClean="0"/>
          </a:p>
        </p:txBody>
      </p:sp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323850" y="3500438"/>
            <a:ext cx="489585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9263" indent="-2746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/>
              <a:t>•	De stromatolieten groeiden door de modder heen en de cyclus begon opnieuw.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/>
              <a:t>•	Op deze wijze zijn veel kalksteenafzettingen gevormd.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2457</TotalTime>
  <Words>864</Words>
  <Application>Microsoft Office PowerPoint</Application>
  <PresentationFormat>Diavoorstelling (4:3)</PresentationFormat>
  <Paragraphs>105</Paragraphs>
  <Slides>35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39" baseType="lpstr">
      <vt:lpstr>Arial</vt:lpstr>
      <vt:lpstr>Calibri</vt:lpstr>
      <vt:lpstr>Leelawadee</vt:lpstr>
      <vt:lpstr>1_Default Design</vt:lpstr>
      <vt:lpstr>De geschiedenis van het leven op aarde</vt:lpstr>
      <vt:lpstr>PowerPoint-presentatie</vt:lpstr>
      <vt:lpstr>Tijdperken en perioden</vt:lpstr>
      <vt:lpstr>Geologische tijdschaal</vt:lpstr>
      <vt:lpstr>PowerPoint-presentatie</vt:lpstr>
      <vt:lpstr>De jonge aarde</vt:lpstr>
      <vt:lpstr>Het ontstaan van leven</vt:lpstr>
      <vt:lpstr>Eerste eenvoudige vormen van leven</vt:lpstr>
      <vt:lpstr>Stromatolieten</vt:lpstr>
      <vt:lpstr>PowerPoint-presentatie</vt:lpstr>
      <vt:lpstr>De eerste dieren</vt:lpstr>
      <vt:lpstr>PowerPoint-presentatie</vt:lpstr>
      <vt:lpstr>PowerPoint-presentatie</vt:lpstr>
      <vt:lpstr>PowerPoint-presentatie</vt:lpstr>
      <vt:lpstr>Leven in het water</vt:lpstr>
      <vt:lpstr>Leven op het land</vt:lpstr>
      <vt:lpstr>PowerPoint-presentatie</vt:lpstr>
      <vt:lpstr>Landdieren</vt:lpstr>
      <vt:lpstr>PowerPoint-presentatie</vt:lpstr>
      <vt:lpstr>PowerPoint-presentatie</vt:lpstr>
      <vt:lpstr>Ammonieten</vt:lpstr>
      <vt:lpstr>PowerPoint-presentatie</vt:lpstr>
      <vt:lpstr>PowerPoint-presentatie</vt:lpstr>
      <vt:lpstr>Bloeitijd van de reptielen</vt:lpstr>
      <vt:lpstr>PowerPoint-presentatie</vt:lpstr>
      <vt:lpstr>PowerPoint-presentatie</vt:lpstr>
      <vt:lpstr>PowerPoint-presentatie</vt:lpstr>
      <vt:lpstr>Uitsterven van de dinosauriërs</vt:lpstr>
      <vt:lpstr>Meteorietinslag</vt:lpstr>
      <vt:lpstr>PowerPoint-presentatie</vt:lpstr>
      <vt:lpstr>PowerPoint-presentatie</vt:lpstr>
      <vt:lpstr>Evolutie van de mens</vt:lpstr>
      <vt:lpstr>Verwantschap van soorten</vt:lpstr>
      <vt:lpstr>Stamboom van het leven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Bas Bouwman</dc:creator>
  <cp:lastModifiedBy>Admin</cp:lastModifiedBy>
  <cp:revision>176</cp:revision>
  <dcterms:created xsi:type="dcterms:W3CDTF">2014-09-11T12:19:45Z</dcterms:created>
  <dcterms:modified xsi:type="dcterms:W3CDTF">2015-09-20T10:13:56Z</dcterms:modified>
</cp:coreProperties>
</file>