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61" r:id="rId2"/>
    <p:sldId id="262" r:id="rId3"/>
    <p:sldId id="265" r:id="rId4"/>
    <p:sldId id="264" r:id="rId5"/>
    <p:sldId id="263" r:id="rId6"/>
    <p:sldId id="267" r:id="rId7"/>
    <p:sldId id="266" r:id="rId8"/>
    <p:sldId id="257" r:id="rId9"/>
    <p:sldId id="256" r:id="rId10"/>
    <p:sldId id="260" r:id="rId11"/>
    <p:sldId id="259" r:id="rId12"/>
    <p:sldId id="25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63" autoAdjust="0"/>
    <p:restoredTop sz="94660"/>
  </p:normalViewPr>
  <p:slideViewPr>
    <p:cSldViewPr>
      <p:cViewPr varScale="1">
        <p:scale>
          <a:sx n="102" d="100"/>
          <a:sy n="102" d="100"/>
        </p:scale>
        <p:origin x="-2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4D6C66-C1C3-4D62-AFC3-70979FB28042}" type="datetimeFigureOut">
              <a:rPr lang="nl-NL" smtClean="0"/>
              <a:pPr/>
              <a:t>27-12-2016</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B63D8F-B265-430C-92C3-35DEACB1DF76}" type="slidenum">
              <a:rPr lang="nl-NL" smtClean="0"/>
              <a:pPr/>
              <a:t>‹nr.›</a:t>
            </a:fld>
            <a:endParaRPr lang="nl-NL"/>
          </a:p>
        </p:txBody>
      </p:sp>
    </p:spTree>
    <p:extLst>
      <p:ext uri="{BB962C8B-B14F-4D97-AF65-F5344CB8AC3E}">
        <p14:creationId xmlns="" xmlns:p14="http://schemas.microsoft.com/office/powerpoint/2010/main" val="25499325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smtClean="0"/>
              <a:t>10 m2 is 10 x (100 x100) = 100.000</a:t>
            </a:r>
            <a:endParaRPr lang="nl-NL" dirty="0"/>
          </a:p>
        </p:txBody>
      </p:sp>
      <p:sp>
        <p:nvSpPr>
          <p:cNvPr id="4" name="Tijdelijke aanduiding voor dianummer 3"/>
          <p:cNvSpPr>
            <a:spLocks noGrp="1"/>
          </p:cNvSpPr>
          <p:nvPr>
            <p:ph type="sldNum" sz="quarter" idx="10"/>
          </p:nvPr>
        </p:nvSpPr>
        <p:spPr/>
        <p:txBody>
          <a:bodyPr/>
          <a:lstStyle/>
          <a:p>
            <a:fld id="{C3B63D8F-B265-430C-92C3-35DEACB1DF76}" type="slidenum">
              <a:rPr lang="nl-NL" smtClean="0"/>
              <a:pPr/>
              <a:t>9</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15E32F25-10DE-4F8D-B7AD-43B3149756A3}" type="datetimeFigureOut">
              <a:rPr lang="nl-NL" smtClean="0"/>
              <a:pPr/>
              <a:t>27-12-2016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413E101-7A7F-428B-B37E-932357DEA549}"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15E32F25-10DE-4F8D-B7AD-43B3149756A3}" type="datetimeFigureOut">
              <a:rPr lang="nl-NL" smtClean="0"/>
              <a:pPr/>
              <a:t>27-12-2016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413E101-7A7F-428B-B37E-932357DEA549}"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15E32F25-10DE-4F8D-B7AD-43B3149756A3}" type="datetimeFigureOut">
              <a:rPr lang="nl-NL" smtClean="0"/>
              <a:pPr/>
              <a:t>27-12-2016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413E101-7A7F-428B-B37E-932357DEA549}"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15E32F25-10DE-4F8D-B7AD-43B3149756A3}" type="datetimeFigureOut">
              <a:rPr lang="nl-NL" smtClean="0"/>
              <a:pPr/>
              <a:t>27-12-2016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413E101-7A7F-428B-B37E-932357DEA549}" type="slidenum">
              <a:rPr lang="nl-NL" smtClean="0"/>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15E32F25-10DE-4F8D-B7AD-43B3149756A3}" type="datetimeFigureOut">
              <a:rPr lang="nl-NL" smtClean="0"/>
              <a:pPr/>
              <a:t>27-12-2016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413E101-7A7F-428B-B37E-932357DEA549}" type="slidenum">
              <a:rPr lang="nl-NL" smtClean="0"/>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15E32F25-10DE-4F8D-B7AD-43B3149756A3}" type="datetimeFigureOut">
              <a:rPr lang="nl-NL" smtClean="0"/>
              <a:pPr/>
              <a:t>27-12-2016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413E101-7A7F-428B-B37E-932357DEA549}"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15E32F25-10DE-4F8D-B7AD-43B3149756A3}" type="datetimeFigureOut">
              <a:rPr lang="nl-NL" smtClean="0"/>
              <a:pPr/>
              <a:t>27-12-2016</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5413E101-7A7F-428B-B37E-932357DEA549}"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15E32F25-10DE-4F8D-B7AD-43B3149756A3}" type="datetimeFigureOut">
              <a:rPr lang="nl-NL" smtClean="0"/>
              <a:pPr/>
              <a:t>27-12-2016</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5413E101-7A7F-428B-B37E-932357DEA549}"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15E32F25-10DE-4F8D-B7AD-43B3149756A3}" type="datetimeFigureOut">
              <a:rPr lang="nl-NL" smtClean="0"/>
              <a:pPr/>
              <a:t>27-12-2016</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5413E101-7A7F-428B-B37E-932357DEA549}"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15E32F25-10DE-4F8D-B7AD-43B3149756A3}" type="datetimeFigureOut">
              <a:rPr lang="nl-NL" smtClean="0"/>
              <a:pPr/>
              <a:t>27-12-2016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413E101-7A7F-428B-B37E-932357DEA549}"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15E32F25-10DE-4F8D-B7AD-43B3149756A3}" type="datetimeFigureOut">
              <a:rPr lang="nl-NL" smtClean="0"/>
              <a:pPr/>
              <a:t>27-12-2016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413E101-7A7F-428B-B37E-932357DEA549}"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E32F25-10DE-4F8D-B7AD-43B3149756A3}" type="datetimeFigureOut">
              <a:rPr lang="nl-NL" smtClean="0"/>
              <a:pPr/>
              <a:t>27-12-2016</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13E101-7A7F-428B-B37E-932357DEA549}" type="slidenum">
              <a:rPr lang="nl-NL" smtClean="0"/>
              <a:pPr/>
              <a:t>‹nr.›</a:t>
            </a:fld>
            <a:endParaRPr lang="nl-NL"/>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1219200" y="457200"/>
            <a:ext cx="6096000" cy="5078313"/>
          </a:xfrm>
          <a:prstGeom prst="rect">
            <a:avLst/>
          </a:prstGeom>
          <a:noFill/>
        </p:spPr>
        <p:txBody>
          <a:bodyPr wrap="square" rtlCol="0">
            <a:spAutoFit/>
          </a:bodyPr>
          <a:lstStyle/>
          <a:p>
            <a:r>
              <a:rPr lang="nl-NL" dirty="0" smtClean="0"/>
              <a:t>Vandaag: </a:t>
            </a:r>
          </a:p>
          <a:p>
            <a:r>
              <a:rPr lang="nl-NL" dirty="0" smtClean="0"/>
              <a:t>Restant les </a:t>
            </a:r>
            <a:r>
              <a:rPr lang="nl-NL" dirty="0" smtClean="0"/>
              <a:t>3 </a:t>
            </a:r>
            <a:r>
              <a:rPr lang="nl-NL" dirty="0" smtClean="0"/>
              <a:t>Verhoudingen </a:t>
            </a:r>
          </a:p>
          <a:p>
            <a:endParaRPr lang="nl-NL" dirty="0" smtClean="0"/>
          </a:p>
          <a:p>
            <a:r>
              <a:rPr lang="nl-NL" dirty="0" smtClean="0"/>
              <a:t>Les </a:t>
            </a:r>
            <a:r>
              <a:rPr lang="nl-NL" dirty="0" smtClean="0"/>
              <a:t>4</a:t>
            </a:r>
            <a:r>
              <a:rPr lang="nl-NL" dirty="0" smtClean="0"/>
              <a:t>: </a:t>
            </a:r>
            <a:r>
              <a:rPr lang="nl-NL" dirty="0" smtClean="0"/>
              <a:t>Rekenen met verhoudingen in dagelijkse situaties</a:t>
            </a:r>
          </a:p>
          <a:p>
            <a:endParaRPr lang="nl-NL" dirty="0" smtClean="0"/>
          </a:p>
          <a:p>
            <a:r>
              <a:rPr lang="nl-NL" dirty="0" smtClean="0"/>
              <a:t>In recepten: </a:t>
            </a:r>
          </a:p>
          <a:p>
            <a:r>
              <a:rPr lang="nl-NL" dirty="0" smtClean="0"/>
              <a:t>	Als ik dit recept voor 10 personen wil maken 		hoeveel heb ik dan nodig van alle ingrediënten? </a:t>
            </a:r>
          </a:p>
          <a:p>
            <a:endParaRPr lang="nl-NL" dirty="0" smtClean="0"/>
          </a:p>
          <a:p>
            <a:r>
              <a:rPr lang="nl-NL" dirty="0" smtClean="0"/>
              <a:t>Verf: 	Als ik een blik verf heb van 10 liter hoeveel 	blikkenheb ik dan nodig voor mijn woonkamer? </a:t>
            </a:r>
          </a:p>
          <a:p>
            <a:endParaRPr lang="nl-NL" dirty="0" smtClean="0"/>
          </a:p>
          <a:p>
            <a:r>
              <a:rPr lang="nl-NL" dirty="0" smtClean="0"/>
              <a:t>Laminaat: Als ik met 1 pak laminaat 1,2m2 kan leggen hoeveel 	heb ik er dan nodig voor mijn woonkamer? </a:t>
            </a:r>
          </a:p>
          <a:p>
            <a:endParaRPr lang="nl-NL" dirty="0" smtClean="0"/>
          </a:p>
          <a:p>
            <a:r>
              <a:rPr lang="nl-NL" dirty="0" smtClean="0"/>
              <a:t>Foto’s: 	Als ik deze foto wil vergroten zodat hij in deze lijst 	past hoe vaak moet ik hem dan vergroten? </a:t>
            </a:r>
          </a:p>
          <a:p>
            <a:endParaRPr lang="nl-NL"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p:cNvPicPr>
            <a:picLocks noChangeAspect="1" noChangeArrowheads="1"/>
          </p:cNvPicPr>
          <p:nvPr/>
        </p:nvPicPr>
        <p:blipFill>
          <a:blip r:embed="rId2" cstate="print"/>
          <a:srcRect/>
          <a:stretch>
            <a:fillRect/>
          </a:stretch>
        </p:blipFill>
        <p:spPr bwMode="auto">
          <a:xfrm>
            <a:off x="4419600" y="3200400"/>
            <a:ext cx="4410075" cy="3409950"/>
          </a:xfrm>
          <a:prstGeom prst="rect">
            <a:avLst/>
          </a:prstGeom>
          <a:noFill/>
          <a:ln w="9525">
            <a:noFill/>
            <a:miter lim="800000"/>
            <a:headEnd/>
            <a:tailEnd/>
          </a:ln>
        </p:spPr>
      </p:pic>
      <p:pic>
        <p:nvPicPr>
          <p:cNvPr id="3" name="Picture 7"/>
          <p:cNvPicPr>
            <a:picLocks noChangeAspect="1" noChangeArrowheads="1"/>
          </p:cNvPicPr>
          <p:nvPr/>
        </p:nvPicPr>
        <p:blipFill>
          <a:blip r:embed="rId3" cstate="print"/>
          <a:srcRect/>
          <a:stretch>
            <a:fillRect/>
          </a:stretch>
        </p:blipFill>
        <p:spPr bwMode="auto">
          <a:xfrm>
            <a:off x="685800" y="304800"/>
            <a:ext cx="3190875" cy="2047875"/>
          </a:xfrm>
          <a:prstGeom prst="rect">
            <a:avLst/>
          </a:prstGeom>
          <a:noFill/>
          <a:ln w="9525">
            <a:noFill/>
            <a:miter lim="800000"/>
            <a:headEnd/>
            <a:tailEnd/>
          </a:ln>
        </p:spPr>
      </p:pic>
      <p:pic>
        <p:nvPicPr>
          <p:cNvPr id="17411" name="Picture 3"/>
          <p:cNvPicPr>
            <a:picLocks noChangeAspect="1" noChangeArrowheads="1"/>
          </p:cNvPicPr>
          <p:nvPr/>
        </p:nvPicPr>
        <p:blipFill>
          <a:blip r:embed="rId4" cstate="print"/>
          <a:srcRect/>
          <a:stretch>
            <a:fillRect/>
          </a:stretch>
        </p:blipFill>
        <p:spPr bwMode="auto">
          <a:xfrm>
            <a:off x="4038600" y="1524000"/>
            <a:ext cx="4933950" cy="819150"/>
          </a:xfrm>
          <a:prstGeom prst="rect">
            <a:avLst/>
          </a:prstGeom>
          <a:noFill/>
          <a:ln w="9525">
            <a:noFill/>
            <a:miter lim="800000"/>
            <a:headEnd/>
            <a:tailEnd/>
          </a:ln>
        </p:spPr>
      </p:pic>
      <p:sp>
        <p:nvSpPr>
          <p:cNvPr id="5" name="Tekstvak 4"/>
          <p:cNvSpPr txBox="1"/>
          <p:nvPr/>
        </p:nvSpPr>
        <p:spPr>
          <a:xfrm>
            <a:off x="152400" y="6096000"/>
            <a:ext cx="3657600" cy="646331"/>
          </a:xfrm>
          <a:prstGeom prst="rect">
            <a:avLst/>
          </a:prstGeom>
          <a:noFill/>
        </p:spPr>
        <p:txBody>
          <a:bodyPr wrap="square" rtlCol="0">
            <a:spAutoFit/>
          </a:bodyPr>
          <a:lstStyle/>
          <a:p>
            <a:r>
              <a:rPr lang="nl-NL" dirty="0" smtClean="0"/>
              <a:t>6. Hoeveel verpakkingen heb je nodig?</a:t>
            </a:r>
            <a:endParaRPr lang="nl-NL" dirty="0"/>
          </a:p>
        </p:txBody>
      </p:sp>
      <p:sp>
        <p:nvSpPr>
          <p:cNvPr id="6" name="Tekstvak 5"/>
          <p:cNvSpPr txBox="1"/>
          <p:nvPr/>
        </p:nvSpPr>
        <p:spPr>
          <a:xfrm>
            <a:off x="152400" y="2743200"/>
            <a:ext cx="4818370" cy="369332"/>
          </a:xfrm>
          <a:prstGeom prst="rect">
            <a:avLst/>
          </a:prstGeom>
          <a:noFill/>
        </p:spPr>
        <p:txBody>
          <a:bodyPr wrap="none" rtlCol="0">
            <a:spAutoFit/>
          </a:bodyPr>
          <a:lstStyle/>
          <a:p>
            <a:r>
              <a:rPr lang="nl-NL" dirty="0" smtClean="0"/>
              <a:t>1. Zet eerst alles in dezelfde  maat (tuin en tegel).</a:t>
            </a:r>
          </a:p>
        </p:txBody>
      </p:sp>
      <p:sp>
        <p:nvSpPr>
          <p:cNvPr id="7" name="Tekstvak 6"/>
          <p:cNvSpPr txBox="1"/>
          <p:nvPr/>
        </p:nvSpPr>
        <p:spPr>
          <a:xfrm>
            <a:off x="152400" y="3124200"/>
            <a:ext cx="3962400" cy="923330"/>
          </a:xfrm>
          <a:prstGeom prst="rect">
            <a:avLst/>
          </a:prstGeom>
          <a:noFill/>
        </p:spPr>
        <p:txBody>
          <a:bodyPr wrap="square" rtlCol="0">
            <a:spAutoFit/>
          </a:bodyPr>
          <a:lstStyle/>
          <a:p>
            <a:r>
              <a:rPr lang="nl-NL" dirty="0" smtClean="0"/>
              <a:t>2. Wat is de totale oppervlakte van de         tuin in m2? </a:t>
            </a:r>
          </a:p>
          <a:p>
            <a:endParaRPr lang="nl-NL" dirty="0"/>
          </a:p>
        </p:txBody>
      </p:sp>
      <p:sp>
        <p:nvSpPr>
          <p:cNvPr id="8" name="Tekstvak 7"/>
          <p:cNvSpPr txBox="1"/>
          <p:nvPr/>
        </p:nvSpPr>
        <p:spPr>
          <a:xfrm>
            <a:off x="152400" y="3733800"/>
            <a:ext cx="3505200" cy="646331"/>
          </a:xfrm>
          <a:prstGeom prst="rect">
            <a:avLst/>
          </a:prstGeom>
          <a:noFill/>
        </p:spPr>
        <p:txBody>
          <a:bodyPr wrap="square" rtlCol="0">
            <a:spAutoFit/>
          </a:bodyPr>
          <a:lstStyle/>
          <a:p>
            <a:r>
              <a:rPr lang="nl-NL" dirty="0" smtClean="0"/>
              <a:t>3. Wat is de totale oppervlakte van 1 tegel in m2? (lengte x breedte)</a:t>
            </a:r>
          </a:p>
        </p:txBody>
      </p:sp>
      <p:sp>
        <p:nvSpPr>
          <p:cNvPr id="9" name="Tekstvak 8"/>
          <p:cNvSpPr txBox="1"/>
          <p:nvPr/>
        </p:nvSpPr>
        <p:spPr>
          <a:xfrm>
            <a:off x="152400" y="4343400"/>
            <a:ext cx="3810000" cy="923330"/>
          </a:xfrm>
          <a:prstGeom prst="rect">
            <a:avLst/>
          </a:prstGeom>
          <a:noFill/>
        </p:spPr>
        <p:txBody>
          <a:bodyPr wrap="square" rtlCol="0">
            <a:spAutoFit/>
          </a:bodyPr>
          <a:lstStyle/>
          <a:p>
            <a:r>
              <a:rPr lang="nl-NL" dirty="0" smtClean="0"/>
              <a:t>4. Deel het oppervlak van 1 pak tegels door het  tegeloppervlak = het aantal tegels dat in 1 pak zit</a:t>
            </a:r>
          </a:p>
        </p:txBody>
      </p:sp>
      <p:sp>
        <p:nvSpPr>
          <p:cNvPr id="10" name="Tekstvak 9"/>
          <p:cNvSpPr txBox="1"/>
          <p:nvPr/>
        </p:nvSpPr>
        <p:spPr>
          <a:xfrm>
            <a:off x="152400" y="5181600"/>
            <a:ext cx="3810000" cy="923330"/>
          </a:xfrm>
          <a:prstGeom prst="rect">
            <a:avLst/>
          </a:prstGeom>
          <a:noFill/>
        </p:spPr>
        <p:txBody>
          <a:bodyPr wrap="square" rtlCol="0">
            <a:spAutoFit/>
          </a:bodyPr>
          <a:lstStyle/>
          <a:p>
            <a:r>
              <a:rPr lang="nl-NL" dirty="0" smtClean="0"/>
              <a:t>5. Deel het tuin oppervlakte (in m2) door de tegel oppervlakte (in m2)</a:t>
            </a:r>
          </a:p>
          <a:p>
            <a:r>
              <a:rPr lang="nl-NL" dirty="0" smtClean="0"/>
              <a:t>Geheel : deel = aantal tegels </a:t>
            </a:r>
          </a:p>
        </p:txBody>
      </p:sp>
      <p:sp>
        <p:nvSpPr>
          <p:cNvPr id="11" name="Tekstvak 10"/>
          <p:cNvSpPr txBox="1"/>
          <p:nvPr/>
        </p:nvSpPr>
        <p:spPr>
          <a:xfrm>
            <a:off x="4191000" y="304800"/>
            <a:ext cx="4495800" cy="646331"/>
          </a:xfrm>
          <a:prstGeom prst="rect">
            <a:avLst/>
          </a:prstGeom>
          <a:noFill/>
        </p:spPr>
        <p:txBody>
          <a:bodyPr wrap="square" rtlCol="0">
            <a:spAutoFit/>
          </a:bodyPr>
          <a:lstStyle/>
          <a:p>
            <a:r>
              <a:rPr lang="nl-NL" dirty="0" smtClean="0"/>
              <a:t>Probeer zelf:  	digitaal les 4 opgave 9 of 		som 17 boek </a:t>
            </a:r>
            <a:endParaRPr lang="nl-N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plus(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plus(in)">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plus(in)">
                                      <p:cBhvr>
                                        <p:cTn id="17" dur="2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3" presetClass="entr" presetSubtype="16"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plus(in)">
                                      <p:cBhvr>
                                        <p:cTn id="22" dur="20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3" presetClass="entr" presetSubtype="16"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plus(in)">
                                      <p:cBhvr>
                                        <p:cTn id="27" dur="20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13" presetClass="entr" presetSubtype="16"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plus(in)">
                                      <p:cBhvr>
                                        <p:cTn id="3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2895600" y="533400"/>
            <a:ext cx="5776005" cy="2031325"/>
          </a:xfrm>
          <a:prstGeom prst="rect">
            <a:avLst/>
          </a:prstGeom>
          <a:noFill/>
        </p:spPr>
        <p:txBody>
          <a:bodyPr wrap="none" rtlCol="0">
            <a:spAutoFit/>
          </a:bodyPr>
          <a:lstStyle/>
          <a:p>
            <a:r>
              <a:rPr lang="nl-NL" dirty="0" smtClean="0"/>
              <a:t>Beeldschermverhoudingen</a:t>
            </a:r>
          </a:p>
          <a:p>
            <a:endParaRPr lang="nl-NL" dirty="0"/>
          </a:p>
          <a:p>
            <a:endParaRPr lang="nl-NL" dirty="0" smtClean="0"/>
          </a:p>
          <a:p>
            <a:r>
              <a:rPr lang="nl-NL" dirty="0" smtClean="0"/>
              <a:t>Bij deze tv 4:3</a:t>
            </a:r>
          </a:p>
          <a:p>
            <a:r>
              <a:rPr lang="nl-NL" dirty="0" smtClean="0"/>
              <a:t>Dit zijn eigenlijk delen</a:t>
            </a:r>
          </a:p>
          <a:p>
            <a:r>
              <a:rPr lang="nl-NL" dirty="0" smtClean="0"/>
              <a:t>Als je ze bij elkaar optelt weet je het totaal aantal delen </a:t>
            </a:r>
            <a:r>
              <a:rPr lang="nl-NL" dirty="0" err="1" smtClean="0"/>
              <a:t>nl</a:t>
            </a:r>
            <a:r>
              <a:rPr lang="nl-NL" dirty="0" smtClean="0"/>
              <a:t> 7</a:t>
            </a:r>
          </a:p>
          <a:p>
            <a:r>
              <a:rPr lang="nl-NL" dirty="0" smtClean="0"/>
              <a:t> </a:t>
            </a:r>
          </a:p>
        </p:txBody>
      </p:sp>
      <p:pic>
        <p:nvPicPr>
          <p:cNvPr id="15362" name="Picture 2" descr="https://d1w0405vbq8usz.cloudfront.net/assets/p3mbo-yPub-l_rekenblokken_verhoudingen-Rb_3F_01_10_04_01.JPG?Policy=eyJTdGF0ZW1lbnQiOlt7IlJlc291cmNlIjoiKi9hc3NldHMvKioiLCJDb25kaXRpb24iOnsiRGF0ZUxlc3NUaGFuIjp7IkFXUzpFcG9jaFRpbWUiOjE0NTI4Njk4MDh9fX1dfQ__&amp;Signature=ObhushJPMPdL3QNrwgobBmK9sMUq9xyTUMGkH0q3LLiAe93%7Ec5tBVEOfH5ferEI2KjgGMuNF5USdWB2fVg-bzIf6ajqU9Cx8Ag-Ln-c8IAgzaHdtMFpRoZRRCE7GRbcOe9zgtMsDPTuYojYLofsg1%7Eb41CGdQzcocY5AZzbTJ9hiPhj2sd9GJFBGq9wbeDMIGcfrYQK4akPyHajSdeAnvZE4wHGw9VsZyfz4k7r5O5CVmORb4iJs5wOI9vLX8X-Pw-NSLQXb6Q-0GCyiHLZeDoDm6q7sJZcgx5wpHVIuUg95CDxt7diy1IJvmhCSwI5zUYlO3paaw6vjkgEMrDKRzA__&amp;Key-Pair-Id=APKAIM52XFHGALZ6CWZA"/>
          <p:cNvPicPr>
            <a:picLocks noChangeAspect="1" noChangeArrowheads="1"/>
          </p:cNvPicPr>
          <p:nvPr/>
        </p:nvPicPr>
        <p:blipFill>
          <a:blip r:embed="rId2" cstate="print"/>
          <a:srcRect/>
          <a:stretch>
            <a:fillRect/>
          </a:stretch>
        </p:blipFill>
        <p:spPr bwMode="auto">
          <a:xfrm>
            <a:off x="609600" y="1066800"/>
            <a:ext cx="1885950" cy="1209676"/>
          </a:xfrm>
          <a:prstGeom prst="rect">
            <a:avLst/>
          </a:prstGeom>
          <a:noFill/>
        </p:spPr>
      </p:pic>
      <p:pic>
        <p:nvPicPr>
          <p:cNvPr id="15363" name="Picture 3"/>
          <p:cNvPicPr>
            <a:picLocks noChangeAspect="1" noChangeArrowheads="1"/>
          </p:cNvPicPr>
          <p:nvPr/>
        </p:nvPicPr>
        <p:blipFill>
          <a:blip r:embed="rId3" cstate="print"/>
          <a:srcRect/>
          <a:stretch>
            <a:fillRect/>
          </a:stretch>
        </p:blipFill>
        <p:spPr bwMode="auto">
          <a:xfrm>
            <a:off x="1905000" y="2667000"/>
            <a:ext cx="4705350" cy="2752725"/>
          </a:xfrm>
          <a:prstGeom prst="rect">
            <a:avLst/>
          </a:prstGeom>
          <a:noFill/>
          <a:ln w="9525">
            <a:noFill/>
            <a:miter lim="800000"/>
            <a:headEnd/>
            <a:tailEnd/>
          </a:ln>
        </p:spPr>
      </p:pic>
      <p:sp>
        <p:nvSpPr>
          <p:cNvPr id="6" name="Tekstvak 5"/>
          <p:cNvSpPr txBox="1"/>
          <p:nvPr/>
        </p:nvSpPr>
        <p:spPr>
          <a:xfrm>
            <a:off x="1676400" y="5638800"/>
            <a:ext cx="5562600" cy="1200329"/>
          </a:xfrm>
          <a:prstGeom prst="rect">
            <a:avLst/>
          </a:prstGeom>
          <a:noFill/>
        </p:spPr>
        <p:txBody>
          <a:bodyPr wrap="square" rtlCol="0">
            <a:spAutoFit/>
          </a:bodyPr>
          <a:lstStyle/>
          <a:p>
            <a:r>
              <a:rPr lang="nl-NL" dirty="0" smtClean="0"/>
              <a:t>Als je 1 maat weet, bijvoorbeeld de hoogte, en je weet de verhouding (namelijk 3) dan kun je de andere maat ook uitrekenen door eerst 1 deel uit te rekenen en dan keer te doen. </a:t>
            </a:r>
            <a:endParaRPr lang="nl-NL"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1600200" y="381000"/>
            <a:ext cx="6248442" cy="923330"/>
          </a:xfrm>
          <a:prstGeom prst="rect">
            <a:avLst/>
          </a:prstGeom>
          <a:noFill/>
        </p:spPr>
        <p:txBody>
          <a:bodyPr wrap="none" rtlCol="0">
            <a:spAutoFit/>
          </a:bodyPr>
          <a:lstStyle/>
          <a:p>
            <a:r>
              <a:rPr lang="nl-NL" dirty="0" smtClean="0"/>
              <a:t>Een verhouding kun je schrijven in een breuk of een percentage</a:t>
            </a:r>
          </a:p>
          <a:p>
            <a:r>
              <a:rPr lang="nl-NL" dirty="0" smtClean="0"/>
              <a:t>Hoe reken je een deel naar een percentage uit? </a:t>
            </a:r>
          </a:p>
          <a:p>
            <a:r>
              <a:rPr lang="nl-NL" dirty="0" smtClean="0"/>
              <a:t>Bijvoorbeeld 21 van 75 = 21/75 deel </a:t>
            </a:r>
          </a:p>
        </p:txBody>
      </p:sp>
      <p:pic>
        <p:nvPicPr>
          <p:cNvPr id="16385" name="Picture 1"/>
          <p:cNvPicPr>
            <a:picLocks noChangeAspect="1" noChangeArrowheads="1"/>
          </p:cNvPicPr>
          <p:nvPr/>
        </p:nvPicPr>
        <p:blipFill>
          <a:blip r:embed="rId2" cstate="print"/>
          <a:srcRect/>
          <a:stretch>
            <a:fillRect/>
          </a:stretch>
        </p:blipFill>
        <p:spPr bwMode="auto">
          <a:xfrm>
            <a:off x="1295400" y="1752600"/>
            <a:ext cx="6667500" cy="3609975"/>
          </a:xfrm>
          <a:prstGeom prst="rect">
            <a:avLst/>
          </a:prstGeom>
          <a:noFill/>
          <a:ln w="9525">
            <a:noFill/>
            <a:miter lim="800000"/>
            <a:headEnd/>
            <a:tailEnd/>
          </a:ln>
        </p:spPr>
      </p:pic>
      <p:sp>
        <p:nvSpPr>
          <p:cNvPr id="4" name="Tekstvak 3"/>
          <p:cNvSpPr txBox="1"/>
          <p:nvPr/>
        </p:nvSpPr>
        <p:spPr>
          <a:xfrm>
            <a:off x="3276600" y="5715000"/>
            <a:ext cx="1923925" cy="369332"/>
          </a:xfrm>
          <a:prstGeom prst="rect">
            <a:avLst/>
          </a:prstGeom>
          <a:noFill/>
        </p:spPr>
        <p:txBody>
          <a:bodyPr wrap="none" rtlCol="0">
            <a:spAutoFit/>
          </a:bodyPr>
          <a:lstStyle/>
          <a:p>
            <a:r>
              <a:rPr lang="nl-NL" dirty="0" smtClean="0"/>
              <a:t>21 : 75 x 100 = ?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2743200" y="152400"/>
            <a:ext cx="3000180" cy="646331"/>
          </a:xfrm>
          <a:prstGeom prst="rect">
            <a:avLst/>
          </a:prstGeom>
          <a:noFill/>
        </p:spPr>
        <p:txBody>
          <a:bodyPr wrap="none" rtlCol="0">
            <a:spAutoFit/>
          </a:bodyPr>
          <a:lstStyle/>
          <a:p>
            <a:r>
              <a:rPr lang="nl-NL" dirty="0" smtClean="0"/>
              <a:t>Herhalen les 3: verhoudingen </a:t>
            </a:r>
          </a:p>
          <a:p>
            <a:r>
              <a:rPr lang="nl-NL" dirty="0" smtClean="0"/>
              <a:t>(boek les 9 )</a:t>
            </a:r>
          </a:p>
        </p:txBody>
      </p:sp>
      <p:pic>
        <p:nvPicPr>
          <p:cNvPr id="3" name="Picture 3" descr="C:\Users\Marga\Desktop\plattegrond groningne.jpg"/>
          <p:cNvPicPr>
            <a:picLocks noChangeAspect="1" noChangeArrowheads="1"/>
          </p:cNvPicPr>
          <p:nvPr/>
        </p:nvPicPr>
        <p:blipFill>
          <a:blip r:embed="rId2" cstate="print"/>
          <a:srcRect/>
          <a:stretch>
            <a:fillRect/>
          </a:stretch>
        </p:blipFill>
        <p:spPr bwMode="auto">
          <a:xfrm>
            <a:off x="533400" y="990600"/>
            <a:ext cx="2247900" cy="2028825"/>
          </a:xfrm>
          <a:prstGeom prst="rect">
            <a:avLst/>
          </a:prstGeom>
          <a:noFill/>
        </p:spPr>
      </p:pic>
      <p:sp>
        <p:nvSpPr>
          <p:cNvPr id="4" name="Tekstvak 3"/>
          <p:cNvSpPr txBox="1"/>
          <p:nvPr/>
        </p:nvSpPr>
        <p:spPr>
          <a:xfrm>
            <a:off x="3048000" y="990600"/>
            <a:ext cx="5791200" cy="2308324"/>
          </a:xfrm>
          <a:prstGeom prst="rect">
            <a:avLst/>
          </a:prstGeom>
          <a:noFill/>
        </p:spPr>
        <p:txBody>
          <a:bodyPr wrap="square" rtlCol="0">
            <a:spAutoFit/>
          </a:bodyPr>
          <a:lstStyle/>
          <a:p>
            <a:r>
              <a:rPr lang="nl-NL" dirty="0" smtClean="0"/>
              <a:t>De schaal van een plattegrond of kaart die je voor je hebt.</a:t>
            </a:r>
          </a:p>
          <a:p>
            <a:r>
              <a:rPr lang="nl-NL" dirty="0" smtClean="0"/>
              <a:t>1: 25000 betekent 1 cm is in werkelijkheid 25000cm .</a:t>
            </a:r>
          </a:p>
          <a:p>
            <a:endParaRPr lang="nl-NL" dirty="0" smtClean="0"/>
          </a:p>
          <a:p>
            <a:r>
              <a:rPr lang="nl-NL" dirty="0" smtClean="0"/>
              <a:t>Vraag: De schaal is 1: 25000. De weg van het station naar school is 10 cm op de kaart. Hoe lang is de weg in kilometers?  Gebruik een verhoudingstabel </a:t>
            </a:r>
          </a:p>
          <a:p>
            <a:r>
              <a:rPr lang="nl-NL" dirty="0" smtClean="0"/>
              <a:t> Schaal		1 cm		10 cm </a:t>
            </a:r>
          </a:p>
          <a:p>
            <a:r>
              <a:rPr lang="nl-NL" dirty="0" smtClean="0"/>
              <a:t>Werkelijkheid 	25000 cm 	250000 cm </a:t>
            </a:r>
          </a:p>
        </p:txBody>
      </p:sp>
      <p:pic>
        <p:nvPicPr>
          <p:cNvPr id="5" name="Picture 2"/>
          <p:cNvPicPr>
            <a:picLocks noChangeAspect="1" noChangeArrowheads="1"/>
          </p:cNvPicPr>
          <p:nvPr/>
        </p:nvPicPr>
        <p:blipFill>
          <a:blip r:embed="rId3" cstate="print"/>
          <a:srcRect/>
          <a:stretch>
            <a:fillRect/>
          </a:stretch>
        </p:blipFill>
        <p:spPr bwMode="auto">
          <a:xfrm>
            <a:off x="5410200" y="3886200"/>
            <a:ext cx="3067050" cy="2495550"/>
          </a:xfrm>
          <a:prstGeom prst="rect">
            <a:avLst/>
          </a:prstGeom>
          <a:noFill/>
          <a:ln w="9525">
            <a:noFill/>
            <a:miter lim="800000"/>
            <a:headEnd/>
            <a:tailEnd/>
          </a:ln>
        </p:spPr>
      </p:pic>
      <p:sp>
        <p:nvSpPr>
          <p:cNvPr id="6" name="Tekstvak 5"/>
          <p:cNvSpPr txBox="1"/>
          <p:nvPr/>
        </p:nvSpPr>
        <p:spPr>
          <a:xfrm>
            <a:off x="533400" y="3718679"/>
            <a:ext cx="4495800" cy="2585323"/>
          </a:xfrm>
          <a:prstGeom prst="rect">
            <a:avLst/>
          </a:prstGeom>
          <a:noFill/>
        </p:spPr>
        <p:txBody>
          <a:bodyPr wrap="square" rtlCol="0">
            <a:spAutoFit/>
          </a:bodyPr>
          <a:lstStyle/>
          <a:p>
            <a:r>
              <a:rPr lang="nl-NL" dirty="0" smtClean="0"/>
              <a:t>In welke eenheid moet je antwoorden? </a:t>
            </a:r>
          </a:p>
          <a:p>
            <a:r>
              <a:rPr lang="nl-NL" dirty="0" smtClean="0"/>
              <a:t>In kilometers. </a:t>
            </a:r>
          </a:p>
          <a:p>
            <a:r>
              <a:rPr lang="nl-NL" dirty="0" smtClean="0"/>
              <a:t>Hoe kom je van cm naar km? </a:t>
            </a:r>
          </a:p>
          <a:p>
            <a:r>
              <a:rPr lang="nl-NL" dirty="0" smtClean="0"/>
              <a:t>van cm naar km is 5 stappen x 10 = 100.000</a:t>
            </a:r>
          </a:p>
          <a:p>
            <a:endParaRPr lang="nl-NL" dirty="0" smtClean="0"/>
          </a:p>
          <a:p>
            <a:r>
              <a:rPr lang="nl-NL" dirty="0" smtClean="0">
                <a:solidFill>
                  <a:srgbClr val="FFC000"/>
                </a:solidFill>
              </a:rPr>
              <a:t>250000: 100.000 </a:t>
            </a:r>
            <a:r>
              <a:rPr lang="nl-NL" dirty="0" smtClean="0"/>
              <a:t> = 2,5 km </a:t>
            </a:r>
          </a:p>
          <a:p>
            <a:endParaRPr lang="nl-NL" dirty="0" smtClean="0"/>
          </a:p>
          <a:p>
            <a:r>
              <a:rPr lang="nl-NL" dirty="0" smtClean="0"/>
              <a:t>10 centimeter op de kaart is dus 2,5 km </a:t>
            </a:r>
          </a:p>
          <a:p>
            <a:endParaRPr lang="nl-NL"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wipe(down)">
                                      <p:cBhvr>
                                        <p:cTn id="10" dur="500"/>
                                        <p:tgtEl>
                                          <p:spTgt spid="6">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wipe(down)">
                                      <p:cBhvr>
                                        <p:cTn id="13" dur="500"/>
                                        <p:tgtEl>
                                          <p:spTgt spid="6">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6">
                                            <p:txEl>
                                              <p:pRg st="3" end="3"/>
                                            </p:txEl>
                                          </p:spTgt>
                                        </p:tgtEl>
                                        <p:attrNameLst>
                                          <p:attrName>style.visibility</p:attrName>
                                        </p:attrNameLst>
                                      </p:cBhvr>
                                      <p:to>
                                        <p:strVal val="visible"/>
                                      </p:to>
                                    </p:set>
                                    <p:animEffect transition="in" filter="wipe(down)">
                                      <p:cBhvr>
                                        <p:cTn id="16" dur="500"/>
                                        <p:tgtEl>
                                          <p:spTgt spid="6">
                                            <p:txEl>
                                              <p:pRg st="3" end="3"/>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animEffect transition="in" filter="wipe(down)">
                                      <p:cBhvr>
                                        <p:cTn id="19" dur="500"/>
                                        <p:tgtEl>
                                          <p:spTgt spid="6">
                                            <p:txEl>
                                              <p:pRg st="5" end="5"/>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6">
                                            <p:txEl>
                                              <p:pRg st="7" end="7"/>
                                            </p:txEl>
                                          </p:spTgt>
                                        </p:tgtEl>
                                        <p:attrNameLst>
                                          <p:attrName>style.visibility</p:attrName>
                                        </p:attrNameLst>
                                      </p:cBhvr>
                                      <p:to>
                                        <p:strVal val="visible"/>
                                      </p:to>
                                    </p:set>
                                    <p:animEffect transition="in" filter="wipe(down)">
                                      <p:cBhvr>
                                        <p:cTn id="22"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533400" y="457200"/>
            <a:ext cx="7696200" cy="5078313"/>
          </a:xfrm>
          <a:prstGeom prst="rect">
            <a:avLst/>
          </a:prstGeom>
          <a:noFill/>
        </p:spPr>
        <p:txBody>
          <a:bodyPr wrap="square" rtlCol="0">
            <a:spAutoFit/>
          </a:bodyPr>
          <a:lstStyle/>
          <a:p>
            <a:r>
              <a:rPr lang="nl-NL" dirty="0" smtClean="0"/>
              <a:t>Even dooroefenen</a:t>
            </a:r>
          </a:p>
          <a:p>
            <a:endParaRPr lang="nl-NL" dirty="0" smtClean="0"/>
          </a:p>
          <a:p>
            <a:r>
              <a:rPr lang="nl-NL" dirty="0" smtClean="0"/>
              <a:t>Wat als de kaart op een andere schaal was gemaakt? Hoeveel km is 10 cm dan? </a:t>
            </a:r>
          </a:p>
          <a:p>
            <a:endParaRPr lang="nl-NL" dirty="0" smtClean="0"/>
          </a:p>
          <a:p>
            <a:r>
              <a:rPr lang="nl-NL" dirty="0" smtClean="0"/>
              <a:t>Bij schaal 1: 50.000</a:t>
            </a:r>
          </a:p>
          <a:p>
            <a:r>
              <a:rPr lang="nl-NL" dirty="0" smtClean="0"/>
              <a:t>Bij schaal 1: 75000</a:t>
            </a:r>
          </a:p>
          <a:p>
            <a:endParaRPr lang="nl-NL" dirty="0" smtClean="0"/>
          </a:p>
          <a:p>
            <a:r>
              <a:rPr lang="nl-NL" dirty="0" smtClean="0"/>
              <a:t>De schaal is 1:50 	Hoeveel </a:t>
            </a:r>
            <a:r>
              <a:rPr lang="nl-NL" dirty="0" smtClean="0">
                <a:solidFill>
                  <a:srgbClr val="FFC000"/>
                </a:solidFill>
              </a:rPr>
              <a:t>meter</a:t>
            </a:r>
            <a:r>
              <a:rPr lang="nl-NL" dirty="0" smtClean="0"/>
              <a:t> is 10 cm dan in werkelijkheid?</a:t>
            </a:r>
          </a:p>
          <a:p>
            <a:endParaRPr lang="nl-NL" dirty="0" smtClean="0"/>
          </a:p>
          <a:p>
            <a:r>
              <a:rPr lang="nl-NL" dirty="0" smtClean="0"/>
              <a:t>De schaal is 1: 250	Hoeveel </a:t>
            </a:r>
            <a:r>
              <a:rPr lang="nl-NL" dirty="0" smtClean="0">
                <a:solidFill>
                  <a:srgbClr val="FFC000"/>
                </a:solidFill>
              </a:rPr>
              <a:t>meter</a:t>
            </a:r>
            <a:r>
              <a:rPr lang="nl-NL" dirty="0" smtClean="0"/>
              <a:t> is 15 centimeter dan in werkelijkheid?</a:t>
            </a:r>
          </a:p>
          <a:p>
            <a:endParaRPr lang="nl-NL" dirty="0" smtClean="0"/>
          </a:p>
          <a:p>
            <a:r>
              <a:rPr lang="nl-NL" dirty="0" smtClean="0"/>
              <a:t>De schaal is 1: 70	Hoeveel </a:t>
            </a:r>
            <a:r>
              <a:rPr lang="nl-NL" dirty="0" smtClean="0">
                <a:solidFill>
                  <a:srgbClr val="FFC000"/>
                </a:solidFill>
              </a:rPr>
              <a:t>decimeter</a:t>
            </a:r>
            <a:r>
              <a:rPr lang="nl-NL" dirty="0" smtClean="0"/>
              <a:t> is 10 cm dan?</a:t>
            </a:r>
          </a:p>
          <a:p>
            <a:endParaRPr lang="nl-NL" dirty="0" smtClean="0"/>
          </a:p>
          <a:p>
            <a:r>
              <a:rPr lang="nl-NL" dirty="0" smtClean="0"/>
              <a:t>De schaal is 1: 20 	Hoeveel </a:t>
            </a:r>
            <a:r>
              <a:rPr lang="nl-NL" dirty="0" smtClean="0">
                <a:solidFill>
                  <a:srgbClr val="FFC000"/>
                </a:solidFill>
              </a:rPr>
              <a:t>mm</a:t>
            </a:r>
            <a:r>
              <a:rPr lang="nl-NL" dirty="0" smtClean="0"/>
              <a:t> is 10 cm dan?   </a:t>
            </a:r>
          </a:p>
          <a:p>
            <a:endParaRPr lang="nl-NL" dirty="0" smtClean="0"/>
          </a:p>
          <a:p>
            <a:endParaRPr lang="nl-NL" dirty="0" smtClean="0"/>
          </a:p>
          <a:p>
            <a:r>
              <a:rPr lang="nl-NL" dirty="0" smtClean="0"/>
              <a:t>Manier 2:  De schaal meteen omzetten naar de gevraagde eenheid en daarmee 	   verder rekenen</a:t>
            </a:r>
            <a:endParaRPr lang="nl-N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p:cNvSpPr txBox="1"/>
          <p:nvPr/>
        </p:nvSpPr>
        <p:spPr>
          <a:xfrm>
            <a:off x="189689" y="5562600"/>
            <a:ext cx="8553047" cy="1200329"/>
          </a:xfrm>
          <a:prstGeom prst="rect">
            <a:avLst/>
          </a:prstGeom>
          <a:noFill/>
        </p:spPr>
        <p:txBody>
          <a:bodyPr wrap="none" rtlCol="0">
            <a:spAutoFit/>
          </a:bodyPr>
          <a:lstStyle/>
          <a:p>
            <a:r>
              <a:rPr lang="nl-NL" dirty="0" smtClean="0"/>
              <a:t>Hier zie je een Plattegrond van het centrum van Groningen. De Schaal is 1: 5000</a:t>
            </a:r>
          </a:p>
          <a:p>
            <a:r>
              <a:rPr lang="nl-NL" dirty="0" smtClean="0"/>
              <a:t>De weg van school naar het station is ongeveer 20 cm lang. </a:t>
            </a:r>
          </a:p>
          <a:p>
            <a:r>
              <a:rPr lang="nl-NL" dirty="0" smtClean="0"/>
              <a:t>Hoe lang is de weg in kilometers?  </a:t>
            </a:r>
          </a:p>
          <a:p>
            <a:r>
              <a:rPr lang="nl-NL" dirty="0" smtClean="0"/>
              <a:t>Ik loop gemiddeld 5 km per uur. Hoe lang doe ik over de weg van school naar het station? </a:t>
            </a:r>
          </a:p>
        </p:txBody>
      </p:sp>
      <p:pic>
        <p:nvPicPr>
          <p:cNvPr id="1027" name="Picture 3"/>
          <p:cNvPicPr>
            <a:picLocks noChangeAspect="1" noChangeArrowheads="1"/>
          </p:cNvPicPr>
          <p:nvPr/>
        </p:nvPicPr>
        <p:blipFill>
          <a:blip r:embed="rId2" cstate="print"/>
          <a:srcRect/>
          <a:stretch>
            <a:fillRect/>
          </a:stretch>
        </p:blipFill>
        <p:spPr bwMode="auto">
          <a:xfrm>
            <a:off x="914400" y="304800"/>
            <a:ext cx="5629275" cy="4987762"/>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228600" y="914400"/>
            <a:ext cx="4144028" cy="4733925"/>
          </a:xfrm>
          <a:prstGeom prst="rect">
            <a:avLst/>
          </a:prstGeom>
          <a:noFill/>
          <a:ln w="9525">
            <a:noFill/>
            <a:miter lim="800000"/>
            <a:headEnd/>
            <a:tailEnd/>
          </a:ln>
        </p:spPr>
      </p:pic>
      <p:sp>
        <p:nvSpPr>
          <p:cNvPr id="3" name="Tekstvak 2"/>
          <p:cNvSpPr txBox="1"/>
          <p:nvPr/>
        </p:nvSpPr>
        <p:spPr>
          <a:xfrm>
            <a:off x="2819400" y="304800"/>
            <a:ext cx="2858218" cy="369332"/>
          </a:xfrm>
          <a:prstGeom prst="rect">
            <a:avLst/>
          </a:prstGeom>
          <a:noFill/>
        </p:spPr>
        <p:txBody>
          <a:bodyPr wrap="none" rtlCol="0">
            <a:spAutoFit/>
          </a:bodyPr>
          <a:lstStyle/>
          <a:p>
            <a:r>
              <a:rPr lang="nl-NL" dirty="0" smtClean="0"/>
              <a:t>Verhoudingen in het verkeer</a:t>
            </a:r>
            <a:endParaRPr lang="nl-NL" dirty="0"/>
          </a:p>
        </p:txBody>
      </p:sp>
      <p:pic>
        <p:nvPicPr>
          <p:cNvPr id="2051" name="Picture 3"/>
          <p:cNvPicPr>
            <a:picLocks noChangeAspect="1" noChangeArrowheads="1"/>
          </p:cNvPicPr>
          <p:nvPr/>
        </p:nvPicPr>
        <p:blipFill>
          <a:blip r:embed="rId3" cstate="print"/>
          <a:srcRect/>
          <a:stretch>
            <a:fillRect/>
          </a:stretch>
        </p:blipFill>
        <p:spPr bwMode="auto">
          <a:xfrm>
            <a:off x="4572000" y="2590800"/>
            <a:ext cx="4384481" cy="1981200"/>
          </a:xfrm>
          <a:prstGeom prst="rect">
            <a:avLst/>
          </a:prstGeom>
          <a:noFill/>
          <a:ln w="9525">
            <a:noFill/>
            <a:miter lim="800000"/>
            <a:headEnd/>
            <a:tailEnd/>
          </a:ln>
        </p:spPr>
      </p:pic>
      <p:sp>
        <p:nvSpPr>
          <p:cNvPr id="5" name="Tekstvak 4"/>
          <p:cNvSpPr txBox="1"/>
          <p:nvPr/>
        </p:nvSpPr>
        <p:spPr>
          <a:xfrm>
            <a:off x="4648200" y="4953000"/>
            <a:ext cx="4267200" cy="1754326"/>
          </a:xfrm>
          <a:prstGeom prst="rect">
            <a:avLst/>
          </a:prstGeom>
          <a:noFill/>
        </p:spPr>
        <p:txBody>
          <a:bodyPr wrap="square" rtlCol="0">
            <a:spAutoFit/>
          </a:bodyPr>
          <a:lstStyle/>
          <a:p>
            <a:r>
              <a:rPr lang="nl-NL" dirty="0" smtClean="0"/>
              <a:t>Hoeveel verbruik je met 1 kilometer?</a:t>
            </a:r>
          </a:p>
          <a:p>
            <a:r>
              <a:rPr lang="nl-NL" dirty="0" smtClean="0"/>
              <a:t>Hoeveel km kun je dan rijden met 50 euro?</a:t>
            </a:r>
          </a:p>
          <a:p>
            <a:endParaRPr lang="nl-NL" dirty="0" smtClean="0"/>
          </a:p>
          <a:p>
            <a:r>
              <a:rPr lang="nl-NL" dirty="0" smtClean="0"/>
              <a:t>Hoeveel liter heb je nodig voor 125 km?</a:t>
            </a:r>
          </a:p>
          <a:p>
            <a:r>
              <a:rPr lang="nl-NL" dirty="0" smtClean="0"/>
              <a:t>Wat kost de benzine per liter?</a:t>
            </a:r>
          </a:p>
          <a:p>
            <a:r>
              <a:rPr lang="nl-NL" dirty="0" smtClean="0"/>
              <a:t>Wat kost de uiteindelijke rit je aan benzine?</a:t>
            </a:r>
          </a:p>
        </p:txBody>
      </p:sp>
      <p:sp>
        <p:nvSpPr>
          <p:cNvPr id="6" name="Tekstvak 5"/>
          <p:cNvSpPr txBox="1"/>
          <p:nvPr/>
        </p:nvSpPr>
        <p:spPr>
          <a:xfrm>
            <a:off x="4648200" y="838200"/>
            <a:ext cx="4343400" cy="1477328"/>
          </a:xfrm>
          <a:prstGeom prst="rect">
            <a:avLst/>
          </a:prstGeom>
          <a:noFill/>
        </p:spPr>
        <p:txBody>
          <a:bodyPr wrap="square" rtlCol="0">
            <a:spAutoFit/>
          </a:bodyPr>
          <a:lstStyle/>
          <a:p>
            <a:r>
              <a:rPr lang="nl-NL" dirty="0" smtClean="0"/>
              <a:t>Wat is het verbruik van een auto? </a:t>
            </a:r>
          </a:p>
          <a:p>
            <a:r>
              <a:rPr lang="nl-NL" dirty="0" smtClean="0"/>
              <a:t>Hoe wordt dat weergegeven en wat betekent dat?</a:t>
            </a:r>
          </a:p>
          <a:p>
            <a:r>
              <a:rPr lang="nl-NL" dirty="0" smtClean="0"/>
              <a:t>Hoe kun je uitrekenen wat het verbruik van </a:t>
            </a:r>
            <a:r>
              <a:rPr lang="nl-NL" dirty="0" err="1" smtClean="0"/>
              <a:t>Patricia’s</a:t>
            </a:r>
            <a:r>
              <a:rPr lang="nl-NL" dirty="0" smtClean="0"/>
              <a:t> auto is? </a:t>
            </a:r>
            <a:endParaRPr lang="nl-N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1524000" y="1295400"/>
            <a:ext cx="6324600" cy="3693319"/>
          </a:xfrm>
          <a:prstGeom prst="rect">
            <a:avLst/>
          </a:prstGeom>
        </p:spPr>
        <p:txBody>
          <a:bodyPr wrap="square">
            <a:spAutoFit/>
          </a:bodyPr>
          <a:lstStyle/>
          <a:p>
            <a:r>
              <a:rPr lang="nl-NL" dirty="0" smtClean="0"/>
              <a:t>In recepten: </a:t>
            </a:r>
          </a:p>
          <a:p>
            <a:r>
              <a:rPr lang="nl-NL" dirty="0" smtClean="0"/>
              <a:t>	Als ik dit recept voor 10 personen wil maken 		hoeveel heb ik dan nodig van alle ingrediënten? </a:t>
            </a:r>
          </a:p>
          <a:p>
            <a:endParaRPr lang="nl-NL" dirty="0" smtClean="0"/>
          </a:p>
          <a:p>
            <a:r>
              <a:rPr lang="nl-NL" dirty="0" smtClean="0"/>
              <a:t>Verf: 	Als ik een blik verf heb van 10 liter hoeveel 	blikkenheb ik dan nodig voor mijn woonkamer? </a:t>
            </a:r>
          </a:p>
          <a:p>
            <a:endParaRPr lang="nl-NL" dirty="0" smtClean="0"/>
          </a:p>
          <a:p>
            <a:r>
              <a:rPr lang="nl-NL" dirty="0" smtClean="0"/>
              <a:t>Laminaat: Als ik met 1 pak laminaat 1,2m2 kan leggen hoeveel 	heb ik er dan nodig voor mijn woonkamer? </a:t>
            </a:r>
          </a:p>
          <a:p>
            <a:endParaRPr lang="nl-NL" dirty="0" smtClean="0"/>
          </a:p>
          <a:p>
            <a:r>
              <a:rPr lang="nl-NL" dirty="0" smtClean="0"/>
              <a:t>Foto’s: 	Als ik deze foto wil vergroten zodat hij in deze lijst 	past hoe vaak moet ik hem dan vergroten? </a:t>
            </a:r>
          </a:p>
          <a:p>
            <a:endParaRPr lang="nl-NL" dirty="0"/>
          </a:p>
        </p:txBody>
      </p:sp>
      <p:sp>
        <p:nvSpPr>
          <p:cNvPr id="3" name="Tekstvak 2"/>
          <p:cNvSpPr txBox="1"/>
          <p:nvPr/>
        </p:nvSpPr>
        <p:spPr>
          <a:xfrm>
            <a:off x="1828800" y="381000"/>
            <a:ext cx="5523692" cy="646331"/>
          </a:xfrm>
          <a:prstGeom prst="rect">
            <a:avLst/>
          </a:prstGeom>
          <a:noFill/>
        </p:spPr>
        <p:txBody>
          <a:bodyPr wrap="none" rtlCol="0">
            <a:spAutoFit/>
          </a:bodyPr>
          <a:lstStyle/>
          <a:p>
            <a:r>
              <a:rPr lang="nl-NL" dirty="0" smtClean="0"/>
              <a:t>Les 10: Rekenen met verhoudingen in dagelijkse situaties</a:t>
            </a:r>
          </a:p>
          <a:p>
            <a:r>
              <a:rPr lang="nl-NL" dirty="0" smtClean="0"/>
              <a:t> </a:t>
            </a:r>
            <a:endParaRPr lang="nl-N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p:cNvSpPr txBox="1"/>
          <p:nvPr/>
        </p:nvSpPr>
        <p:spPr>
          <a:xfrm>
            <a:off x="304800" y="304800"/>
            <a:ext cx="8686800" cy="2862322"/>
          </a:xfrm>
          <a:prstGeom prst="rect">
            <a:avLst/>
          </a:prstGeom>
          <a:noFill/>
        </p:spPr>
        <p:txBody>
          <a:bodyPr wrap="square" rtlCol="0">
            <a:spAutoFit/>
          </a:bodyPr>
          <a:lstStyle/>
          <a:p>
            <a:r>
              <a:rPr lang="nl-NL" dirty="0" smtClean="0"/>
              <a:t>In deze les moet je veel met oppervlaktes rekenen </a:t>
            </a:r>
          </a:p>
          <a:p>
            <a:r>
              <a:rPr lang="nl-NL" dirty="0" smtClean="0"/>
              <a:t>Oppervlaktes van muren, van vloeren. </a:t>
            </a:r>
          </a:p>
          <a:p>
            <a:r>
              <a:rPr lang="nl-NL" dirty="0" smtClean="0"/>
              <a:t>Voor verf en laminaat </a:t>
            </a:r>
          </a:p>
          <a:p>
            <a:endParaRPr lang="nl-NL" dirty="0" smtClean="0"/>
          </a:p>
          <a:p>
            <a:r>
              <a:rPr lang="nl-NL" dirty="0" smtClean="0"/>
              <a:t>In opgaven krijg je vaak al de totale oppervlakte van de kamer in vierkante meters .</a:t>
            </a:r>
          </a:p>
          <a:p>
            <a:r>
              <a:rPr lang="nl-NL" dirty="0" smtClean="0"/>
              <a:t>(oppervlakte is lengte x breedte)</a:t>
            </a:r>
          </a:p>
          <a:p>
            <a:r>
              <a:rPr lang="nl-NL" dirty="0" smtClean="0"/>
              <a:t>Bijvoorbeeld de kamer is 26  vierkante meter (m2). Dit betekent dus dat het hele grondoppervlak 26 is.</a:t>
            </a:r>
          </a:p>
          <a:p>
            <a:endParaRPr lang="nl-NL" dirty="0" smtClean="0"/>
          </a:p>
          <a:p>
            <a:r>
              <a:rPr lang="nl-NL" dirty="0" smtClean="0"/>
              <a:t>Hoeveel pakken van het klassieke laminaat heb je nodig voor deze woonkamer?  </a:t>
            </a:r>
          </a:p>
        </p:txBody>
      </p:sp>
      <p:pic>
        <p:nvPicPr>
          <p:cNvPr id="2050" name="Picture 2" descr="http://s1.whbo.nl/uploads/order/406/0132e0f8a9fc24d9e99568fabdb178b0ddb26c65.jpg"/>
          <p:cNvPicPr>
            <a:picLocks noChangeAspect="1" noChangeArrowheads="1"/>
          </p:cNvPicPr>
          <p:nvPr/>
        </p:nvPicPr>
        <p:blipFill>
          <a:blip r:embed="rId2" cstate="print"/>
          <a:srcRect/>
          <a:stretch>
            <a:fillRect/>
          </a:stretch>
        </p:blipFill>
        <p:spPr bwMode="auto">
          <a:xfrm>
            <a:off x="5257800" y="3810000"/>
            <a:ext cx="3741106" cy="2438400"/>
          </a:xfrm>
          <a:prstGeom prst="rect">
            <a:avLst/>
          </a:prstGeom>
          <a:noFill/>
        </p:spPr>
      </p:pic>
      <p:sp>
        <p:nvSpPr>
          <p:cNvPr id="6" name="Tekstvak 5"/>
          <p:cNvSpPr txBox="1"/>
          <p:nvPr/>
        </p:nvSpPr>
        <p:spPr>
          <a:xfrm>
            <a:off x="304800" y="3733800"/>
            <a:ext cx="3602449" cy="2585323"/>
          </a:xfrm>
          <a:prstGeom prst="rect">
            <a:avLst/>
          </a:prstGeom>
          <a:noFill/>
        </p:spPr>
        <p:txBody>
          <a:bodyPr wrap="square" rtlCol="0">
            <a:spAutoFit/>
          </a:bodyPr>
          <a:lstStyle/>
          <a:p>
            <a:r>
              <a:rPr lang="nl-NL" dirty="0" smtClean="0"/>
              <a:t>Als je uit wilt rekenen hoeveel pakken laminaat je nodig hebt voor de vloer moet je dus weten hoeveel m2 er uit 1 pak laminaat gaan. Dit staat op de verpakking. Hoeveel pakken heb je dan nodig voor de hele vloer? Omdat het beide al in m2 staat mag je gewoon delen door elkaar </a:t>
            </a:r>
            <a:endParaRPr lang="nl-NL" dirty="0"/>
          </a:p>
        </p:txBody>
      </p:sp>
      <p:pic>
        <p:nvPicPr>
          <p:cNvPr id="2051" name="Picture 3"/>
          <p:cNvPicPr>
            <a:picLocks noChangeAspect="1" noChangeArrowheads="1"/>
          </p:cNvPicPr>
          <p:nvPr/>
        </p:nvPicPr>
        <p:blipFill>
          <a:blip r:embed="rId3" cstate="print"/>
          <a:srcRect/>
          <a:stretch>
            <a:fillRect/>
          </a:stretch>
        </p:blipFill>
        <p:spPr bwMode="auto">
          <a:xfrm>
            <a:off x="4114800" y="3962400"/>
            <a:ext cx="962025" cy="18954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p:cNvPicPr>
            <a:picLocks noChangeAspect="1" noChangeArrowheads="1"/>
          </p:cNvPicPr>
          <p:nvPr/>
        </p:nvPicPr>
        <p:blipFill>
          <a:blip r:embed="rId2" cstate="print"/>
          <a:srcRect/>
          <a:stretch>
            <a:fillRect/>
          </a:stretch>
        </p:blipFill>
        <p:spPr bwMode="auto">
          <a:xfrm>
            <a:off x="381000" y="228600"/>
            <a:ext cx="4762500" cy="4600575"/>
          </a:xfrm>
          <a:prstGeom prst="rect">
            <a:avLst/>
          </a:prstGeom>
          <a:noFill/>
          <a:ln w="9525">
            <a:noFill/>
            <a:miter lim="800000"/>
            <a:headEnd/>
            <a:tailEnd/>
          </a:ln>
        </p:spPr>
      </p:pic>
      <p:sp>
        <p:nvSpPr>
          <p:cNvPr id="3" name="Tekstvak 2"/>
          <p:cNvSpPr txBox="1"/>
          <p:nvPr/>
        </p:nvSpPr>
        <p:spPr>
          <a:xfrm>
            <a:off x="5562600" y="457200"/>
            <a:ext cx="3291286" cy="1477328"/>
          </a:xfrm>
          <a:prstGeom prst="rect">
            <a:avLst/>
          </a:prstGeom>
          <a:noFill/>
        </p:spPr>
        <p:txBody>
          <a:bodyPr wrap="none" rtlCol="0">
            <a:spAutoFit/>
          </a:bodyPr>
          <a:lstStyle/>
          <a:p>
            <a:r>
              <a:rPr lang="nl-NL" dirty="0" smtClean="0"/>
              <a:t>Klassiek: er zit 1,75m2 in een pak</a:t>
            </a:r>
          </a:p>
          <a:p>
            <a:endParaRPr lang="nl-NL" dirty="0" smtClean="0"/>
          </a:p>
          <a:p>
            <a:r>
              <a:rPr lang="nl-NL" dirty="0" smtClean="0"/>
              <a:t>Luxe: er zit 1,88 m2 in een pak</a:t>
            </a:r>
          </a:p>
          <a:p>
            <a:endParaRPr lang="nl-NL" dirty="0" smtClean="0"/>
          </a:p>
          <a:p>
            <a:r>
              <a:rPr lang="nl-NL" dirty="0" err="1" smtClean="0"/>
              <a:t>XXl</a:t>
            </a:r>
            <a:r>
              <a:rPr lang="nl-NL" dirty="0" smtClean="0"/>
              <a:t>: er zit 2,78 m2 in een pak </a:t>
            </a:r>
            <a:endParaRPr lang="nl-NL" dirty="0"/>
          </a:p>
        </p:txBody>
      </p:sp>
      <p:sp>
        <p:nvSpPr>
          <p:cNvPr id="4" name="Tekstvak 3"/>
          <p:cNvSpPr txBox="1"/>
          <p:nvPr/>
        </p:nvSpPr>
        <p:spPr>
          <a:xfrm>
            <a:off x="914400" y="5562600"/>
            <a:ext cx="3249223" cy="369332"/>
          </a:xfrm>
          <a:prstGeom prst="rect">
            <a:avLst/>
          </a:prstGeom>
          <a:noFill/>
        </p:spPr>
        <p:txBody>
          <a:bodyPr wrap="none" rtlCol="0">
            <a:spAutoFit/>
          </a:bodyPr>
          <a:lstStyle/>
          <a:p>
            <a:r>
              <a:rPr lang="nl-NL" dirty="0" smtClean="0"/>
              <a:t>Dit is opgave 1 uit de digitale les</a:t>
            </a:r>
            <a:endParaRPr lang="nl-NL"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descr="Afbeeldingsresultaat voor oppervlakte berekenen van cm naar m"/>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nl-NL"/>
          </a:p>
        </p:txBody>
      </p:sp>
      <p:sp>
        <p:nvSpPr>
          <p:cNvPr id="11268" name="AutoShape 4" descr="Afbeeldingsresultaat voor oppervlakte berekenen van cm naar m"/>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nl-NL"/>
          </a:p>
        </p:txBody>
      </p:sp>
      <p:pic>
        <p:nvPicPr>
          <p:cNvPr id="11270" name="Picture 6" descr="https://upload.wikimedia.org/wikipedia/commons/b/bd/Oppervlakte_omrekenen.jpg"/>
          <p:cNvPicPr>
            <a:picLocks noChangeAspect="1" noChangeArrowheads="1"/>
          </p:cNvPicPr>
          <p:nvPr/>
        </p:nvPicPr>
        <p:blipFill>
          <a:blip r:embed="rId3" cstate="print"/>
          <a:srcRect/>
          <a:stretch>
            <a:fillRect/>
          </a:stretch>
        </p:blipFill>
        <p:spPr bwMode="auto">
          <a:xfrm>
            <a:off x="2514600" y="5562600"/>
            <a:ext cx="3971925" cy="1019176"/>
          </a:xfrm>
          <a:prstGeom prst="rect">
            <a:avLst/>
          </a:prstGeom>
          <a:noFill/>
        </p:spPr>
      </p:pic>
      <p:sp>
        <p:nvSpPr>
          <p:cNvPr id="7" name="Tekstvak 6"/>
          <p:cNvSpPr txBox="1"/>
          <p:nvPr/>
        </p:nvSpPr>
        <p:spPr>
          <a:xfrm>
            <a:off x="1371600" y="533400"/>
            <a:ext cx="6758453" cy="923330"/>
          </a:xfrm>
          <a:prstGeom prst="rect">
            <a:avLst/>
          </a:prstGeom>
          <a:noFill/>
        </p:spPr>
        <p:txBody>
          <a:bodyPr wrap="none" rtlCol="0">
            <a:spAutoFit/>
          </a:bodyPr>
          <a:lstStyle/>
          <a:p>
            <a:r>
              <a:rPr lang="nl-NL" dirty="0" smtClean="0"/>
              <a:t>Oppervlaktes omzetten </a:t>
            </a:r>
          </a:p>
          <a:p>
            <a:r>
              <a:rPr lang="nl-NL" dirty="0" smtClean="0"/>
              <a:t>Stel de oppervlakte van de kamer is in mm (bouwtekeningen)</a:t>
            </a:r>
          </a:p>
          <a:p>
            <a:r>
              <a:rPr lang="nl-NL" dirty="0" smtClean="0"/>
              <a:t>Hoe zet je de totale kameroppervlakte dan om naar vierkante meters?</a:t>
            </a:r>
            <a:endParaRPr lang="nl-NL" dirty="0"/>
          </a:p>
        </p:txBody>
      </p:sp>
      <p:sp>
        <p:nvSpPr>
          <p:cNvPr id="10" name="Tekstvak 9"/>
          <p:cNvSpPr txBox="1"/>
          <p:nvPr/>
        </p:nvSpPr>
        <p:spPr>
          <a:xfrm>
            <a:off x="1143000" y="4724400"/>
            <a:ext cx="6925037" cy="369332"/>
          </a:xfrm>
          <a:prstGeom prst="rect">
            <a:avLst/>
          </a:prstGeom>
          <a:noFill/>
        </p:spPr>
        <p:txBody>
          <a:bodyPr wrap="none" rtlCol="0">
            <a:spAutoFit/>
          </a:bodyPr>
          <a:lstStyle/>
          <a:p>
            <a:r>
              <a:rPr lang="nl-NL" dirty="0" smtClean="0"/>
              <a:t>Waarom gebruiken we bij dit schema het getal 100 en niet het getal 10?</a:t>
            </a:r>
            <a:endParaRPr lang="nl-NL" dirty="0"/>
          </a:p>
        </p:txBody>
      </p:sp>
      <p:pic>
        <p:nvPicPr>
          <p:cNvPr id="9217" name="Picture 1"/>
          <p:cNvPicPr>
            <a:picLocks noChangeAspect="1" noChangeArrowheads="1"/>
          </p:cNvPicPr>
          <p:nvPr/>
        </p:nvPicPr>
        <p:blipFill>
          <a:blip r:embed="rId4" cstate="print"/>
          <a:srcRect/>
          <a:stretch>
            <a:fillRect/>
          </a:stretch>
        </p:blipFill>
        <p:spPr bwMode="auto">
          <a:xfrm>
            <a:off x="838200" y="1752600"/>
            <a:ext cx="2228850" cy="2190750"/>
          </a:xfrm>
          <a:prstGeom prst="rect">
            <a:avLst/>
          </a:prstGeom>
          <a:noFill/>
          <a:ln w="9525">
            <a:noFill/>
            <a:miter lim="800000"/>
            <a:headEnd/>
            <a:tailEnd/>
          </a:ln>
        </p:spPr>
      </p:pic>
      <p:sp>
        <p:nvSpPr>
          <p:cNvPr id="8" name="Tekstvak 7"/>
          <p:cNvSpPr txBox="1"/>
          <p:nvPr/>
        </p:nvSpPr>
        <p:spPr>
          <a:xfrm>
            <a:off x="3505200" y="2057400"/>
            <a:ext cx="2470356" cy="923330"/>
          </a:xfrm>
          <a:prstGeom prst="rect">
            <a:avLst/>
          </a:prstGeom>
          <a:noFill/>
        </p:spPr>
        <p:txBody>
          <a:bodyPr wrap="none" rtlCol="0">
            <a:spAutoFit/>
          </a:bodyPr>
          <a:lstStyle/>
          <a:p>
            <a:r>
              <a:rPr lang="nl-NL" dirty="0" smtClean="0"/>
              <a:t>Lengte = 5900 mm</a:t>
            </a:r>
          </a:p>
          <a:p>
            <a:r>
              <a:rPr lang="nl-NL" dirty="0" smtClean="0"/>
              <a:t>Breedte = 5300 mm</a:t>
            </a:r>
          </a:p>
          <a:p>
            <a:r>
              <a:rPr lang="nl-NL" dirty="0" smtClean="0"/>
              <a:t>De totale oppervlakte is </a:t>
            </a:r>
            <a:endParaRPr lang="nl-NL"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4480</TotalTime>
  <Words>745</Words>
  <Application>Microsoft Office PowerPoint</Application>
  <PresentationFormat>Diavoorstelling (4:3)</PresentationFormat>
  <Paragraphs>115</Paragraphs>
  <Slides>12</Slides>
  <Notes>1</Notes>
  <HiddenSlides>0</HiddenSlides>
  <MMClips>0</MMClips>
  <ScaleCrop>false</ScaleCrop>
  <HeadingPairs>
    <vt:vector size="4" baseType="variant">
      <vt:variant>
        <vt:lpstr>Thema</vt:lpstr>
      </vt:variant>
      <vt:variant>
        <vt:i4>1</vt:i4>
      </vt:variant>
      <vt:variant>
        <vt:lpstr>Diatitels</vt:lpstr>
      </vt:variant>
      <vt:variant>
        <vt:i4>12</vt:i4>
      </vt:variant>
    </vt:vector>
  </HeadingPairs>
  <TitlesOfParts>
    <vt:vector size="13" baseType="lpstr">
      <vt:lpstr>Office-thema</vt:lpstr>
      <vt:lpstr>Dia 1</vt:lpstr>
      <vt:lpstr>Dia 2</vt:lpstr>
      <vt:lpstr>Dia 3</vt:lpstr>
      <vt:lpstr>Dia 4</vt:lpstr>
      <vt:lpstr>Dia 5</vt:lpstr>
      <vt:lpstr>Dia 6</vt:lpstr>
      <vt:lpstr>Dia 7</vt:lpstr>
      <vt:lpstr>Dia 8</vt:lpstr>
      <vt:lpstr>Dia 9</vt:lpstr>
      <vt:lpstr>Dia 10</vt:lpstr>
      <vt:lpstr>Dia 11</vt:lpstr>
      <vt:lpstr>Dia 12</vt:lpstr>
    </vt:vector>
  </TitlesOfParts>
  <Company>Family Ray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Marga</dc:creator>
  <cp:lastModifiedBy>Marga</cp:lastModifiedBy>
  <cp:revision>109</cp:revision>
  <dcterms:created xsi:type="dcterms:W3CDTF">2016-01-15T13:21:01Z</dcterms:created>
  <dcterms:modified xsi:type="dcterms:W3CDTF">2016-12-27T08:13:37Z</dcterms:modified>
</cp:coreProperties>
</file>