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6A113-BBFE-42FC-A07B-FC2F3FA334B4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F03E-89C5-4E1F-B15F-5389DE25DF9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65:2500x100</a:t>
            </a:r>
            <a:r>
              <a:rPr lang="nl-NL" baseline="0" dirty="0" smtClean="0"/>
              <a:t> = 2,6% van de ADH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7E42C-E89B-47E8-BD0A-4FD045C5F15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7E42C-E89B-47E8-BD0A-4FD045C5F15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7E42C-E89B-47E8-BD0A-4FD045C5F150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54613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Suikers</a:t>
            </a:r>
            <a:r>
              <a:rPr lang="nl-NL" baseline="0" dirty="0" smtClean="0"/>
              <a:t> is 35: 75 x 100 = 46,66 = 46,7 want afronden op 1 decimaal</a:t>
            </a:r>
          </a:p>
          <a:p>
            <a:r>
              <a:rPr lang="nl-NL" baseline="0" dirty="0" smtClean="0"/>
              <a:t>100 gr mueslireep bevat 11 gram vet  verzadigd vet is 6,5:11x100 = 59,09% = 59,1 % VERZADIGD VET </a:t>
            </a:r>
          </a:p>
          <a:p>
            <a:r>
              <a:rPr lang="nl-NL" baseline="0" dirty="0" smtClean="0"/>
              <a:t>1 MUESLIREEP IS 29 GRAM (GEEN 100 GRAM) HOE VAAK GAAT 29 IN DE 100 (100:29 = 3,4 x)</a:t>
            </a:r>
          </a:p>
          <a:p>
            <a:r>
              <a:rPr lang="nl-NL" baseline="0" dirty="0" smtClean="0"/>
              <a:t>Dus alles delen door 3,4</a:t>
            </a:r>
          </a:p>
          <a:p>
            <a:r>
              <a:rPr lang="nl-NL" baseline="0" dirty="0" smtClean="0"/>
              <a:t>11 gram vet ; 3,4 = 3,2 gram vet </a:t>
            </a:r>
          </a:p>
          <a:p>
            <a:r>
              <a:rPr lang="nl-NL" baseline="0" dirty="0" smtClean="0"/>
              <a:t>35: 3,5 = 10,3 gram suikers (RB zegt 10,2 maar dat is verkeerd afgerond) </a:t>
            </a:r>
          </a:p>
          <a:p>
            <a:r>
              <a:rPr lang="nl-NL" baseline="0" dirty="0" smtClean="0"/>
              <a:t>420 kcal in 100 gram; 3, 4 = 123,529….kcal voor 1 reep x 5 = 617,64 kcal = afgerond </a:t>
            </a:r>
            <a:r>
              <a:rPr lang="nl-NL" baseline="0" smtClean="0"/>
              <a:t>16,7 kcal </a:t>
            </a:r>
            <a:endParaRPr lang="nl-NL" baseline="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7E42C-E89B-47E8-BD0A-4FD045C5F15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0FAC9-475E-4C2E-B370-54533DAD84B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C67EB-6187-4E5A-9F69-DB67B788ACD9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43200" y="838200"/>
            <a:ext cx="47863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8: reken met procenten in dagelijkse situaties</a:t>
            </a:r>
          </a:p>
          <a:p>
            <a:endParaRPr lang="nl-NL" dirty="0" smtClean="0"/>
          </a:p>
          <a:p>
            <a:r>
              <a:rPr lang="nl-NL" dirty="0" smtClean="0"/>
              <a:t>Even oefenen: </a:t>
            </a:r>
          </a:p>
          <a:p>
            <a:endParaRPr lang="nl-NL" dirty="0" smtClean="0"/>
          </a:p>
          <a:p>
            <a:r>
              <a:rPr lang="nl-NL" dirty="0" smtClean="0"/>
              <a:t>Voorbeeldsom </a:t>
            </a:r>
          </a:p>
          <a:p>
            <a:r>
              <a:rPr lang="nl-NL" dirty="0" smtClean="0"/>
              <a:t>examensom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132856"/>
            <a:ext cx="4724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124744"/>
            <a:ext cx="3067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04664"/>
            <a:ext cx="28670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5085184"/>
            <a:ext cx="4695825" cy="115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143000"/>
            <a:ext cx="5138737" cy="358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2057400" y="48006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Eerst de koolhydraten bereken = 66,6 % van 15 gram</a:t>
            </a:r>
          </a:p>
          <a:p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15 : 100 x 66,6 = </a:t>
            </a:r>
            <a:r>
              <a:rPr lang="nl-NL" dirty="0" smtClean="0"/>
              <a:t>9,99 gram </a:t>
            </a:r>
          </a:p>
          <a:p>
            <a:endParaRPr lang="nl-NL" dirty="0" smtClean="0"/>
          </a:p>
          <a:p>
            <a:r>
              <a:rPr lang="nl-NL" dirty="0" smtClean="0"/>
              <a:t>Suikers zijn 60% van de koolhydraten (= de “NIEUWE” 100%)</a:t>
            </a:r>
          </a:p>
          <a:p>
            <a:r>
              <a:rPr lang="nl-NL" dirty="0" smtClean="0"/>
              <a:t>Dus: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9,99 : 100 x 60 </a:t>
            </a:r>
            <a:r>
              <a:rPr lang="nl-NL" dirty="0" smtClean="0"/>
              <a:t>= 5,994 = 6 gram  suiker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133600" y="304800"/>
            <a:ext cx="530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Goed letten op de “NIEUWE” 100%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5800" y="17526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Een portie eten heeft 65 kcal van de 2500 kcal die een man mag hebben op een dag. </a:t>
            </a:r>
          </a:p>
          <a:p>
            <a:r>
              <a:rPr lang="nl-NL" sz="3200" dirty="0" smtClean="0"/>
              <a:t>hoeveel procent is dat dan van de ADH?</a:t>
            </a:r>
          </a:p>
          <a:p>
            <a:endParaRPr lang="nl-NL" sz="3200" dirty="0"/>
          </a:p>
          <a:p>
            <a:pPr lvl="0"/>
            <a:r>
              <a:rPr lang="nl-NL" sz="3200" dirty="0">
                <a:solidFill>
                  <a:prstClr val="white"/>
                </a:solidFill>
              </a:rPr>
              <a:t>Deel: geheel x 100 = </a:t>
            </a:r>
            <a:r>
              <a:rPr lang="nl-NL" sz="3200" dirty="0" smtClean="0">
                <a:solidFill>
                  <a:prstClr val="white"/>
                </a:solidFill>
              </a:rPr>
              <a:t>percentage</a:t>
            </a:r>
          </a:p>
          <a:p>
            <a:pPr lvl="0"/>
            <a:r>
              <a:rPr lang="nl-NL" sz="3200" dirty="0" smtClean="0">
                <a:solidFill>
                  <a:prstClr val="white"/>
                </a:solidFill>
              </a:rPr>
              <a:t>Dit ligt altijd </a:t>
            </a:r>
            <a:r>
              <a:rPr lang="nl-NL" sz="3200" dirty="0" smtClean="0">
                <a:solidFill>
                  <a:srgbClr val="FF0000"/>
                </a:solidFill>
              </a:rPr>
              <a:t>ONDER</a:t>
            </a:r>
            <a:r>
              <a:rPr lang="nl-NL" sz="3200" dirty="0" smtClean="0">
                <a:solidFill>
                  <a:prstClr val="white"/>
                </a:solidFill>
              </a:rPr>
              <a:t> de 100% </a:t>
            </a:r>
          </a:p>
          <a:p>
            <a:pPr lvl="0"/>
            <a:endParaRPr lang="nl-NL" sz="3200" dirty="0" smtClean="0">
              <a:solidFill>
                <a:prstClr val="white"/>
              </a:solidFill>
            </a:endParaRPr>
          </a:p>
          <a:p>
            <a:pPr lvl="0"/>
            <a:r>
              <a:rPr lang="nl-NL" sz="3200" dirty="0" smtClean="0">
                <a:solidFill>
                  <a:prstClr val="white"/>
                </a:solidFill>
              </a:rPr>
              <a:t>65:2500 x 100 = 2,6%</a:t>
            </a:r>
            <a:endParaRPr lang="nl-NL" sz="3200" dirty="0">
              <a:solidFill>
                <a:prstClr val="white"/>
              </a:solidFill>
            </a:endParaRPr>
          </a:p>
          <a:p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914400" y="533400"/>
            <a:ext cx="7609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Een deel van het geheel uitrekenen 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14400" y="533400"/>
            <a:ext cx="80076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Het geheel (=het totaal) van een deel </a:t>
            </a:r>
          </a:p>
          <a:p>
            <a:r>
              <a:rPr lang="nl-NL" sz="4000" dirty="0" smtClean="0">
                <a:solidFill>
                  <a:srgbClr val="FF0000"/>
                </a:solidFill>
              </a:rPr>
              <a:t>uitrekenen 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28600" y="1905001"/>
            <a:ext cx="86439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Geheel: deel x 100 = het percentage v/h geheel</a:t>
            </a:r>
          </a:p>
          <a:p>
            <a:r>
              <a:rPr lang="nl-NL" sz="3200" dirty="0" smtClean="0"/>
              <a:t>Dit ligt altijd </a:t>
            </a:r>
            <a:r>
              <a:rPr lang="nl-NL" sz="3200" dirty="0" smtClean="0">
                <a:solidFill>
                  <a:srgbClr val="FF0000"/>
                </a:solidFill>
              </a:rPr>
              <a:t>BOVEN</a:t>
            </a:r>
            <a:r>
              <a:rPr lang="nl-NL" sz="3200" dirty="0" smtClean="0"/>
              <a:t> de 100%</a:t>
            </a:r>
            <a:br>
              <a:rPr lang="nl-NL" sz="3200" dirty="0" smtClean="0"/>
            </a:br>
            <a:endParaRPr lang="nl-NL" sz="3200" dirty="0" smtClean="0"/>
          </a:p>
          <a:p>
            <a:r>
              <a:rPr lang="nl-NL" sz="2800" dirty="0" smtClean="0"/>
              <a:t>Vraag: In 2014 waren er 17.000 mensen in het dorp</a:t>
            </a:r>
          </a:p>
          <a:p>
            <a:r>
              <a:rPr lang="nl-NL" sz="2800" dirty="0" smtClean="0"/>
              <a:t>In 2015 zijn er 18.500 mensen in het dorp </a:t>
            </a:r>
          </a:p>
          <a:p>
            <a:r>
              <a:rPr lang="nl-NL" sz="2800" dirty="0" smtClean="0"/>
              <a:t>Met hoeveel procent is de bevolking </a:t>
            </a:r>
            <a:r>
              <a:rPr lang="nl-NL" sz="2800" dirty="0" smtClean="0">
                <a:solidFill>
                  <a:srgbClr val="FFFF00"/>
                </a:solidFill>
              </a:rPr>
              <a:t>toegenomen</a:t>
            </a:r>
            <a:r>
              <a:rPr lang="nl-NL" sz="2800" dirty="0" smtClean="0"/>
              <a:t>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04800" y="5181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Geheel : deel x 100 </a:t>
            </a:r>
          </a:p>
          <a:p>
            <a:r>
              <a:rPr lang="nl-NL" sz="3200" dirty="0" smtClean="0"/>
              <a:t>18.500 : 17.000 x 100 = 1,0882 = 108,82 % = 10</a:t>
            </a:r>
            <a:r>
              <a:rPr lang="nl-NL" sz="3200" dirty="0" smtClean="0">
                <a:solidFill>
                  <a:srgbClr val="FF0000"/>
                </a:solidFill>
              </a:rPr>
              <a:t>9</a:t>
            </a:r>
            <a:r>
              <a:rPr lang="nl-NL" sz="3200" dirty="0" smtClean="0"/>
              <a:t>%</a:t>
            </a:r>
          </a:p>
          <a:p>
            <a:r>
              <a:rPr lang="nl-NL" sz="3200" dirty="0" smtClean="0"/>
              <a:t>De bevolking is met 9% toegenomen 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geheel : deel x 100% = </a:t>
            </a:r>
            <a:r>
              <a:rPr lang="nl-NL" dirty="0" err="1" smtClean="0"/>
              <a:t>nw</a:t>
            </a:r>
            <a:r>
              <a:rPr lang="nl-NL" dirty="0" smtClean="0"/>
              <a:t> percentage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Met welk percentage is de verkoop </a:t>
            </a:r>
            <a:r>
              <a:rPr lang="nl-NL" dirty="0" smtClean="0">
                <a:solidFill>
                  <a:srgbClr val="FF0000"/>
                </a:solidFill>
              </a:rPr>
              <a:t>toegenomen </a:t>
            </a:r>
            <a:r>
              <a:rPr lang="nl-NL" dirty="0" smtClean="0"/>
              <a:t>in 2015.?</a:t>
            </a:r>
          </a:p>
          <a:p>
            <a:r>
              <a:rPr lang="nl-NL" dirty="0" smtClean="0"/>
              <a:t>Is </a:t>
            </a:r>
            <a:r>
              <a:rPr lang="nl-NL" dirty="0"/>
              <a:t>het percentage </a:t>
            </a:r>
            <a:r>
              <a:rPr lang="nl-NL" dirty="0">
                <a:solidFill>
                  <a:srgbClr val="FF0000"/>
                </a:solidFill>
              </a:rPr>
              <a:t>toegenomen</a:t>
            </a:r>
            <a:r>
              <a:rPr lang="nl-NL" dirty="0"/>
              <a:t> dan zet je het hogere bedrag </a:t>
            </a:r>
            <a:r>
              <a:rPr lang="nl-NL" dirty="0" smtClean="0"/>
              <a:t>(het geheel) vooraan (dan is het percentage boven de  </a:t>
            </a:r>
            <a:r>
              <a:rPr lang="nl-NL" dirty="0"/>
              <a:t>100</a:t>
            </a:r>
            <a:r>
              <a:rPr lang="nl-NL" dirty="0" smtClean="0"/>
              <a:t>%)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sz="5200" dirty="0" smtClean="0"/>
              <a:t>Deel : geheel x 100 % = </a:t>
            </a:r>
            <a:r>
              <a:rPr lang="nl-NL" sz="5200" dirty="0" err="1" smtClean="0"/>
              <a:t>nw</a:t>
            </a:r>
            <a:r>
              <a:rPr lang="nl-NL" sz="5200" dirty="0" smtClean="0"/>
              <a:t> percentage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  <a:p>
            <a:pPr marL="0" indent="0">
              <a:buNone/>
            </a:pPr>
            <a:r>
              <a:rPr lang="nl-NL" dirty="0" smtClean="0"/>
              <a:t>Of: hoeveel procent </a:t>
            </a:r>
            <a:r>
              <a:rPr lang="nl-NL" dirty="0" smtClean="0">
                <a:solidFill>
                  <a:srgbClr val="FF0000"/>
                </a:solidFill>
              </a:rPr>
              <a:t>minder</a:t>
            </a:r>
            <a:r>
              <a:rPr lang="nl-NL" dirty="0" smtClean="0"/>
              <a:t> werd er verkocht in 2014?</a:t>
            </a:r>
            <a:endParaRPr lang="nl-NL" dirty="0"/>
          </a:p>
          <a:p>
            <a:r>
              <a:rPr lang="nl-NL" dirty="0" smtClean="0"/>
              <a:t>Is het percentage afgenomen dan zet je het </a:t>
            </a:r>
            <a:r>
              <a:rPr lang="nl-NL" dirty="0" smtClean="0">
                <a:solidFill>
                  <a:srgbClr val="FF0000"/>
                </a:solidFill>
              </a:rPr>
              <a:t>lagere</a:t>
            </a:r>
            <a:r>
              <a:rPr lang="nl-NL" dirty="0" smtClean="0"/>
              <a:t> bedrag vooraan (het deel). (dan is het percentage onder de 100%)</a:t>
            </a:r>
          </a:p>
        </p:txBody>
      </p:sp>
    </p:spTree>
    <p:extLst>
      <p:ext uri="{BB962C8B-B14F-4D97-AF65-F5344CB8AC3E}">
        <p14:creationId xmlns="" xmlns:p14="http://schemas.microsoft.com/office/powerpoint/2010/main" val="32051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"/>
            <a:ext cx="451175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838200" y="5657671"/>
            <a:ext cx="7610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Als iets </a:t>
            </a:r>
            <a:r>
              <a:rPr lang="nl-NL" dirty="0" smtClean="0">
                <a:solidFill>
                  <a:srgbClr val="FF0000"/>
                </a:solidFill>
              </a:rPr>
              <a:t>goedkoper</a:t>
            </a:r>
            <a:r>
              <a:rPr lang="nl-NL" dirty="0" smtClean="0"/>
              <a:t> is </a:t>
            </a:r>
            <a:r>
              <a:rPr lang="nl-NL" dirty="0" err="1" smtClean="0"/>
              <a:t>is</a:t>
            </a:r>
            <a:r>
              <a:rPr lang="nl-NL" dirty="0" smtClean="0"/>
              <a:t> het dus </a:t>
            </a:r>
            <a:r>
              <a:rPr lang="nl-NL" dirty="0" smtClean="0">
                <a:solidFill>
                  <a:srgbClr val="FF0000"/>
                </a:solidFill>
              </a:rPr>
              <a:t>minder</a:t>
            </a:r>
            <a:r>
              <a:rPr lang="nl-NL" dirty="0" smtClean="0"/>
              <a:t> dan het geheel en dus minder dan 100%</a:t>
            </a:r>
          </a:p>
          <a:p>
            <a:r>
              <a:rPr lang="nl-NL" dirty="0" smtClean="0"/>
              <a:t>Dus krijg je </a:t>
            </a:r>
            <a:r>
              <a:rPr lang="nl-NL" dirty="0" smtClean="0">
                <a:solidFill>
                  <a:srgbClr val="FF0000"/>
                </a:solidFill>
              </a:rPr>
              <a:t>deel</a:t>
            </a:r>
            <a:r>
              <a:rPr lang="nl-NL" dirty="0" smtClean="0"/>
              <a:t>: geheel x 100 = percentage. </a:t>
            </a:r>
          </a:p>
          <a:p>
            <a:r>
              <a:rPr lang="nl-NL" dirty="0" smtClean="0"/>
              <a:t>Het </a:t>
            </a:r>
            <a:r>
              <a:rPr lang="nl-NL" dirty="0" smtClean="0">
                <a:solidFill>
                  <a:srgbClr val="FF0000"/>
                </a:solidFill>
              </a:rPr>
              <a:t>goedkoopste</a:t>
            </a:r>
            <a:r>
              <a:rPr lang="nl-NL" dirty="0" smtClean="0"/>
              <a:t> bedrag komt </a:t>
            </a:r>
            <a:r>
              <a:rPr lang="nl-NL" dirty="0" smtClean="0">
                <a:solidFill>
                  <a:srgbClr val="FF0000"/>
                </a:solidFill>
              </a:rPr>
              <a:t>vooraan</a:t>
            </a:r>
            <a:r>
              <a:rPr lang="nl-NL" dirty="0" smtClean="0"/>
              <a:t> in de som.</a:t>
            </a:r>
          </a:p>
          <a:p>
            <a:r>
              <a:rPr lang="nl-NL" dirty="0" smtClean="0"/>
              <a:t>Het percentage ligt onder de 100%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28800" y="228600"/>
            <a:ext cx="5682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Als iets duurder is of meer wordt dan het geheel dan is het </a:t>
            </a:r>
          </a:p>
          <a:p>
            <a:endParaRPr lang="nl-NL" dirty="0" smtClean="0"/>
          </a:p>
          <a:p>
            <a:r>
              <a:rPr lang="nl-NL" dirty="0" smtClean="0"/>
              <a:t>Geheel: deel x percentage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295400"/>
            <a:ext cx="45529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1828800" y="5181600"/>
            <a:ext cx="54257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 losse punten zijn duurder, ze kosten 8 x 2,45 = 19,60 </a:t>
            </a:r>
          </a:p>
          <a:p>
            <a:r>
              <a:rPr lang="nl-NL" dirty="0" smtClean="0"/>
              <a:t>Hoeveel % is dit van 17,60?</a:t>
            </a:r>
          </a:p>
          <a:p>
            <a:r>
              <a:rPr lang="nl-NL" dirty="0" smtClean="0"/>
              <a:t>19,60 : 17,60  x 100 = 111 %</a:t>
            </a:r>
          </a:p>
          <a:p>
            <a:r>
              <a:rPr lang="nl-NL" dirty="0" smtClean="0"/>
              <a:t>Het </a:t>
            </a:r>
            <a:r>
              <a:rPr lang="nl-NL" dirty="0" smtClean="0">
                <a:solidFill>
                  <a:srgbClr val="FF0000"/>
                </a:solidFill>
              </a:rPr>
              <a:t>duurste</a:t>
            </a:r>
            <a:r>
              <a:rPr lang="nl-NL" dirty="0" smtClean="0"/>
              <a:t> bedrag komt </a:t>
            </a:r>
            <a:r>
              <a:rPr lang="nl-NL" dirty="0" smtClean="0">
                <a:solidFill>
                  <a:srgbClr val="FF0000"/>
                </a:solidFill>
              </a:rPr>
              <a:t>vooraan</a:t>
            </a:r>
            <a:r>
              <a:rPr lang="nl-NL" dirty="0" smtClean="0"/>
              <a:t> in de som</a:t>
            </a:r>
          </a:p>
          <a:p>
            <a:r>
              <a:rPr lang="nl-NL" dirty="0" smtClean="0"/>
              <a:t>Het percentage ligt boven de 100%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676400" y="228600"/>
            <a:ext cx="601119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smtClean="0"/>
              <a:t>Mg </a:t>
            </a:r>
            <a:r>
              <a:rPr lang="nl-NL" sz="3200" dirty="0" smtClean="0"/>
              <a:t>= milligram =  duizendste gram</a:t>
            </a:r>
          </a:p>
          <a:p>
            <a:pPr lvl="0"/>
            <a:r>
              <a:rPr lang="nl-NL" sz="3200" dirty="0" err="1" smtClean="0">
                <a:solidFill>
                  <a:prstClr val="white"/>
                </a:solidFill>
              </a:rPr>
              <a:t>Ug</a:t>
            </a:r>
            <a:r>
              <a:rPr lang="nl-NL" sz="3200" dirty="0" smtClean="0">
                <a:solidFill>
                  <a:prstClr val="white"/>
                </a:solidFill>
              </a:rPr>
              <a:t> </a:t>
            </a:r>
            <a:r>
              <a:rPr lang="nl-NL" sz="3200" dirty="0">
                <a:solidFill>
                  <a:prstClr val="white"/>
                </a:solidFill>
              </a:rPr>
              <a:t>=  </a:t>
            </a:r>
            <a:r>
              <a:rPr lang="nl-NL" sz="3200" dirty="0" smtClean="0">
                <a:solidFill>
                  <a:prstClr val="white"/>
                </a:solidFill>
              </a:rPr>
              <a:t>microgram = miljoenste gram</a:t>
            </a:r>
          </a:p>
          <a:p>
            <a:pPr lvl="0"/>
            <a:r>
              <a:rPr lang="nl-NL" sz="3200" dirty="0" smtClean="0">
                <a:solidFill>
                  <a:prstClr val="white"/>
                </a:solidFill>
              </a:rPr>
              <a:t>Of 0,001 milligram  </a:t>
            </a:r>
            <a:endParaRPr lang="nl-NL" sz="3200" dirty="0">
              <a:solidFill>
                <a:prstClr val="white"/>
              </a:solidFill>
            </a:endParaRPr>
          </a:p>
          <a:p>
            <a:endParaRPr lang="nl-N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581400"/>
            <a:ext cx="67056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8458200" cy="372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472</Words>
  <Application>Microsoft Office PowerPoint</Application>
  <PresentationFormat>Diavoorstelling (4:3)</PresentationFormat>
  <Paragraphs>68</Paragraphs>
  <Slides>10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geheel : deel x 100% = nw percentage</vt:lpstr>
      <vt:lpstr>Dia 6</vt:lpstr>
      <vt:lpstr>Dia 7</vt:lpstr>
      <vt:lpstr>Dia 8</vt:lpstr>
      <vt:lpstr>Dia 9</vt:lpstr>
      <vt:lpstr>Dia 10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3</cp:revision>
  <dcterms:created xsi:type="dcterms:W3CDTF">2016-12-04T10:30:06Z</dcterms:created>
  <dcterms:modified xsi:type="dcterms:W3CDTF">2016-12-04T21:17:12Z</dcterms:modified>
</cp:coreProperties>
</file>