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AA07D-DD87-477A-810F-0316B75576CA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D714D-A6AC-41E1-A1DD-1FE6AAA494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13,75 * 0,65 (want 100 – 35 = 65% is de nieuwe</a:t>
            </a:r>
            <a:r>
              <a:rPr lang="nl-NL" baseline="0" dirty="0" smtClean="0"/>
              <a:t> prijs) = 8,94  	of 13,57:100 x 65 = 8,937 = 8,94 euro  ga je betalen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BAD46-C93B-46A8-A8DD-79702EB257AB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Om 8 uur zijn er 85</a:t>
            </a:r>
            <a:r>
              <a:rPr lang="nl-NL" baseline="0" dirty="0" smtClean="0"/>
              <a:t> mensen. Om 10 uur zijn er 40% minder mensen. </a:t>
            </a:r>
          </a:p>
          <a:p>
            <a:r>
              <a:rPr lang="nl-NL" baseline="0" dirty="0" smtClean="0"/>
              <a:t>Dus 100% (8uur) – 40% = 60% is het aantal mensen om 10 uur</a:t>
            </a:r>
          </a:p>
          <a:p>
            <a:r>
              <a:rPr lang="nl-NL" baseline="0" dirty="0" smtClean="0"/>
              <a:t>Reken uit 85: 100 (is 1%) x 60 = 51 Of korter 85 x 0,6</a:t>
            </a:r>
          </a:p>
          <a:p>
            <a:r>
              <a:rPr lang="nl-NL" baseline="0" dirty="0" smtClean="0"/>
              <a:t>Deze 52 is de NIEUWE 100% om mee verder te rekenen bij 12 uur. </a:t>
            </a:r>
          </a:p>
          <a:p>
            <a:r>
              <a:rPr lang="nl-NL" baseline="0" dirty="0" smtClean="0"/>
              <a:t>Om 12 uur zijn er 45% MEER dan om 10 uur</a:t>
            </a:r>
          </a:p>
          <a:p>
            <a:r>
              <a:rPr lang="nl-NL" baseline="0" dirty="0" smtClean="0"/>
              <a:t>100 + 45% = 145% </a:t>
            </a:r>
          </a:p>
          <a:p>
            <a:r>
              <a:rPr lang="nl-NL" baseline="0" dirty="0" smtClean="0"/>
              <a:t>Om 10 uur zijn er  51 mensen(= 100%)</a:t>
            </a:r>
          </a:p>
          <a:p>
            <a:r>
              <a:rPr lang="nl-NL" baseline="0" dirty="0" smtClean="0"/>
              <a:t>51:100x145(%)= 73,95 afronden naar boven is 74 of korter 51 x 1,45</a:t>
            </a:r>
          </a:p>
          <a:p>
            <a:endParaRPr lang="nl-NL" baseline="0" dirty="0" smtClean="0"/>
          </a:p>
          <a:p>
            <a:r>
              <a:rPr lang="nl-NL" baseline="0" dirty="0" smtClean="0"/>
              <a:t>Wanneer je alleen de gegevens weet van 10 uur dan is dit de 60% van 8 uur. Want om tien uur zijn er 40% minder mensen. </a:t>
            </a:r>
          </a:p>
          <a:p>
            <a:r>
              <a:rPr lang="nl-NL" baseline="0" dirty="0" smtClean="0"/>
              <a:t>45 mensen om tien uur is dus 60% van de 8 uur mensen</a:t>
            </a:r>
          </a:p>
          <a:p>
            <a:r>
              <a:rPr lang="nl-NL" baseline="0" dirty="0" smtClean="0"/>
              <a:t>45: 60 (=1%) x 100 = 75 of korter 45 x 0,6</a:t>
            </a:r>
          </a:p>
          <a:p>
            <a:r>
              <a:rPr lang="nl-NL" baseline="0" dirty="0" smtClean="0"/>
              <a:t>Wanneer je alleen de gegevens weet van 12 uur dan is dat de 145% van het aantal om 10 uur.</a:t>
            </a:r>
          </a:p>
          <a:p>
            <a:r>
              <a:rPr lang="nl-NL" baseline="0" dirty="0" smtClean="0"/>
              <a:t>141: 145% (dan weet je 1%) x 100 = 97,24 = 97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BAD46-C93B-46A8-A8DD-79702EB257AB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5A3B-ADF7-4D99-B2F3-C481263309BF}" type="datetimeFigureOut">
              <a:rPr lang="nl-NL" smtClean="0"/>
              <a:pPr/>
              <a:t>28-11-2016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23752-88D9-4070-B6E0-2BBE65C051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827584" y="476672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 les nieuwe </a:t>
            </a:r>
            <a:r>
              <a:rPr lang="nl-NL" dirty="0" smtClean="0"/>
              <a:t>opzet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Instructietafel 		links in de klas </a:t>
            </a:r>
          </a:p>
          <a:p>
            <a:r>
              <a:rPr lang="nl-NL" dirty="0" smtClean="0"/>
              <a:t>zelfstandig werken 		rechts </a:t>
            </a:r>
          </a:p>
          <a:p>
            <a:endParaRPr lang="nl-NL" dirty="0"/>
          </a:p>
          <a:p>
            <a:r>
              <a:rPr lang="nl-NL" dirty="0" smtClean="0"/>
              <a:t>We gaan werken volgens het DIM model</a:t>
            </a:r>
          </a:p>
          <a:p>
            <a:r>
              <a:rPr lang="nl-NL" dirty="0" smtClean="0"/>
              <a:t>Dit betekent: </a:t>
            </a:r>
          </a:p>
          <a:p>
            <a:endParaRPr lang="nl-NL" dirty="0"/>
          </a:p>
          <a:p>
            <a:r>
              <a:rPr lang="nl-NL" dirty="0" smtClean="0"/>
              <a:t>Korte introductie</a:t>
            </a:r>
          </a:p>
          <a:p>
            <a:r>
              <a:rPr lang="nl-NL" dirty="0" smtClean="0"/>
              <a:t>De zelfstandig werken groep gaat zelf aan de slag</a:t>
            </a:r>
          </a:p>
          <a:p>
            <a:r>
              <a:rPr lang="nl-NL" dirty="0" smtClean="0"/>
              <a:t>Aan de instructietafel vindt extra uitleg plaats over:</a:t>
            </a:r>
          </a:p>
          <a:p>
            <a:r>
              <a:rPr lang="nl-NL" dirty="0" smtClean="0"/>
              <a:t> 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breuken decimalen en </a:t>
            </a:r>
            <a:r>
              <a:rPr lang="nl-NL" dirty="0" smtClean="0">
                <a:solidFill>
                  <a:srgbClr val="FFC000"/>
                </a:solidFill>
              </a:rPr>
              <a:t>procenten</a:t>
            </a:r>
          </a:p>
          <a:p>
            <a:endParaRPr lang="nl-NL" dirty="0" smtClean="0"/>
          </a:p>
          <a:p>
            <a:r>
              <a:rPr lang="nl-NL" dirty="0" smtClean="0"/>
              <a:t>Vragen stellen over opgaven:</a:t>
            </a:r>
          </a:p>
          <a:p>
            <a:r>
              <a:rPr lang="nl-NL" dirty="0" smtClean="0"/>
              <a:t>Als de instructietafel zelf aan de slag gaat  (na ongeveer 10 a 15 minuten ) </a:t>
            </a:r>
          </a:p>
          <a:p>
            <a:r>
              <a:rPr lang="nl-NL" dirty="0" smtClean="0"/>
              <a:t>is er gelegenheid om vragen te stellen voor de  Zelfstandig werken groep.</a:t>
            </a:r>
          </a:p>
          <a:p>
            <a:r>
              <a:rPr lang="nl-NL" dirty="0" smtClean="0"/>
              <a:t>Tot die tijd moet je proberen er zelf of samen met je buur uit te komen. </a:t>
            </a:r>
          </a:p>
          <a:p>
            <a:r>
              <a:rPr lang="nl-NL" dirty="0" smtClean="0"/>
              <a:t>Of sla de opgave even over. </a:t>
            </a:r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249362"/>
          </a:xfrm>
        </p:spPr>
        <p:txBody>
          <a:bodyPr>
            <a:no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3: percentages uitrekenen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Hoe reken je de </a:t>
            </a:r>
            <a:r>
              <a:rPr lang="nl-NL" sz="2800" u="sng" dirty="0" smtClean="0">
                <a:solidFill>
                  <a:srgbClr val="FFFF00"/>
                </a:solidFill>
              </a:rPr>
              <a:t>toename</a:t>
            </a:r>
            <a:r>
              <a:rPr lang="nl-NL" sz="2800" dirty="0" smtClean="0">
                <a:solidFill>
                  <a:srgbClr val="FFFF00"/>
                </a:solidFill>
              </a:rPr>
              <a:t> van iets uit in de procenten?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nl-NL" sz="2600" dirty="0" smtClean="0"/>
              <a:t>Met welk percentage is het bezoekersaantal </a:t>
            </a:r>
          </a:p>
          <a:p>
            <a:pPr>
              <a:buNone/>
            </a:pPr>
            <a:r>
              <a:rPr lang="nl-NL" sz="2600" dirty="0" smtClean="0"/>
              <a:t>	van club  </a:t>
            </a:r>
            <a:r>
              <a:rPr lang="nl-NL" sz="2600" dirty="0" err="1" smtClean="0"/>
              <a:t>paradise</a:t>
            </a:r>
            <a:r>
              <a:rPr lang="nl-NL" sz="2600" dirty="0" smtClean="0"/>
              <a:t> </a:t>
            </a:r>
            <a:r>
              <a:rPr lang="nl-NL" sz="2600" u="sng" dirty="0" smtClean="0">
                <a:solidFill>
                  <a:srgbClr val="FFFF00"/>
                </a:solidFill>
              </a:rPr>
              <a:t>toegenomen</a:t>
            </a:r>
            <a:r>
              <a:rPr lang="nl-NL" sz="2600" dirty="0" smtClean="0">
                <a:solidFill>
                  <a:srgbClr val="FF0000"/>
                </a:solidFill>
              </a:rPr>
              <a:t> </a:t>
            </a:r>
            <a:r>
              <a:rPr lang="nl-NL" sz="2600" dirty="0" smtClean="0"/>
              <a:t>in 2015?</a:t>
            </a:r>
          </a:p>
          <a:p>
            <a:pPr>
              <a:buNone/>
            </a:pPr>
            <a:r>
              <a:rPr lang="nl-NL" sz="2600" dirty="0" smtClean="0"/>
              <a:t>	In 2014 was het bezoekersaantal 15.000.</a:t>
            </a:r>
          </a:p>
          <a:p>
            <a:pPr>
              <a:buNone/>
            </a:pPr>
            <a:r>
              <a:rPr lang="nl-NL" sz="2600" dirty="0" smtClean="0"/>
              <a:t>	In 2015 is het bezoekersaantal 17.500.</a:t>
            </a:r>
          </a:p>
          <a:p>
            <a:endParaRPr lang="nl-NL" sz="2600" dirty="0" smtClean="0"/>
          </a:p>
          <a:p>
            <a:r>
              <a:rPr lang="nl-NL" sz="2600" dirty="0" smtClean="0"/>
              <a:t>Is het percentage </a:t>
            </a:r>
            <a:r>
              <a:rPr lang="nl-NL" sz="2600" u="sng" dirty="0" smtClean="0">
                <a:solidFill>
                  <a:srgbClr val="FFFF00"/>
                </a:solidFill>
              </a:rPr>
              <a:t>toegenomen</a:t>
            </a:r>
            <a:r>
              <a:rPr lang="nl-NL" sz="2600" dirty="0" smtClean="0"/>
              <a:t> dan zet je het hogere bedrag vooraan in de formule.</a:t>
            </a:r>
          </a:p>
          <a:p>
            <a:pPr>
              <a:buNone/>
            </a:pPr>
            <a:r>
              <a:rPr lang="nl-NL" sz="2600" dirty="0" smtClean="0"/>
              <a:t>	(dan is het nieuwe percentage dus hoger dan 100%)</a:t>
            </a:r>
          </a:p>
          <a:p>
            <a:endParaRPr lang="nl-NL" sz="2600" dirty="0" smtClean="0"/>
          </a:p>
          <a:p>
            <a:r>
              <a:rPr lang="nl-NL" sz="2600" dirty="0" smtClean="0">
                <a:solidFill>
                  <a:srgbClr val="FFFF00"/>
                </a:solidFill>
              </a:rPr>
              <a:t>Manier 1:</a:t>
            </a:r>
            <a:r>
              <a:rPr lang="nl-NL" sz="2600" dirty="0" smtClean="0"/>
              <a:t> 	Geheel: deel x 100 = nieuwe percentage</a:t>
            </a:r>
          </a:p>
          <a:p>
            <a:r>
              <a:rPr lang="nl-NL" sz="2600" dirty="0" smtClean="0">
                <a:solidFill>
                  <a:srgbClr val="FFFF00"/>
                </a:solidFill>
              </a:rPr>
              <a:t>Manier 2: </a:t>
            </a:r>
            <a:r>
              <a:rPr lang="nl-NL" sz="2600" dirty="0" smtClean="0"/>
              <a:t>	nieuw(2015) : oud (2014) </a:t>
            </a:r>
            <a:r>
              <a:rPr lang="nl-NL" sz="2600" dirty="0" smtClean="0"/>
              <a:t>x 100 = </a:t>
            </a:r>
            <a:r>
              <a:rPr lang="nl-NL" sz="2600" dirty="0" smtClean="0"/>
              <a:t>nieuwe percentage</a:t>
            </a:r>
          </a:p>
          <a:p>
            <a:endParaRPr lang="nl-NL" dirty="0"/>
          </a:p>
        </p:txBody>
      </p:sp>
      <p:pic>
        <p:nvPicPr>
          <p:cNvPr id="9218" name="Picture 2" descr="Afbeeldingsresultaat voor dansende mens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447800"/>
            <a:ext cx="2895600" cy="2174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401763"/>
          </a:xfrm>
        </p:spPr>
        <p:txBody>
          <a:bodyPr>
            <a:no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3: percentages uitrekenen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Hoe reken je de </a:t>
            </a:r>
            <a:r>
              <a:rPr lang="nl-NL" sz="2800" u="sng" dirty="0" smtClean="0">
                <a:solidFill>
                  <a:srgbClr val="FFFF00"/>
                </a:solidFill>
              </a:rPr>
              <a:t>afname</a:t>
            </a:r>
            <a:r>
              <a:rPr lang="nl-NL" sz="2800" dirty="0" smtClean="0">
                <a:solidFill>
                  <a:srgbClr val="FFFF00"/>
                </a:solidFill>
              </a:rPr>
              <a:t> van iets uit in de procenten?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228600" y="19812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hoeveel procent </a:t>
            </a:r>
            <a:r>
              <a:rPr lang="nl-NL" sz="2400" u="sng" dirty="0" smtClean="0">
                <a:solidFill>
                  <a:srgbClr val="FFFF00"/>
                </a:solidFill>
              </a:rPr>
              <a:t>minder</a:t>
            </a:r>
            <a:r>
              <a:rPr lang="nl-NL" sz="2400" dirty="0" smtClean="0"/>
              <a:t> bezoekers waren er in </a:t>
            </a:r>
          </a:p>
          <a:p>
            <a:pPr marL="0" indent="0">
              <a:buNone/>
            </a:pPr>
            <a:r>
              <a:rPr lang="nl-NL" sz="2400" dirty="0" smtClean="0"/>
              <a:t>2014 ten opzichte van 2015?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400" dirty="0" smtClean="0"/>
              <a:t>Is het percentage afgenomen dan zet je het </a:t>
            </a:r>
            <a:r>
              <a:rPr lang="nl-NL" sz="2400" u="sng" dirty="0" smtClean="0">
                <a:solidFill>
                  <a:srgbClr val="FFFF00"/>
                </a:solidFill>
              </a:rPr>
              <a:t>lagere</a:t>
            </a:r>
            <a:r>
              <a:rPr lang="nl-NL" sz="2400" u="sng" dirty="0" smtClean="0"/>
              <a:t> </a:t>
            </a:r>
            <a:r>
              <a:rPr lang="nl-NL" sz="2400" dirty="0" smtClean="0"/>
              <a:t>bedrag vooraan. (dan is het percentage in het antwoord lager dan 100%)</a:t>
            </a:r>
          </a:p>
          <a:p>
            <a:endParaRPr lang="nl-NL" sz="2400" dirty="0" smtClean="0"/>
          </a:p>
          <a:p>
            <a:r>
              <a:rPr lang="nl-NL" sz="2400" dirty="0" smtClean="0">
                <a:solidFill>
                  <a:srgbClr val="FFFF00"/>
                </a:solidFill>
              </a:rPr>
              <a:t>Manier 1:</a:t>
            </a:r>
            <a:r>
              <a:rPr lang="nl-NL" sz="2400" dirty="0" smtClean="0"/>
              <a:t> 	Deel: geheel x 100 = nieuwe percentage</a:t>
            </a:r>
          </a:p>
          <a:p>
            <a:r>
              <a:rPr lang="nl-NL" sz="2400" dirty="0" smtClean="0">
                <a:solidFill>
                  <a:srgbClr val="FFFF00"/>
                </a:solidFill>
              </a:rPr>
              <a:t>Manier 2:</a:t>
            </a:r>
            <a:r>
              <a:rPr lang="nl-NL" sz="2400" dirty="0" smtClean="0"/>
              <a:t> 	</a:t>
            </a:r>
            <a:r>
              <a:rPr lang="nl-NL" sz="2400" dirty="0" smtClean="0"/>
              <a:t>oud(2014</a:t>
            </a:r>
            <a:r>
              <a:rPr lang="nl-NL" sz="2400" dirty="0" smtClean="0"/>
              <a:t>) : </a:t>
            </a:r>
            <a:r>
              <a:rPr lang="nl-NL" sz="2400" dirty="0" smtClean="0"/>
              <a:t>nieuw </a:t>
            </a:r>
            <a:r>
              <a:rPr lang="nl-NL" sz="2400" dirty="0" smtClean="0"/>
              <a:t>(2015) = </a:t>
            </a:r>
            <a:r>
              <a:rPr lang="nl-NL" sz="2400" dirty="0" err="1" smtClean="0"/>
              <a:t>nw</a:t>
            </a:r>
            <a:r>
              <a:rPr lang="nl-NL" sz="2400" dirty="0" smtClean="0"/>
              <a:t> percentage</a:t>
            </a:r>
          </a:p>
          <a:p>
            <a:endParaRPr lang="nl-NL" sz="2400" dirty="0" smtClean="0"/>
          </a:p>
          <a:p>
            <a:r>
              <a:rPr lang="nl-NL" sz="2400" dirty="0" smtClean="0"/>
              <a:t>LET OP: het ligt eraan hoe de vraag gesteld wordt. Soms moet je het berekende percentage nog afhalen van de 100%.dan weet je met hoeveel % het is afgenomen.   </a:t>
            </a:r>
            <a:endParaRPr lang="nl-NL" sz="2400" dirty="0"/>
          </a:p>
        </p:txBody>
      </p:sp>
      <p:pic>
        <p:nvPicPr>
          <p:cNvPr id="4" name="Picture 2" descr="Afbeeldingsresultaat voor dansende mens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371600"/>
            <a:ext cx="2590800" cy="19459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Is </a:t>
            </a:r>
            <a:r>
              <a:rPr lang="nl-NL" dirty="0"/>
              <a:t>het percentage </a:t>
            </a:r>
            <a:r>
              <a:rPr lang="nl-NL" u="sng" dirty="0">
                <a:solidFill>
                  <a:srgbClr val="FFFF00"/>
                </a:solidFill>
              </a:rPr>
              <a:t>toegenomen</a:t>
            </a:r>
            <a:r>
              <a:rPr lang="nl-NL" dirty="0"/>
              <a:t> dan zet je het hogere bedrag </a:t>
            </a:r>
            <a:r>
              <a:rPr lang="nl-NL" dirty="0" smtClean="0"/>
              <a:t>(het geheel) vooraan (dan is het percentage &gt; </a:t>
            </a:r>
            <a:r>
              <a:rPr lang="nl-NL" dirty="0"/>
              <a:t>100%)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endParaRPr lang="nl-NL" dirty="0"/>
          </a:p>
          <a:p>
            <a:r>
              <a:rPr lang="nl-NL" dirty="0" smtClean="0"/>
              <a:t>Is het percentage </a:t>
            </a:r>
            <a:r>
              <a:rPr lang="nl-NL" u="sng" dirty="0" smtClean="0">
                <a:solidFill>
                  <a:srgbClr val="FFFF00"/>
                </a:solidFill>
              </a:rPr>
              <a:t>afgenomen</a:t>
            </a:r>
            <a:r>
              <a:rPr lang="nl-NL" dirty="0" smtClean="0"/>
              <a:t> dan zet je het </a:t>
            </a:r>
            <a:r>
              <a:rPr lang="nl-NL" dirty="0" smtClean="0">
                <a:solidFill>
                  <a:srgbClr val="FFFF00"/>
                </a:solidFill>
              </a:rPr>
              <a:t>lagere</a:t>
            </a:r>
            <a:r>
              <a:rPr lang="nl-NL" dirty="0" smtClean="0"/>
              <a:t> bedrag vooraan (het deel). (dan is het percentage &lt; 100%)</a:t>
            </a:r>
          </a:p>
        </p:txBody>
      </p:sp>
      <p:sp>
        <p:nvSpPr>
          <p:cNvPr id="4" name="Rechthoek 3"/>
          <p:cNvSpPr/>
          <p:nvPr/>
        </p:nvSpPr>
        <p:spPr>
          <a:xfrm>
            <a:off x="1600200" y="22860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Deel : geheel x 100 % = </a:t>
            </a:r>
            <a:r>
              <a:rPr lang="nl-NL" sz="2800" dirty="0" err="1" smtClean="0"/>
              <a:t>nw</a:t>
            </a:r>
            <a:r>
              <a:rPr lang="nl-NL" sz="2800" dirty="0" smtClean="0"/>
              <a:t> percentage </a:t>
            </a:r>
            <a:br>
              <a:rPr lang="nl-NL" sz="2800" dirty="0" smtClean="0"/>
            </a:br>
            <a:r>
              <a:rPr lang="nl-NL" sz="2800" dirty="0" smtClean="0"/>
              <a:t>geheel : deel x 100% = </a:t>
            </a:r>
            <a:r>
              <a:rPr lang="nl-NL" sz="2800" dirty="0" err="1" smtClean="0"/>
              <a:t>nw</a:t>
            </a:r>
            <a:r>
              <a:rPr lang="nl-NL" sz="2800" dirty="0" smtClean="0"/>
              <a:t> percentage</a:t>
            </a:r>
            <a:br>
              <a:rPr lang="nl-NL" sz="2800" dirty="0" smtClean="0"/>
            </a:br>
            <a:r>
              <a:rPr lang="nl-NL" sz="2800" dirty="0" smtClean="0"/>
              <a:t>of nieuw: oud = </a:t>
            </a:r>
            <a:r>
              <a:rPr lang="nl-NL" sz="2800" dirty="0" err="1" smtClean="0"/>
              <a:t>nw</a:t>
            </a:r>
            <a:r>
              <a:rPr lang="nl-NL" sz="2800" dirty="0" smtClean="0"/>
              <a:t> percentage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32051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00200"/>
            <a:ext cx="606742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524000" y="5715000"/>
            <a:ext cx="4225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Denk er goed aan wat de (nieuwe) 100% is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981200" y="68580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Som 9 les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Dit kan ook met boodschappen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Totaal (oude aantal) : 100 x gevraagde percentage = nieuw aantal </a:t>
            </a:r>
          </a:p>
          <a:p>
            <a:r>
              <a:rPr lang="nl-NL" dirty="0" smtClean="0"/>
              <a:t>Dit kan meer zijn dan het eerste getal, maar ook minder.</a:t>
            </a:r>
          </a:p>
          <a:p>
            <a:r>
              <a:rPr lang="nl-NL" dirty="0" smtClean="0"/>
              <a:t>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Meer:</a:t>
            </a:r>
            <a:r>
              <a:rPr lang="nl-NL" dirty="0" smtClean="0"/>
              <a:t> bijvoorbeeld als het gaat om BTW op een product</a:t>
            </a:r>
          </a:p>
          <a:p>
            <a:endParaRPr lang="nl-NL" dirty="0" smtClean="0"/>
          </a:p>
          <a:p>
            <a:r>
              <a:rPr lang="nl-NL" dirty="0" smtClean="0"/>
              <a:t>Boodschappen kosten 15 euro </a:t>
            </a:r>
            <a:r>
              <a:rPr lang="nl-NL" dirty="0" err="1" smtClean="0"/>
              <a:t>excl</a:t>
            </a:r>
            <a:r>
              <a:rPr lang="nl-NL" dirty="0" smtClean="0"/>
              <a:t> BTW </a:t>
            </a:r>
          </a:p>
          <a:p>
            <a:r>
              <a:rPr lang="nl-NL" dirty="0" smtClean="0"/>
              <a:t>BTW is 6% dus nieuwe prijs is 15: 100 x 106% </a:t>
            </a:r>
          </a:p>
          <a:p>
            <a:r>
              <a:rPr lang="nl-NL" dirty="0" smtClean="0"/>
              <a:t>Of korter 15 euro x 1,06</a:t>
            </a:r>
          </a:p>
          <a:p>
            <a:endParaRPr lang="nl-NL" dirty="0" smtClean="0"/>
          </a:p>
          <a:p>
            <a:r>
              <a:rPr lang="nl-NL" dirty="0" smtClean="0"/>
              <a:t>BTW eraf? Dan….. Totaal: percentage x 100 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Minder: </a:t>
            </a:r>
          </a:p>
          <a:p>
            <a:r>
              <a:rPr lang="nl-NL" dirty="0" smtClean="0"/>
              <a:t>Korting op een kledingstuk. De broek kost 110 euro </a:t>
            </a:r>
          </a:p>
          <a:p>
            <a:r>
              <a:rPr lang="nl-NL" dirty="0" smtClean="0"/>
              <a:t>Je krijgt 20% korting . De nieuwprijs is dus 80% van de oude prijs </a:t>
            </a:r>
          </a:p>
          <a:p>
            <a:r>
              <a:rPr lang="nl-NL" dirty="0" smtClean="0"/>
              <a:t>110 euro : 100 x 80 =</a:t>
            </a:r>
          </a:p>
          <a:p>
            <a:r>
              <a:rPr lang="nl-NL" dirty="0" smtClean="0"/>
              <a:t>Of korter 110 euro x 0,8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Het totaal van iets is 100% of ook wel 1,0</a:t>
            </a:r>
          </a:p>
          <a:p>
            <a:endParaRPr lang="nl-NL" dirty="0" smtClean="0"/>
          </a:p>
          <a:p>
            <a:r>
              <a:rPr lang="nl-NL" dirty="0" smtClean="0"/>
              <a:t>Als het percentage </a:t>
            </a:r>
            <a:r>
              <a:rPr lang="nl-NL" dirty="0" smtClean="0">
                <a:solidFill>
                  <a:srgbClr val="FF0000"/>
                </a:solidFill>
              </a:rPr>
              <a:t>afneemt</a:t>
            </a:r>
            <a:r>
              <a:rPr lang="nl-NL" dirty="0" smtClean="0"/>
              <a:t> is het altijd keer </a:t>
            </a:r>
            <a:r>
              <a:rPr lang="nl-NL" dirty="0" smtClean="0">
                <a:solidFill>
                  <a:srgbClr val="FF0000"/>
                </a:solidFill>
              </a:rPr>
              <a:t>0</a:t>
            </a:r>
            <a:r>
              <a:rPr lang="nl-NL" dirty="0" smtClean="0"/>
              <a:t>,…</a:t>
            </a:r>
          </a:p>
          <a:p>
            <a:pPr>
              <a:buNone/>
            </a:pPr>
            <a:r>
              <a:rPr lang="nl-NL" dirty="0" smtClean="0"/>
              <a:t>	Want het is onder de 100% dus onder de 1 want je deelt het gevraagde percentage door 100</a:t>
            </a:r>
          </a:p>
          <a:p>
            <a:pPr>
              <a:buNone/>
            </a:pPr>
            <a:r>
              <a:rPr lang="nl-NL" dirty="0" smtClean="0"/>
              <a:t>	bv 60% van 150 (want er gaat 40 % af van de broek) is 150 x </a:t>
            </a:r>
            <a:r>
              <a:rPr lang="nl-NL" dirty="0" smtClean="0">
                <a:solidFill>
                  <a:srgbClr val="FF0000"/>
                </a:solidFill>
              </a:rPr>
              <a:t>0</a:t>
            </a:r>
            <a:r>
              <a:rPr lang="nl-NL" dirty="0" smtClean="0"/>
              <a:t>,6. (want je deelt de 60% dus eigenlijk door 100)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35% is dan x </a:t>
            </a:r>
            <a:r>
              <a:rPr lang="nl-NL" dirty="0" smtClean="0">
                <a:solidFill>
                  <a:srgbClr val="FF0000"/>
                </a:solidFill>
              </a:rPr>
              <a:t>0</a:t>
            </a:r>
            <a:r>
              <a:rPr lang="nl-NL" dirty="0" smtClean="0"/>
              <a:t>,35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17% is dan x  ……..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Als het percentage </a:t>
            </a:r>
            <a:r>
              <a:rPr lang="nl-NL" dirty="0" smtClean="0">
                <a:solidFill>
                  <a:srgbClr val="FF0000"/>
                </a:solidFill>
              </a:rPr>
              <a:t>toe neemt</a:t>
            </a:r>
            <a:r>
              <a:rPr lang="nl-NL" dirty="0" smtClean="0"/>
              <a:t> is het altijd keer een heel getal voor de komma omdat het meer is dan 100% bv </a:t>
            </a:r>
            <a:r>
              <a:rPr lang="nl-NL" dirty="0" smtClean="0">
                <a:solidFill>
                  <a:srgbClr val="FF0000"/>
                </a:solidFill>
              </a:rPr>
              <a:t>1</a:t>
            </a:r>
            <a:r>
              <a:rPr lang="nl-NL" dirty="0" smtClean="0"/>
              <a:t>,.. Of </a:t>
            </a:r>
            <a:r>
              <a:rPr lang="nl-NL" dirty="0" smtClean="0">
                <a:solidFill>
                  <a:srgbClr val="FF0000"/>
                </a:solidFill>
              </a:rPr>
              <a:t>2</a:t>
            </a:r>
            <a:r>
              <a:rPr lang="nl-NL" dirty="0" smtClean="0"/>
              <a:t>,..</a:t>
            </a:r>
          </a:p>
          <a:p>
            <a:pPr>
              <a:buNone/>
            </a:pPr>
            <a:r>
              <a:rPr lang="nl-NL" dirty="0" smtClean="0"/>
              <a:t>	Bijvoorbeeld 	21% BTW komt nog </a:t>
            </a:r>
            <a:r>
              <a:rPr lang="nl-NL" dirty="0" smtClean="0">
                <a:solidFill>
                  <a:srgbClr val="FF0000"/>
                </a:solidFill>
              </a:rPr>
              <a:t>bij de prijs </a:t>
            </a:r>
            <a:r>
              <a:rPr lang="nl-NL" dirty="0" smtClean="0"/>
              <a:t>van 150 euro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dan is het 150 x </a:t>
            </a:r>
            <a:r>
              <a:rPr lang="nl-NL" dirty="0" smtClean="0">
                <a:solidFill>
                  <a:srgbClr val="FF0000"/>
                </a:solidFill>
              </a:rPr>
              <a:t>1</a:t>
            </a:r>
            <a:r>
              <a:rPr lang="nl-NL" dirty="0" smtClean="0"/>
              <a:t>,21</a:t>
            </a:r>
          </a:p>
          <a:p>
            <a:pPr>
              <a:buNone/>
            </a:pPr>
            <a:r>
              <a:rPr lang="nl-NL" dirty="0" smtClean="0"/>
              <a:t>	6% btw erbij is 150 x </a:t>
            </a:r>
            <a:r>
              <a:rPr lang="nl-NL" dirty="0" smtClean="0">
                <a:solidFill>
                  <a:srgbClr val="FF0000"/>
                </a:solidFill>
              </a:rPr>
              <a:t>1</a:t>
            </a:r>
            <a:r>
              <a:rPr lang="nl-NL" dirty="0" smtClean="0"/>
              <a:t>,06</a:t>
            </a:r>
          </a:p>
          <a:p>
            <a:pPr>
              <a:buNone/>
            </a:pPr>
            <a:r>
              <a:rPr lang="nl-NL" dirty="0" smtClean="0"/>
              <a:t>	200% van 150 is 150 x </a:t>
            </a:r>
            <a:r>
              <a:rPr lang="nl-NL" dirty="0" smtClean="0">
                <a:solidFill>
                  <a:srgbClr val="FF0000"/>
                </a:solidFill>
              </a:rPr>
              <a:t>2</a:t>
            </a:r>
            <a:r>
              <a:rPr lang="nl-NL" dirty="0" smtClean="0"/>
              <a:t>,0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475656" y="836712"/>
          <a:ext cx="60960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Terugblik: les 6 getallen</a:t>
                      </a:r>
                    </a:p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nl-NL" b="1" dirty="0" smtClean="0"/>
                        <a:t>Start les 7:                </a:t>
                      </a:r>
                      <a:r>
                        <a:rPr lang="nl-NL" dirty="0" smtClean="0"/>
                        <a:t>Wat is het doel en de inhoud van deze les</a:t>
                      </a:r>
                    </a:p>
                    <a:p>
                      <a:r>
                        <a:rPr lang="nl-NL" dirty="0" smtClean="0"/>
                        <a:t>	                  Wat weet je hier nog van?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Verkorte instructie </a:t>
                      </a:r>
                      <a:r>
                        <a:rPr lang="nl-NL" b="0" dirty="0" smtClean="0"/>
                        <a:t>V</a:t>
                      </a:r>
                      <a:r>
                        <a:rPr lang="nl-NL" dirty="0" smtClean="0"/>
                        <a:t>oor alle studenten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Zelfstandig werken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Verlengde instructie</a:t>
                      </a:r>
                      <a:r>
                        <a:rPr lang="nl-NL" b="1" baseline="0" dirty="0" smtClean="0"/>
                        <a:t> en inoefenen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Feedback</a:t>
                      </a:r>
                      <a:r>
                        <a:rPr lang="nl-NL" baseline="0" dirty="0" smtClean="0"/>
                        <a:t> (vragen ronde)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Feedback</a:t>
                      </a:r>
                      <a:r>
                        <a:rPr lang="nl-NL" baseline="0" dirty="0" smtClean="0"/>
                        <a:t> (vragenronde)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Zelfstandig werken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Verdere instructie</a:t>
                      </a:r>
                      <a:r>
                        <a:rPr lang="nl-NL" baseline="0" dirty="0" smtClean="0"/>
                        <a:t> waar nodig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Feedback</a:t>
                      </a:r>
                      <a:r>
                        <a:rPr lang="nl-NL" baseline="0" dirty="0" smtClean="0"/>
                        <a:t> (vragen ronde)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Feedback</a:t>
                      </a:r>
                      <a:r>
                        <a:rPr lang="nl-NL" baseline="0" dirty="0" smtClean="0"/>
                        <a:t> (vragenronde)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nl-NL" b="1" dirty="0" smtClean="0"/>
                        <a:t>Afsluiting</a:t>
                      </a:r>
                      <a:r>
                        <a:rPr lang="nl-NL" dirty="0" smtClean="0"/>
                        <a:t>                  Is het doel gehaald?</a:t>
                      </a:r>
                      <a:r>
                        <a:rPr lang="nl-NL" baseline="0" dirty="0" smtClean="0"/>
                        <a:t> Is het hoofdstuk je          .                                  duidelijker geworden?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04800" y="685800"/>
            <a:ext cx="8534400" cy="3962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l-NL" dirty="0" smtClean="0"/>
              <a:t>Eerst even oefenen kijk ook op NELO handige weetjes </a:t>
            </a:r>
          </a:p>
          <a:p>
            <a:pPr>
              <a:buNone/>
            </a:pPr>
            <a:r>
              <a:rPr lang="nl-NL" dirty="0" smtClean="0"/>
              <a:t>Een deel van het geheel kun je schrijven in;</a:t>
            </a:r>
          </a:p>
          <a:p>
            <a:pPr>
              <a:buNone/>
            </a:pPr>
            <a:r>
              <a:rPr lang="nl-NL" dirty="0" smtClean="0"/>
              <a:t> </a:t>
            </a:r>
          </a:p>
          <a:p>
            <a:pPr>
              <a:buNone/>
            </a:pPr>
            <a:r>
              <a:rPr lang="nl-NL" u="sng" dirty="0" smtClean="0"/>
              <a:t>Breuken 		procenten 	decimale getallen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¼ 			25%		0,25 (0,25 </a:t>
            </a:r>
            <a:r>
              <a:rPr lang="nl-NL" dirty="0" err="1" smtClean="0"/>
              <a:t>ste</a:t>
            </a:r>
            <a:r>
              <a:rPr lang="nl-NL" dirty="0" smtClean="0"/>
              <a:t> deel van het geheel)</a:t>
            </a:r>
          </a:p>
          <a:p>
            <a:pPr>
              <a:buNone/>
            </a:pPr>
            <a:r>
              <a:rPr lang="nl-NL" dirty="0" smtClean="0"/>
              <a:t>½			50%		0,5</a:t>
            </a:r>
          </a:p>
          <a:p>
            <a:pPr>
              <a:buNone/>
            </a:pPr>
            <a:r>
              <a:rPr lang="nl-NL" dirty="0" smtClean="0"/>
              <a:t>1/8			12,5%		0,125</a:t>
            </a:r>
          </a:p>
          <a:p>
            <a:pPr>
              <a:buNone/>
            </a:pPr>
            <a:r>
              <a:rPr lang="nl-NL" dirty="0" smtClean="0"/>
              <a:t>1/5			20%		0,2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1/1 = 100% = 1,0 </a:t>
            </a:r>
          </a:p>
          <a:p>
            <a:pPr>
              <a:buNone/>
            </a:pPr>
            <a:r>
              <a:rPr lang="nl-NL" dirty="0" smtClean="0"/>
              <a:t>Je hebt het eigenlijk over hetzelfde alleen een andere eenheid</a:t>
            </a:r>
          </a:p>
          <a:p>
            <a:pPr>
              <a:buNone/>
            </a:pPr>
            <a:r>
              <a:rPr lang="nl-NL" dirty="0" smtClean="0"/>
              <a:t>Dit kun je toepassen op van alles</a:t>
            </a:r>
          </a:p>
          <a:p>
            <a:pPr>
              <a:buNone/>
            </a:pPr>
            <a:endParaRPr lang="nl-NL" dirty="0" smtClean="0"/>
          </a:p>
        </p:txBody>
      </p:sp>
      <p:pic>
        <p:nvPicPr>
          <p:cNvPr id="5" name="Picture 2" descr="Afbeeldingsresultaat voor stapel spijkerbroe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00600"/>
            <a:ext cx="2743771" cy="1831467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609600" y="304800"/>
            <a:ext cx="2035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Eerst even oefenen </a:t>
            </a:r>
            <a:endParaRPr lang="nl-NL" dirty="0"/>
          </a:p>
        </p:txBody>
      </p:sp>
      <p:pic>
        <p:nvPicPr>
          <p:cNvPr id="16386" name="Picture 2" descr="Afbeeldingsresultaat voor flesjes water al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953000"/>
            <a:ext cx="2209800" cy="1657350"/>
          </a:xfrm>
          <a:prstGeom prst="rect">
            <a:avLst/>
          </a:prstGeom>
          <a:noFill/>
        </p:spPr>
      </p:pic>
      <p:pic>
        <p:nvPicPr>
          <p:cNvPr id="16388" name="Picture 4" descr="Afbeeldingsresultaat voor appe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334000"/>
            <a:ext cx="2971800" cy="1260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Les 7 breuken procenten en decimalen</a:t>
            </a:r>
            <a:endParaRPr lang="nl-NL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102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685800" y="6324600"/>
            <a:ext cx="652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Welke </a:t>
            </a:r>
            <a:r>
              <a:rPr lang="nl-NL" b="1" dirty="0" smtClean="0">
                <a:solidFill>
                  <a:srgbClr val="FFC000"/>
                </a:solidFill>
              </a:rPr>
              <a:t>rekenwoorden</a:t>
            </a:r>
            <a:r>
              <a:rPr lang="nl-NL" dirty="0" smtClean="0"/>
              <a:t> of getallen kun je in deze opgave ontdekken?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1520" y="260648"/>
            <a:ext cx="8610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Je kunt op meerdere manieren rekenen met percentages</a:t>
            </a:r>
          </a:p>
          <a:p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 hebt 100% en je haalt er een </a:t>
            </a:r>
            <a:r>
              <a:rPr lang="nl-NL" dirty="0" smtClean="0">
                <a:solidFill>
                  <a:srgbClr val="FFFF00"/>
                </a:solidFill>
              </a:rPr>
              <a:t>percentage af </a:t>
            </a:r>
            <a:r>
              <a:rPr lang="nl-NL" dirty="0" smtClean="0"/>
              <a:t>(bv 30% korting op kleding)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 hebt 100% en je doet er een </a:t>
            </a:r>
            <a:r>
              <a:rPr lang="nl-NL" dirty="0" smtClean="0">
                <a:solidFill>
                  <a:srgbClr val="FFFF00"/>
                </a:solidFill>
              </a:rPr>
              <a:t>percentage bij</a:t>
            </a:r>
            <a:r>
              <a:rPr lang="nl-NL" dirty="0" smtClean="0"/>
              <a:t> (bv 21% of 6% btw op een artikel)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 hebt 2 hoeveelheden en wilt het </a:t>
            </a:r>
            <a:r>
              <a:rPr lang="nl-NL" dirty="0" smtClean="0">
                <a:solidFill>
                  <a:srgbClr val="FFFF00"/>
                </a:solidFill>
              </a:rPr>
              <a:t>verschil in toename of afname </a:t>
            </a:r>
            <a:r>
              <a:rPr lang="nl-NL" dirty="0" smtClean="0"/>
              <a:t>weten </a:t>
            </a:r>
            <a:r>
              <a:rPr lang="nl-NL" dirty="0" smtClean="0">
                <a:solidFill>
                  <a:srgbClr val="FFFF00"/>
                </a:solidFill>
              </a:rPr>
              <a:t>in procenten</a:t>
            </a:r>
          </a:p>
          <a:p>
            <a:pPr marL="342900" indent="-342900"/>
            <a:r>
              <a:rPr lang="nl-NL" dirty="0" smtClean="0">
                <a:solidFill>
                  <a:srgbClr val="FFFF00"/>
                </a:solidFill>
              </a:rPr>
              <a:t>	</a:t>
            </a:r>
            <a:r>
              <a:rPr lang="nl-NL" dirty="0" smtClean="0"/>
              <a:t>(bijvoorbeeld  de oude prijs van een broek en de nieuwe prijs -&gt; hoeveel procent korting heb je gekregen </a:t>
            </a:r>
          </a:p>
          <a:p>
            <a:pPr marL="342900" indent="-342900"/>
            <a:r>
              <a:rPr lang="nl-NL" dirty="0" smtClean="0"/>
              <a:t>	</a:t>
            </a:r>
            <a:endParaRPr lang="nl-NL" dirty="0" smtClean="0"/>
          </a:p>
          <a:p>
            <a:pPr marL="342900" indent="-342900"/>
            <a:r>
              <a:rPr lang="nl-NL" dirty="0" smtClean="0"/>
              <a:t>	</a:t>
            </a:r>
            <a:r>
              <a:rPr lang="nl-NL" dirty="0" smtClean="0"/>
              <a:t>of</a:t>
            </a:r>
            <a:r>
              <a:rPr lang="nl-NL" dirty="0" smtClean="0"/>
              <a:t>: het verschil in bezoekersaantal in een club over twee jaar genomen) </a:t>
            </a:r>
            <a:endParaRPr lang="nl-NL" dirty="0"/>
          </a:p>
        </p:txBody>
      </p:sp>
      <p:pic>
        <p:nvPicPr>
          <p:cNvPr id="3" name="Picture 2" descr="Afbeeldingsresultaat voor stapel spijkerbroe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14800"/>
            <a:ext cx="2743771" cy="1831467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038600" y="4495800"/>
            <a:ext cx="41042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Spijkerbroek:</a:t>
            </a:r>
          </a:p>
          <a:p>
            <a:r>
              <a:rPr lang="nl-NL" dirty="0" smtClean="0"/>
              <a:t>Originele prijs was 75 euro </a:t>
            </a:r>
          </a:p>
          <a:p>
            <a:r>
              <a:rPr lang="nl-NL" dirty="0" smtClean="0"/>
              <a:t>Met korting nu: 29,99! </a:t>
            </a:r>
          </a:p>
          <a:p>
            <a:endParaRPr lang="nl-NL" dirty="0" smtClean="0"/>
          </a:p>
          <a:p>
            <a:r>
              <a:rPr lang="nl-NL" dirty="0" smtClean="0"/>
              <a:t>Hoeveel procent korting heb je gekregen?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219200"/>
          </a:xfrm>
        </p:spPr>
        <p:txBody>
          <a:bodyPr>
            <a:no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1: Percentages uitrekenen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>
                <a:solidFill>
                  <a:srgbClr val="92D050"/>
                </a:solidFill>
              </a:rPr>
              <a:t>Percentages eraf: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(bijvoorbeeld bij korting uitrekenen) </a:t>
            </a:r>
            <a:endParaRPr lang="nl-NL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362200"/>
            <a:ext cx="40290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2667000" y="4800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nieuwe prijs wordt minder dan de oude prijs</a:t>
            </a:r>
          </a:p>
          <a:p>
            <a:r>
              <a:rPr lang="nl-NL" dirty="0" smtClean="0"/>
              <a:t>Hoe bereken je dit?</a:t>
            </a:r>
            <a:endParaRPr lang="nl-NL" dirty="0"/>
          </a:p>
        </p:txBody>
      </p:sp>
      <p:pic>
        <p:nvPicPr>
          <p:cNvPr id="5" name="Picture 2" descr="Afbeeldingsresultaat voor stapel spijkerbroek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2743771" cy="1831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09600" y="0"/>
            <a:ext cx="81534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De prijs van de spijkerbroek is 15 euro</a:t>
            </a:r>
          </a:p>
          <a:p>
            <a:r>
              <a:rPr lang="nl-NL" sz="2800" dirty="0" smtClean="0"/>
              <a:t>Je krijgt 30% korting. Wat wordt de nieuwe prijs?</a:t>
            </a:r>
          </a:p>
          <a:p>
            <a:endParaRPr lang="nl-NL" sz="2800" dirty="0" smtClean="0"/>
          </a:p>
          <a:p>
            <a:r>
              <a:rPr lang="nl-NL" sz="2800" dirty="0" smtClean="0">
                <a:solidFill>
                  <a:srgbClr val="FFFF00"/>
                </a:solidFill>
              </a:rPr>
              <a:t>Manier 1 </a:t>
            </a:r>
            <a:r>
              <a:rPr lang="nl-NL" sz="2800" dirty="0" smtClean="0">
                <a:solidFill>
                  <a:srgbClr val="FFFF00"/>
                </a:solidFill>
              </a:rPr>
              <a:t>(verhoudingstabel </a:t>
            </a:r>
            <a:r>
              <a:rPr lang="nl-NL" sz="2800" dirty="0" smtClean="0">
                <a:solidFill>
                  <a:srgbClr val="FFFF00"/>
                </a:solidFill>
              </a:rPr>
              <a:t>gebruiken)</a:t>
            </a:r>
          </a:p>
          <a:p>
            <a:r>
              <a:rPr lang="nl-NL" sz="2800" dirty="0" smtClean="0"/>
              <a:t> 15 euro </a:t>
            </a:r>
            <a:r>
              <a:rPr lang="nl-NL" sz="2800" dirty="0" smtClean="0"/>
              <a:t>: 100 </a:t>
            </a:r>
            <a:r>
              <a:rPr lang="nl-NL" sz="2800" dirty="0" smtClean="0"/>
              <a:t>= 1% x 30 = 30% dit is de korting die haal je af van de 15 euro (of met een verhoudingstabel)</a:t>
            </a:r>
          </a:p>
          <a:p>
            <a:r>
              <a:rPr lang="nl-NL" sz="2800" dirty="0" smtClean="0"/>
              <a:t> </a:t>
            </a:r>
          </a:p>
          <a:p>
            <a:r>
              <a:rPr lang="nl-NL" sz="2800" dirty="0" smtClean="0">
                <a:solidFill>
                  <a:srgbClr val="FFFF00"/>
                </a:solidFill>
              </a:rPr>
              <a:t>Manier 2 </a:t>
            </a:r>
            <a:r>
              <a:rPr lang="nl-NL" sz="2800" dirty="0" smtClean="0"/>
              <a:t>de </a:t>
            </a:r>
            <a:r>
              <a:rPr lang="nl-NL" sz="2800" dirty="0" smtClean="0">
                <a:solidFill>
                  <a:srgbClr val="FFC000"/>
                </a:solidFill>
              </a:rPr>
              <a:t>korting meteen verwerken.  </a:t>
            </a:r>
          </a:p>
          <a:p>
            <a:r>
              <a:rPr lang="nl-NL" sz="2800" dirty="0" smtClean="0"/>
              <a:t>15 euro = 100%  – 30% korting = 70%  wordt de nieuwe kassaprijs</a:t>
            </a:r>
          </a:p>
          <a:p>
            <a:endParaRPr lang="nl-NL" sz="2800" dirty="0" smtClean="0"/>
          </a:p>
          <a:p>
            <a:r>
              <a:rPr lang="nl-NL" sz="2800" dirty="0" smtClean="0"/>
              <a:t>Dit reken je uit met: 15: 100 x 70 </a:t>
            </a:r>
          </a:p>
          <a:p>
            <a:r>
              <a:rPr lang="nl-NL" sz="2800" dirty="0" smtClean="0"/>
              <a:t>Of korter 15 x 0,7</a:t>
            </a:r>
          </a:p>
          <a:p>
            <a:endParaRPr lang="nl-NL" sz="2800" dirty="0" smtClean="0"/>
          </a:p>
          <a:p>
            <a:r>
              <a:rPr lang="nl-NL" sz="2800" dirty="0" smtClean="0"/>
              <a:t>Reken uit: 	Broek 100 euro met 45% korting </a:t>
            </a:r>
          </a:p>
          <a:p>
            <a:r>
              <a:rPr lang="nl-NL" sz="2800" dirty="0" smtClean="0"/>
              <a:t>		Jas van 175 euro met 35% korting</a:t>
            </a:r>
          </a:p>
          <a:p>
            <a:r>
              <a:rPr lang="nl-NL" sz="2800" dirty="0" smtClean="0"/>
              <a:t>		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="" val="32986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5791200" cy="1447800"/>
          </a:xfrm>
        </p:spPr>
        <p:txBody>
          <a:bodyPr>
            <a:noAutofit/>
          </a:bodyPr>
          <a:lstStyle/>
          <a:p>
            <a:r>
              <a:rPr lang="nl-NL" sz="3200" dirty="0" smtClean="0">
                <a:solidFill>
                  <a:srgbClr val="FFFF00"/>
                </a:solidFill>
              </a:rPr>
              <a:t>2: Percentages uitrekenen:</a:t>
            </a:r>
            <a:br>
              <a:rPr lang="nl-NL" sz="3200" dirty="0" smtClean="0">
                <a:solidFill>
                  <a:srgbClr val="FFFF00"/>
                </a:solidFill>
              </a:rPr>
            </a:br>
            <a:r>
              <a:rPr lang="nl-NL" sz="3200" dirty="0" smtClean="0">
                <a:solidFill>
                  <a:srgbClr val="92D050"/>
                </a:solidFill>
              </a:rPr>
              <a:t>percentage erbij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 Inclusief btw:</a:t>
            </a:r>
            <a:endParaRPr lang="nl-NL" sz="3200" dirty="0"/>
          </a:p>
        </p:txBody>
      </p:sp>
      <p:pic>
        <p:nvPicPr>
          <p:cNvPr id="4" name="Picture 4" descr="http://eviewer.netmedia-europe.be/cache/server?type=image&amp;origin=pf&amp;source=%2Fpromofolder_nl%2Farticles%2F2013%2F07%2F23%2F11307%2Fn_makro382n00001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3850380" cy="2438400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4343400" y="28194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Makro prijzen zijn exclusief BTW van 21%</a:t>
            </a:r>
          </a:p>
          <a:p>
            <a:r>
              <a:rPr lang="nl-NL" dirty="0" smtClean="0"/>
              <a:t>Wat je bij de kassa betaalt is dus MEER dan wat er op het prijskaartje in de winkel staat. </a:t>
            </a:r>
          </a:p>
          <a:p>
            <a:endParaRPr lang="nl-NL" dirty="0" smtClean="0"/>
          </a:p>
          <a:p>
            <a:r>
              <a:rPr lang="nl-NL" dirty="0" smtClean="0"/>
              <a:t>DUS:  de schoenen kosten 45 euro </a:t>
            </a:r>
            <a:r>
              <a:rPr lang="nl-NL" dirty="0" smtClean="0">
                <a:solidFill>
                  <a:srgbClr val="FFFF00"/>
                </a:solidFill>
              </a:rPr>
              <a:t>zonder btw</a:t>
            </a:r>
          </a:p>
          <a:p>
            <a:r>
              <a:rPr lang="nl-NL" dirty="0" smtClean="0"/>
              <a:t>Wat is de prijs die je aan de kassa betaalt? </a:t>
            </a:r>
          </a:p>
          <a:p>
            <a:endParaRPr lang="nl-NL" dirty="0" smtClean="0"/>
          </a:p>
          <a:p>
            <a:r>
              <a:rPr lang="nl-NL" dirty="0" smtClean="0"/>
              <a:t>45 euro : 100 x 121% = 54,45</a:t>
            </a:r>
          </a:p>
          <a:p>
            <a:endParaRPr lang="nl-NL" dirty="0" smtClean="0"/>
          </a:p>
          <a:p>
            <a:r>
              <a:rPr lang="nl-NL" dirty="0" smtClean="0"/>
              <a:t>Of korter: </a:t>
            </a:r>
          </a:p>
          <a:p>
            <a:r>
              <a:rPr lang="nl-NL" dirty="0" smtClean="0"/>
              <a:t>45 x </a:t>
            </a:r>
            <a:r>
              <a:rPr lang="nl-NL" dirty="0" smtClean="0">
                <a:solidFill>
                  <a:srgbClr val="FFFF00"/>
                </a:solidFill>
              </a:rPr>
              <a:t>1</a:t>
            </a:r>
            <a:r>
              <a:rPr lang="nl-NL" dirty="0" smtClean="0"/>
              <a:t>,21 = 54,45</a:t>
            </a:r>
          </a:p>
          <a:p>
            <a:endParaRPr lang="nl-NL" dirty="0" smtClean="0"/>
          </a:p>
          <a:p>
            <a:r>
              <a:rPr lang="nl-NL" dirty="0" smtClean="0"/>
              <a:t>De nieuwe prijs is </a:t>
            </a:r>
            <a:r>
              <a:rPr lang="nl-NL" dirty="0" smtClean="0">
                <a:solidFill>
                  <a:srgbClr val="FFFF00"/>
                </a:solidFill>
              </a:rPr>
              <a:t>meer</a:t>
            </a:r>
            <a:r>
              <a:rPr lang="nl-NL" dirty="0" smtClean="0"/>
              <a:t> geworden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505200" y="1905000"/>
            <a:ext cx="409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 nieuwe prijs aan de kassa wordt </a:t>
            </a:r>
            <a:r>
              <a:rPr lang="nl-NL" dirty="0" smtClean="0">
                <a:solidFill>
                  <a:srgbClr val="FFFF00"/>
                </a:solidFill>
              </a:rPr>
              <a:t>MEER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Even oefenen: oude prijs/nieuwe 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>
                <a:solidFill>
                  <a:srgbClr val="FFFF00"/>
                </a:solidFill>
              </a:rPr>
              <a:t>Met percentages erbij </a:t>
            </a:r>
          </a:p>
          <a:p>
            <a:pPr>
              <a:buNone/>
            </a:pPr>
            <a:r>
              <a:rPr lang="nl-NL" sz="2000" dirty="0" smtClean="0"/>
              <a:t>Boodschappen kosten 15 euro exclusief BTW</a:t>
            </a:r>
          </a:p>
          <a:p>
            <a:pPr>
              <a:buNone/>
            </a:pPr>
            <a:r>
              <a:rPr lang="nl-NL" sz="2000" dirty="0" smtClean="0"/>
              <a:t>De BTW is 6%. Wat moet je betalen?  (106% inclusief)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Op een terrasje bestel je een glas cola. De prijs is 1,70 per glas exclusief BTW </a:t>
            </a:r>
          </a:p>
          <a:p>
            <a:pPr>
              <a:buNone/>
            </a:pPr>
            <a:r>
              <a:rPr lang="nl-NL" sz="2000" dirty="0" smtClean="0"/>
              <a:t>De BTW is 6%. Wat moet je aan de kassa betalen?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>
                <a:solidFill>
                  <a:srgbClr val="FFFF00"/>
                </a:solidFill>
              </a:rPr>
              <a:t>Met percentages eraf</a:t>
            </a:r>
          </a:p>
          <a:p>
            <a:pPr>
              <a:buNone/>
            </a:pPr>
            <a:r>
              <a:rPr lang="nl-NL" sz="2000" dirty="0" smtClean="0"/>
              <a:t>Korting op een kledingstuk. De broek kost 110 euro. Je krijgt 20% korting. </a:t>
            </a:r>
          </a:p>
          <a:p>
            <a:pPr>
              <a:buNone/>
            </a:pPr>
            <a:r>
              <a:rPr lang="nl-NL" sz="2000" dirty="0" smtClean="0"/>
              <a:t>De nieuwe prijs is dus 80% van de oude prijs. Hoeveel betaal je aan de kassa?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Korting bij de Albert Hein (35% eraf sticker) </a:t>
            </a:r>
          </a:p>
          <a:p>
            <a:pPr>
              <a:buNone/>
            </a:pPr>
            <a:r>
              <a:rPr lang="nl-NL" sz="2000" dirty="0" smtClean="0"/>
              <a:t>De taart kost normaal 13,75. Wat betaal je aan de kassa als er 35% af gaat?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endParaRPr lang="nl-NL" sz="2000" dirty="0" smtClean="0"/>
          </a:p>
          <a:p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1003</Words>
  <Application>Microsoft Office PowerPoint</Application>
  <PresentationFormat>Diavoorstelling (4:3)</PresentationFormat>
  <Paragraphs>188</Paragraphs>
  <Slides>15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Dia 1</vt:lpstr>
      <vt:lpstr>Dia 2</vt:lpstr>
      <vt:lpstr>Dia 3</vt:lpstr>
      <vt:lpstr>Les 7 breuken procenten en decimalen</vt:lpstr>
      <vt:lpstr>Dia 5</vt:lpstr>
      <vt:lpstr>1: Percentages uitrekenen Percentages eraf:  (bijvoorbeeld bij korting uitrekenen) </vt:lpstr>
      <vt:lpstr>Dia 7</vt:lpstr>
      <vt:lpstr>2: Percentages uitrekenen: percentage erbij  Inclusief btw:</vt:lpstr>
      <vt:lpstr>Even oefenen: oude prijs/nieuwe prijs</vt:lpstr>
      <vt:lpstr>3: percentages uitrekenen Hoe reken je de toename van iets uit in de procenten?</vt:lpstr>
      <vt:lpstr>3: percentages uitrekenen Hoe reken je de afname van iets uit in de procenten?</vt:lpstr>
      <vt:lpstr>Dia 12</vt:lpstr>
      <vt:lpstr>Dia 13</vt:lpstr>
      <vt:lpstr>Dit kan ook met boodschappen</vt:lpstr>
      <vt:lpstr>Dia 15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21</cp:revision>
  <dcterms:created xsi:type="dcterms:W3CDTF">2016-11-27T09:10:15Z</dcterms:created>
  <dcterms:modified xsi:type="dcterms:W3CDTF">2016-11-28T18:13:36Z</dcterms:modified>
</cp:coreProperties>
</file>