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ms-office.activeX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4" r:id="rId2"/>
    <p:sldId id="256" r:id="rId3"/>
    <p:sldId id="259" r:id="rId4"/>
    <p:sldId id="263" r:id="rId5"/>
    <p:sldId id="265" r:id="rId6"/>
    <p:sldId id="260" r:id="rId7"/>
    <p:sldId id="261" r:id="rId8"/>
    <p:sldId id="268" r:id="rId9"/>
    <p:sldId id="267" r:id="rId10"/>
    <p:sldId id="269" r:id="rId11"/>
    <p:sldId id="257" r:id="rId12"/>
    <p:sldId id="270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0ACEE-EB58-47A5-8AF8-FDC47A95C7CE}" type="datetimeFigureOut">
              <a:rPr lang="nl-NL" smtClean="0"/>
              <a:pPr/>
              <a:t>18-9-2016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BF942-C98F-4E7B-8FC8-EACEF9464D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337 miljard:100 x 13,7 </a:t>
            </a:r>
          </a:p>
          <a:p>
            <a:r>
              <a:rPr lang="nl-NL" dirty="0" smtClean="0"/>
              <a:t>WANT 100 - 86,3 = 13,7% is het aantal e mails</a:t>
            </a:r>
            <a:r>
              <a:rPr lang="nl-NL" baseline="0" dirty="0" smtClean="0"/>
              <a:t> zonder </a:t>
            </a:r>
            <a:r>
              <a:rPr lang="nl-NL" baseline="0" dirty="0" err="1" smtClean="0"/>
              <a:t>spamberichten</a:t>
            </a:r>
            <a:r>
              <a:rPr lang="nl-NL" baseline="0" dirty="0" smtClean="0"/>
              <a:t> </a:t>
            </a:r>
          </a:p>
          <a:p>
            <a:r>
              <a:rPr lang="nl-NL" dirty="0" smtClean="0"/>
              <a:t>337 miljard:100 x13,7 = 46,169 miljard</a:t>
            </a:r>
          </a:p>
          <a:p>
            <a:r>
              <a:rPr lang="nl-NL" dirty="0" smtClean="0"/>
              <a:t>Gedeeld door het aantal email gebruikers is 2,43 miljard </a:t>
            </a:r>
          </a:p>
          <a:p>
            <a:r>
              <a:rPr lang="nl-NL" dirty="0" smtClean="0"/>
              <a:t>46,169</a:t>
            </a:r>
            <a:r>
              <a:rPr lang="nl-NL" baseline="0" dirty="0" smtClean="0"/>
              <a:t> miljard: 2,43 miljard= 18,99958848 = 19 </a:t>
            </a:r>
            <a:r>
              <a:rPr lang="nl-NL" baseline="0" dirty="0" err="1" smtClean="0"/>
              <a:t>emails</a:t>
            </a:r>
            <a:r>
              <a:rPr lang="nl-NL" baseline="0" dirty="0" smtClean="0"/>
              <a:t> per gebruiker</a:t>
            </a:r>
          </a:p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029C4-2E75-40E3-AB11-6A80F04040D4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C158-ED6F-4C1C-A2B4-6940199D2845}" type="datetimeFigureOut">
              <a:rPr lang="nl-NL" smtClean="0"/>
              <a:pPr/>
              <a:t>18-9-2016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DA83-38B7-4BDB-8DB6-D21EB4445EC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C158-ED6F-4C1C-A2B4-6940199D2845}" type="datetimeFigureOut">
              <a:rPr lang="nl-NL" smtClean="0"/>
              <a:pPr/>
              <a:t>18-9-2016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DA83-38B7-4BDB-8DB6-D21EB4445EC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C158-ED6F-4C1C-A2B4-6940199D2845}" type="datetimeFigureOut">
              <a:rPr lang="nl-NL" smtClean="0"/>
              <a:pPr/>
              <a:t>18-9-2016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DA83-38B7-4BDB-8DB6-D21EB4445EC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C158-ED6F-4C1C-A2B4-6940199D2845}" type="datetimeFigureOut">
              <a:rPr lang="nl-NL" smtClean="0"/>
              <a:pPr/>
              <a:t>18-9-2016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DA83-38B7-4BDB-8DB6-D21EB4445EC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C158-ED6F-4C1C-A2B4-6940199D2845}" type="datetimeFigureOut">
              <a:rPr lang="nl-NL" smtClean="0"/>
              <a:pPr/>
              <a:t>18-9-2016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DA83-38B7-4BDB-8DB6-D21EB4445EC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C158-ED6F-4C1C-A2B4-6940199D2845}" type="datetimeFigureOut">
              <a:rPr lang="nl-NL" smtClean="0"/>
              <a:pPr/>
              <a:t>18-9-2016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DA83-38B7-4BDB-8DB6-D21EB4445EC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C158-ED6F-4C1C-A2B4-6940199D2845}" type="datetimeFigureOut">
              <a:rPr lang="nl-NL" smtClean="0"/>
              <a:pPr/>
              <a:t>18-9-2016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DA83-38B7-4BDB-8DB6-D21EB4445EC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C158-ED6F-4C1C-A2B4-6940199D2845}" type="datetimeFigureOut">
              <a:rPr lang="nl-NL" smtClean="0"/>
              <a:pPr/>
              <a:t>18-9-2016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DA83-38B7-4BDB-8DB6-D21EB4445EC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C158-ED6F-4C1C-A2B4-6940199D2845}" type="datetimeFigureOut">
              <a:rPr lang="nl-NL" smtClean="0"/>
              <a:pPr/>
              <a:t>18-9-2016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DA83-38B7-4BDB-8DB6-D21EB4445EC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C158-ED6F-4C1C-A2B4-6940199D2845}" type="datetimeFigureOut">
              <a:rPr lang="nl-NL" smtClean="0"/>
              <a:pPr/>
              <a:t>18-9-2016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DA83-38B7-4BDB-8DB6-D21EB4445EC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C158-ED6F-4C1C-A2B4-6940199D2845}" type="datetimeFigureOut">
              <a:rPr lang="nl-NL" smtClean="0"/>
              <a:pPr/>
              <a:t>18-9-2016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DA83-38B7-4BDB-8DB6-D21EB4445EC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3C158-ED6F-4C1C-A2B4-6940199D2845}" type="datetimeFigureOut">
              <a:rPr lang="nl-NL" smtClean="0"/>
              <a:pPr/>
              <a:t>18-9-2016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0DA83-38B7-4BDB-8DB6-D21EB4445EC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Layout" Target="../slideLayouts/slideLayout7.xml"/><Relationship Id="rId4" Type="http://schemas.openxmlformats.org/officeDocument/2006/relationships/control" Target="../activeX/activeX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447800" y="304800"/>
            <a:ext cx="7086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Les 2 getallen: 	grote getallen</a:t>
            </a:r>
          </a:p>
          <a:p>
            <a:endParaRPr lang="nl-NL" dirty="0" smtClean="0"/>
          </a:p>
          <a:p>
            <a:r>
              <a:rPr lang="nl-NL" dirty="0" smtClean="0"/>
              <a:t>Uitleg grote getallen, hoe </a:t>
            </a:r>
            <a:r>
              <a:rPr lang="nl-NL" dirty="0" smtClean="0">
                <a:solidFill>
                  <a:srgbClr val="FF0000"/>
                </a:solidFill>
              </a:rPr>
              <a:t>schrijf </a:t>
            </a:r>
            <a:r>
              <a:rPr lang="nl-NL" dirty="0" smtClean="0"/>
              <a:t>je ze hoe </a:t>
            </a:r>
            <a:r>
              <a:rPr lang="nl-NL" dirty="0" smtClean="0">
                <a:solidFill>
                  <a:srgbClr val="FF0000"/>
                </a:solidFill>
              </a:rPr>
              <a:t>spreek</a:t>
            </a:r>
            <a:r>
              <a:rPr lang="nl-NL" dirty="0" smtClean="0"/>
              <a:t> je ze uit</a:t>
            </a:r>
          </a:p>
          <a:p>
            <a:endParaRPr lang="nl-NL" dirty="0" smtClean="0"/>
          </a:p>
          <a:p>
            <a:r>
              <a:rPr lang="nl-NL" dirty="0" smtClean="0"/>
              <a:t>Hoe verdeel je het op een </a:t>
            </a:r>
            <a:r>
              <a:rPr lang="nl-NL" dirty="0" smtClean="0">
                <a:solidFill>
                  <a:srgbClr val="FF0000"/>
                </a:solidFill>
              </a:rPr>
              <a:t>getallenlijn</a:t>
            </a:r>
          </a:p>
          <a:p>
            <a:endParaRPr lang="nl-NL" dirty="0" smtClean="0"/>
          </a:p>
          <a:p>
            <a:r>
              <a:rPr lang="nl-NL" dirty="0" smtClean="0"/>
              <a:t>Oefenen met grote getallen: grote getallen bingo </a:t>
            </a:r>
          </a:p>
          <a:p>
            <a:endParaRPr lang="nl-NL" dirty="0" smtClean="0"/>
          </a:p>
          <a:p>
            <a:r>
              <a:rPr lang="nl-NL" dirty="0" smtClean="0"/>
              <a:t>Uitleg over </a:t>
            </a:r>
            <a:r>
              <a:rPr lang="nl-NL" dirty="0" smtClean="0">
                <a:solidFill>
                  <a:srgbClr val="FF0000"/>
                </a:solidFill>
              </a:rPr>
              <a:t>tonnen</a:t>
            </a:r>
            <a:r>
              <a:rPr lang="nl-NL" dirty="0" smtClean="0"/>
              <a:t> in geld en gewicht</a:t>
            </a:r>
          </a:p>
          <a:p>
            <a:endParaRPr lang="nl-NL" dirty="0" smtClean="0"/>
          </a:p>
          <a:p>
            <a:r>
              <a:rPr lang="nl-NL" dirty="0" smtClean="0"/>
              <a:t>Voorbeeldvraag </a:t>
            </a:r>
            <a:r>
              <a:rPr lang="nl-NL" dirty="0" smtClean="0">
                <a:solidFill>
                  <a:srgbClr val="FF0000"/>
                </a:solidFill>
              </a:rPr>
              <a:t>periodetoets</a:t>
            </a:r>
          </a:p>
          <a:p>
            <a:endParaRPr lang="nl-NL" dirty="0" smtClean="0"/>
          </a:p>
          <a:p>
            <a:r>
              <a:rPr lang="nl-NL" dirty="0" smtClean="0"/>
              <a:t>Voorbeeld</a:t>
            </a:r>
            <a:r>
              <a:rPr lang="nl-NL" dirty="0" smtClean="0">
                <a:solidFill>
                  <a:srgbClr val="FF0000"/>
                </a:solidFill>
              </a:rPr>
              <a:t>examenvraag 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Verder met hoofdstuk 2 grote getallen</a:t>
            </a:r>
          </a:p>
          <a:p>
            <a:endParaRPr lang="nl-NL" dirty="0" smtClean="0"/>
          </a:p>
          <a:p>
            <a:r>
              <a:rPr lang="nl-NL" dirty="0" smtClean="0"/>
              <a:t>Vandaag moet dus af zijn: </a:t>
            </a:r>
          </a:p>
          <a:p>
            <a:r>
              <a:rPr lang="nl-NL" dirty="0" smtClean="0"/>
              <a:t>hoofdstuk 1 50% </a:t>
            </a:r>
          </a:p>
          <a:p>
            <a:r>
              <a:rPr lang="nl-NL" dirty="0" smtClean="0"/>
              <a:t>hoofdstuk 2 50% </a:t>
            </a:r>
          </a:p>
          <a:p>
            <a:endParaRPr lang="nl-NL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752600" y="6858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Les 3: Volgorde van bewerkingen</a:t>
            </a:r>
            <a:endParaRPr lang="nl-NL" sz="2800" dirty="0"/>
          </a:p>
        </p:txBody>
      </p:sp>
      <p:sp>
        <p:nvSpPr>
          <p:cNvPr id="4" name="Tekstvak 3"/>
          <p:cNvSpPr txBox="1"/>
          <p:nvPr/>
        </p:nvSpPr>
        <p:spPr>
          <a:xfrm>
            <a:off x="1752600" y="1600200"/>
            <a:ext cx="502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Haakjes</a:t>
            </a:r>
          </a:p>
          <a:p>
            <a:r>
              <a:rPr lang="nl-NL" dirty="0" smtClean="0"/>
              <a:t>Machtsverheffen/Worteltrekken </a:t>
            </a:r>
          </a:p>
          <a:p>
            <a:r>
              <a:rPr lang="nl-NL" dirty="0" smtClean="0"/>
              <a:t>Vermenigvuldigen/Delen</a:t>
            </a:r>
          </a:p>
          <a:p>
            <a:r>
              <a:rPr lang="nl-NL" dirty="0" smtClean="0"/>
              <a:t>Optellen/Aftrekken</a:t>
            </a:r>
          </a:p>
          <a:p>
            <a:endParaRPr lang="nl-NL" dirty="0"/>
          </a:p>
          <a:p>
            <a:r>
              <a:rPr lang="nl-NL" dirty="0" smtClean="0"/>
              <a:t>Hoe Moeten Wij Van Die Onvoldoendes Afkomen </a:t>
            </a:r>
          </a:p>
          <a:p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600200" y="4343400"/>
          <a:ext cx="6096000" cy="146304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25 × 3 + 3 × 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25 × (3 + 3) × 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(25 × 3 + 3) × 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=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25 × (3 + 3 × 4)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=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controls>
      <p:control spid="2050" name="DefaultOcx" r:id="rId2" imgW="457200" imgH="228600"/>
      <p:control spid="2051" name="HTMLText1" r:id="rId3" imgW="533520" imgH="228600"/>
      <p:control spid="2052" name="HTMLText2" r:id="rId4" imgW="533520" imgH="228600"/>
    </p:controls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743200" y="685800"/>
            <a:ext cx="239418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Oefensommen </a:t>
            </a:r>
          </a:p>
          <a:p>
            <a:endParaRPr lang="nl-NL" dirty="0" smtClean="0"/>
          </a:p>
          <a:p>
            <a:r>
              <a:rPr lang="nl-NL" dirty="0" smtClean="0"/>
              <a:t>KAHOOT? </a:t>
            </a:r>
          </a:p>
          <a:p>
            <a:endParaRPr lang="nl-NL" dirty="0" smtClean="0"/>
          </a:p>
          <a:p>
            <a:r>
              <a:rPr lang="nl-NL" dirty="0" smtClean="0"/>
              <a:t>Of </a:t>
            </a:r>
          </a:p>
          <a:p>
            <a:endParaRPr lang="nl-NL" dirty="0" smtClean="0"/>
          </a:p>
          <a:p>
            <a:r>
              <a:rPr lang="nl-NL" dirty="0" smtClean="0"/>
              <a:t>Maak 2 tallen </a:t>
            </a:r>
          </a:p>
          <a:p>
            <a:endParaRPr lang="nl-NL" dirty="0" smtClean="0"/>
          </a:p>
          <a:p>
            <a:r>
              <a:rPr lang="nl-NL" dirty="0" smtClean="0"/>
              <a:t>Oefen met de sommen </a:t>
            </a:r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525" y="1162050"/>
            <a:ext cx="836295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1600200" y="61722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Aan de slag met 	Les 2 opgave 19 en 20</a:t>
            </a:r>
          </a:p>
          <a:p>
            <a:r>
              <a:rPr lang="nl-NL" dirty="0" smtClean="0"/>
              <a:t>		Les 3 opgave 7 en 8 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1295400" y="1371600"/>
            <a:ext cx="7162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 ton is 1000 kg</a:t>
            </a:r>
          </a:p>
          <a:p>
            <a:r>
              <a:rPr lang="nl-NL" dirty="0" smtClean="0"/>
              <a:t>1ton geld 100.000 euro</a:t>
            </a:r>
          </a:p>
          <a:p>
            <a:r>
              <a:rPr lang="nl-NL" dirty="0" smtClean="0"/>
              <a:t>Maar 1 ton goud is gewicht</a:t>
            </a:r>
          </a:p>
          <a:p>
            <a:r>
              <a:rPr lang="nl-NL" dirty="0" smtClean="0"/>
              <a:t>1 kubieke meter water is 1000 liter</a:t>
            </a:r>
          </a:p>
          <a:p>
            <a:endParaRPr lang="nl-NL" dirty="0" smtClean="0"/>
          </a:p>
          <a:p>
            <a:r>
              <a:rPr lang="nl-NL" dirty="0" smtClean="0"/>
              <a:t>1.000			1 met drie nullen	 	1 duizend</a:t>
            </a:r>
          </a:p>
          <a:p>
            <a:r>
              <a:rPr lang="nl-NL" dirty="0" smtClean="0"/>
              <a:t>1.000.000		1 met zes nullen		1 miljoen</a:t>
            </a:r>
          </a:p>
          <a:p>
            <a:r>
              <a:rPr lang="nl-NL" dirty="0" smtClean="0"/>
              <a:t>1.000.000.000		1 met negen nullen		1 miljard</a:t>
            </a:r>
          </a:p>
          <a:p>
            <a:r>
              <a:rPr lang="nl-NL" dirty="0" smtClean="0"/>
              <a:t>1.000.000.000.000		1 met twaalf nullen		1 biljoen</a:t>
            </a:r>
          </a:p>
          <a:p>
            <a:r>
              <a:rPr lang="nl-NL" dirty="0" smtClean="0"/>
              <a:t>1.000.000.000.000.000 	1 met vijftien nullen	1 biljard</a:t>
            </a:r>
          </a:p>
          <a:p>
            <a:r>
              <a:rPr lang="nl-NL" dirty="0" smtClean="0"/>
              <a:t>1.000.000.000.000.000.000	1 met achtien nullen 	1 triljoen</a:t>
            </a:r>
          </a:p>
          <a:p>
            <a:endParaRPr lang="nl-NL" dirty="0"/>
          </a:p>
          <a:p>
            <a:r>
              <a:rPr lang="nl-NL" dirty="0" smtClean="0"/>
              <a:t>1 Kilobyte		1000 b</a:t>
            </a:r>
          </a:p>
          <a:p>
            <a:r>
              <a:rPr lang="nl-NL" dirty="0" smtClean="0"/>
              <a:t>1 Megabyte		1000 </a:t>
            </a:r>
            <a:r>
              <a:rPr lang="nl-NL" dirty="0" err="1" smtClean="0"/>
              <a:t>kb</a:t>
            </a:r>
            <a:endParaRPr lang="nl-NL" dirty="0" smtClean="0"/>
          </a:p>
          <a:p>
            <a:r>
              <a:rPr lang="nl-NL" dirty="0" smtClean="0"/>
              <a:t>1 </a:t>
            </a:r>
            <a:r>
              <a:rPr lang="nl-NL" dirty="0" err="1" smtClean="0"/>
              <a:t>Gigabyte</a:t>
            </a:r>
            <a:r>
              <a:rPr lang="nl-NL" dirty="0" smtClean="0"/>
              <a:t>		1000 </a:t>
            </a:r>
            <a:r>
              <a:rPr lang="nl-NL" dirty="0" err="1" smtClean="0"/>
              <a:t>mb</a:t>
            </a:r>
            <a:endParaRPr lang="nl-NL" dirty="0" smtClean="0"/>
          </a:p>
          <a:p>
            <a:r>
              <a:rPr lang="nl-NL" dirty="0" smtClean="0"/>
              <a:t>1 </a:t>
            </a:r>
            <a:r>
              <a:rPr lang="nl-NL" dirty="0" err="1" smtClean="0"/>
              <a:t>Terabyte</a:t>
            </a:r>
            <a:r>
              <a:rPr lang="nl-NL" dirty="0" smtClean="0"/>
              <a:t>		1000 </a:t>
            </a:r>
            <a:r>
              <a:rPr lang="nl-NL" dirty="0" err="1" smtClean="0"/>
              <a:t>gb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2590800" y="4572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Les 2 Grote getallen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124200" y="1371600"/>
            <a:ext cx="3087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Getallenlijn met grote  getallen</a:t>
            </a:r>
            <a:endParaRPr lang="nl-NL" dirty="0"/>
          </a:p>
        </p:txBody>
      </p:sp>
      <p:sp>
        <p:nvSpPr>
          <p:cNvPr id="3074" name="AutoShape 2" descr="Afbeeldingsresultaat voor 1 t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133600"/>
            <a:ext cx="51244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1981200" y="3429000"/>
            <a:ext cx="55889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Welke getallen staan er nu eigenlijk in cijfers? </a:t>
            </a:r>
          </a:p>
          <a:p>
            <a:r>
              <a:rPr lang="nl-NL" dirty="0" smtClean="0"/>
              <a:t>Schrijf ze voor jezelf uit. </a:t>
            </a:r>
          </a:p>
          <a:p>
            <a:r>
              <a:rPr lang="nl-NL" dirty="0" smtClean="0"/>
              <a:t>Hoeveel nullen heeft 2,5 miljoen?</a:t>
            </a:r>
          </a:p>
          <a:p>
            <a:r>
              <a:rPr lang="nl-NL" dirty="0" smtClean="0"/>
              <a:t>Daarna zet je ze op de goede volgorde van laag naar hoog</a:t>
            </a:r>
            <a:endParaRPr lang="nl-N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5029200"/>
            <a:ext cx="515026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838200"/>
            <a:ext cx="6557961" cy="270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1371600" y="3733800"/>
            <a:ext cx="717408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Hoeveel streepjes zitten er tussen de 0 en de 10.000?</a:t>
            </a:r>
          </a:p>
          <a:p>
            <a:r>
              <a:rPr lang="nl-NL" dirty="0" smtClean="0"/>
              <a:t>Hoeveel is 1 streepje dan?</a:t>
            </a:r>
          </a:p>
          <a:p>
            <a:r>
              <a:rPr lang="nl-NL" dirty="0" smtClean="0"/>
              <a:t>Vul A, B, C, D en E in. </a:t>
            </a:r>
          </a:p>
          <a:p>
            <a:endParaRPr lang="nl-NL" dirty="0" smtClean="0"/>
          </a:p>
          <a:p>
            <a:r>
              <a:rPr lang="nl-NL" dirty="0" smtClean="0"/>
              <a:t>Bij een grafiek zul je dit ook tegenkomen. </a:t>
            </a:r>
          </a:p>
          <a:p>
            <a:r>
              <a:rPr lang="nl-NL" dirty="0" smtClean="0"/>
              <a:t>Alleen staan deze gegevens dan vaak op de y-as (van boven naar beneden)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667000" y="990600"/>
            <a:ext cx="361323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Denk ook nog even om de tekens</a:t>
            </a:r>
          </a:p>
          <a:p>
            <a:endParaRPr lang="nl-NL" dirty="0" smtClean="0"/>
          </a:p>
          <a:p>
            <a:r>
              <a:rPr lang="nl-NL" dirty="0" smtClean="0"/>
              <a:t>&lt;</a:t>
            </a:r>
          </a:p>
          <a:p>
            <a:r>
              <a:rPr lang="nl-NL" dirty="0" smtClean="0"/>
              <a:t>&gt; </a:t>
            </a:r>
          </a:p>
          <a:p>
            <a:r>
              <a:rPr lang="nl-NL" dirty="0" smtClean="0"/>
              <a:t>= </a:t>
            </a:r>
          </a:p>
          <a:p>
            <a:endParaRPr lang="nl-NL" dirty="0" smtClean="0"/>
          </a:p>
          <a:p>
            <a:r>
              <a:rPr lang="nl-NL" dirty="0" smtClean="0"/>
              <a:t>Want dit kan ook met grote getallen 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NU: </a:t>
            </a:r>
          </a:p>
          <a:p>
            <a:endParaRPr lang="nl-NL" dirty="0" smtClean="0"/>
          </a:p>
          <a:p>
            <a:r>
              <a:rPr lang="nl-NL" dirty="0" smtClean="0"/>
              <a:t>Grote getallen bingo 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debestemoppen.nl/images/grappigeplaatjes/ton-gewonnen-meteen-op-de-bank-gez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886200"/>
            <a:ext cx="3454400" cy="2590800"/>
          </a:xfrm>
          <a:prstGeom prst="rect">
            <a:avLst/>
          </a:prstGeom>
          <a:noFill/>
        </p:spPr>
      </p:pic>
      <p:sp>
        <p:nvSpPr>
          <p:cNvPr id="3" name="Tekstvak 2"/>
          <p:cNvSpPr txBox="1"/>
          <p:nvPr/>
        </p:nvSpPr>
        <p:spPr>
          <a:xfrm>
            <a:off x="1524000" y="2286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 ton in geld = </a:t>
            </a:r>
            <a:r>
              <a:rPr lang="en-US" dirty="0" smtClean="0"/>
              <a:t>€</a:t>
            </a:r>
            <a:r>
              <a:rPr lang="nl-NL" dirty="0" smtClean="0"/>
              <a:t>100.000 </a:t>
            </a:r>
            <a:endParaRPr lang="nl-NL" dirty="0"/>
          </a:p>
        </p:txBody>
      </p:sp>
      <p:pic>
        <p:nvPicPr>
          <p:cNvPr id="18434" name="Picture 2" descr="http://sargasso.nl/wp-content/uploads/2010/07/1008-p04-Dagobert-Duik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609600"/>
            <a:ext cx="3238500" cy="2962276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3048000" y="533400"/>
            <a:ext cx="32190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/>
              <a:t>Tonnen in geld</a:t>
            </a:r>
            <a:endParaRPr lang="nl-NL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914400" y="3962400"/>
            <a:ext cx="2279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 ton = 1000 kilogram</a:t>
            </a:r>
            <a:endParaRPr lang="nl-NL" dirty="0"/>
          </a:p>
        </p:txBody>
      </p:sp>
      <p:pic>
        <p:nvPicPr>
          <p:cNvPr id="19458" name="Picture 2" descr="http://descherpepen.nl/wp-content/uploads/2015/09/1-ton-belastingvrij-schenken-voor-het-hu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143000"/>
            <a:ext cx="2514600" cy="2514600"/>
          </a:xfrm>
          <a:prstGeom prst="rect">
            <a:avLst/>
          </a:prstGeom>
          <a:noFill/>
        </p:spPr>
      </p:pic>
      <p:pic>
        <p:nvPicPr>
          <p:cNvPr id="19460" name="Picture 4" descr="Gewicht olifa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057400"/>
            <a:ext cx="2266950" cy="2857500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3886200" y="5181600"/>
            <a:ext cx="3772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Een olifant weegt tussen de 3 en 5 ton</a:t>
            </a:r>
          </a:p>
          <a:p>
            <a:r>
              <a:rPr lang="nl-NL" dirty="0" smtClean="0"/>
              <a:t>Hoeveel kilogram is dat? 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3733800" y="533400"/>
            <a:ext cx="39667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/>
              <a:t>Tonnen in gewicht</a:t>
            </a:r>
            <a:endParaRPr lang="nl-NL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371600" y="685800"/>
            <a:ext cx="614463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Voorbeeldvraag periodetoets 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Vul het juiste teken in: &lt;, &gt; of =</a:t>
            </a:r>
          </a:p>
          <a:p>
            <a:endParaRPr lang="nl-NL" dirty="0" smtClean="0"/>
          </a:p>
          <a:p>
            <a:r>
              <a:rPr lang="nl-NL" dirty="0" smtClean="0"/>
              <a:t>Een miljard vijfhonderdduizend    	……….	1.500.000.000</a:t>
            </a:r>
          </a:p>
          <a:p>
            <a:r>
              <a:rPr lang="nl-NL" dirty="0" smtClean="0"/>
              <a:t>				……….	1.000.500.000</a:t>
            </a:r>
          </a:p>
          <a:p>
            <a:r>
              <a:rPr lang="nl-NL" dirty="0" smtClean="0"/>
              <a:t>				……….	1.499.999.999</a:t>
            </a:r>
          </a:p>
          <a:p>
            <a:r>
              <a:rPr lang="nl-NL" dirty="0" smtClean="0"/>
              <a:t>Twee miljoen driehonderd tienduizend 	………. 	2.000.310.000</a:t>
            </a:r>
          </a:p>
          <a:p>
            <a:r>
              <a:rPr lang="nl-NL" dirty="0" smtClean="0"/>
              <a:t>Driehonderd vijftigduizend		………. 	350.000</a:t>
            </a:r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Voorbeeld examenvraag 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412776"/>
            <a:ext cx="499110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5" y="4509120"/>
            <a:ext cx="8518393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328</Words>
  <Application>Microsoft Office PowerPoint</Application>
  <PresentationFormat>Diavoorstelling (4:3)</PresentationFormat>
  <Paragraphs>110</Paragraphs>
  <Slides>13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Voorbeeld examenvraag </vt:lpstr>
      <vt:lpstr>Dia 10</vt:lpstr>
      <vt:lpstr>Dia 11</vt:lpstr>
      <vt:lpstr>Dia 12</vt:lpstr>
      <vt:lpstr>Dia 13</vt:lpstr>
    </vt:vector>
  </TitlesOfParts>
  <Company>Family Ray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Marga</dc:creator>
  <cp:lastModifiedBy>Marga</cp:lastModifiedBy>
  <cp:revision>97</cp:revision>
  <dcterms:created xsi:type="dcterms:W3CDTF">2015-09-12T16:25:52Z</dcterms:created>
  <dcterms:modified xsi:type="dcterms:W3CDTF">2016-09-18T09:19:08Z</dcterms:modified>
</cp:coreProperties>
</file>