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7" r:id="rId2"/>
    <p:sldId id="257" r:id="rId3"/>
    <p:sldId id="258" r:id="rId4"/>
    <p:sldId id="260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1" r:id="rId70"/>
    <p:sldId id="330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117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93AA3-4F0A-4E82-8738-11DD4407F2BC}" type="datetimeFigureOut">
              <a:rPr lang="nl-NL"/>
              <a:pPr>
                <a:defRPr/>
              </a:pPr>
              <a:t>19-12-2016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843B-6DF1-43ED-839D-37AED1D6784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0D7B1-12EE-44D8-AFE5-857ED8B367BA}" type="datetimeFigureOut">
              <a:rPr lang="nl-NL"/>
              <a:pPr>
                <a:defRPr/>
              </a:pPr>
              <a:t>19-12-2016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D5D6-8E9F-43C8-AFBA-5FA66B23657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D360-E32C-4A6B-B20A-52464631B2C5}" type="datetimeFigureOut">
              <a:rPr lang="nl-NL"/>
              <a:pPr>
                <a:defRPr/>
              </a:pPr>
              <a:t>19-12-2016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CC123-6F33-4949-BAE0-AB829D1D567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D30F-6539-4A20-AF30-603450DB54A6}" type="datetimeFigureOut">
              <a:rPr lang="nl-NL"/>
              <a:pPr>
                <a:defRPr/>
              </a:pPr>
              <a:t>19-12-2016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C600F-E333-4467-BC51-84C77FFB5E5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0390-F7F0-43E1-A14D-E413A8091231}" type="datetimeFigureOut">
              <a:rPr lang="nl-NL"/>
              <a:pPr>
                <a:defRPr/>
              </a:pPr>
              <a:t>19-12-2016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FBD7-312E-438E-BD8D-62CCD13D2B4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EC4CD-4CE7-4078-BBEF-E8837C7026C1}" type="datetimeFigureOut">
              <a:rPr lang="nl-NL"/>
              <a:pPr>
                <a:defRPr/>
              </a:pPr>
              <a:t>19-12-2016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2E5E-243B-49D9-9BFC-E44A4147218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E6608-2F01-442C-B421-55884C7CA9D9}" type="datetimeFigureOut">
              <a:rPr lang="nl-NL"/>
              <a:pPr>
                <a:defRPr/>
              </a:pPr>
              <a:t>19-12-2016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7281-A834-46E0-94AA-7A07315B0D2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DEBF-83BD-4368-87B2-CCD1AED6FDF8}" type="datetimeFigureOut">
              <a:rPr lang="nl-NL"/>
              <a:pPr>
                <a:defRPr/>
              </a:pPr>
              <a:t>19-12-2016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2462D-E371-4F51-A27A-87C28D108DF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DA39-4AF7-44DF-84F8-C99AED9CA1F7}" type="datetimeFigureOut">
              <a:rPr lang="nl-NL"/>
              <a:pPr>
                <a:defRPr/>
              </a:pPr>
              <a:t>19-12-2016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03B1-0E80-4F50-9EE5-E3AB67CAAA6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88FB-B59E-4182-BB2E-7FF0E6312171}" type="datetimeFigureOut">
              <a:rPr lang="nl-NL"/>
              <a:pPr>
                <a:defRPr/>
              </a:pPr>
              <a:t>19-12-2016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4D0A-0274-4C07-8F44-1EFC87A57D6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9D9C-4864-449A-9B9A-B1886383C44C}" type="datetimeFigureOut">
              <a:rPr lang="nl-NL"/>
              <a:pPr>
                <a:defRPr/>
              </a:pPr>
              <a:t>19-12-2016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C8F2-BC19-428A-9AE3-40938057BB2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4EC361-EC0D-483E-98AA-0A2BCC6E11EC}" type="datetimeFigureOut">
              <a:rPr lang="nl-NL"/>
              <a:pPr>
                <a:defRPr/>
              </a:pPr>
              <a:t>19-12-2016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68E3D2-170A-41CA-A427-0DD90FF4010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7.jpeg"/><Relationship Id="rId18" Type="http://schemas.openxmlformats.org/officeDocument/2006/relationships/slide" Target="slide78.xm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slide" Target="slide48.xml"/><Relationship Id="rId17" Type="http://schemas.openxmlformats.org/officeDocument/2006/relationships/image" Target="../media/image9.jpeg"/><Relationship Id="rId2" Type="http://schemas.openxmlformats.org/officeDocument/2006/relationships/slide" Target="slide2.xml"/><Relationship Id="rId16" Type="http://schemas.openxmlformats.org/officeDocument/2006/relationships/slide" Target="slide67.xml"/><Relationship Id="rId20" Type="http://schemas.openxmlformats.org/officeDocument/2006/relationships/slide" Target="slide8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openxmlformats.org/officeDocument/2006/relationships/slide" Target="slide40.xml"/><Relationship Id="rId19" Type="http://schemas.openxmlformats.org/officeDocument/2006/relationships/image" Target="../media/image10.png"/><Relationship Id="rId4" Type="http://schemas.openxmlformats.org/officeDocument/2006/relationships/slide" Target="slide12.xml"/><Relationship Id="rId9" Type="http://schemas.openxmlformats.org/officeDocument/2006/relationships/image" Target="../media/image5.jpeg"/><Relationship Id="rId14" Type="http://schemas.openxmlformats.org/officeDocument/2006/relationships/slide" Target="slide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hyperlink" Target="http://www.nuvaring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ense.inf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ense.info/voorbehoedmiddelen/condooms/condoomgebruik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domerie.nl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domerie.nl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ondomerie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e.info/zwanger/morning-afterpil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szr6lgNND9Q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 txBox="1">
            <a:spLocks/>
          </p:cNvSpPr>
          <p:nvPr/>
        </p:nvSpPr>
        <p:spPr bwMode="auto">
          <a:xfrm>
            <a:off x="1296988" y="1754188"/>
            <a:ext cx="54832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2400" b="1" i="1"/>
              <a:t>Opdracht 2.     Anticonceptie</a:t>
            </a:r>
          </a:p>
        </p:txBody>
      </p:sp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488" y="2400300"/>
            <a:ext cx="11541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2400300"/>
            <a:ext cx="11239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27713" y="2400300"/>
            <a:ext cx="11144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5" descr="Nieuw-condoom-voor-betere-bloedstroom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60488" y="3978275"/>
            <a:ext cx="11239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5" descr="ShowImage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75500" y="3897313"/>
            <a:ext cx="7064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topImg" descr="media_xl_70797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lum contrast="6000"/>
          </a:blip>
          <a:srcRect b="25345"/>
          <a:stretch>
            <a:fillRect/>
          </a:stretch>
        </p:blipFill>
        <p:spPr bwMode="auto">
          <a:xfrm>
            <a:off x="7175500" y="2365375"/>
            <a:ext cx="706438" cy="919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0" name="Picture 16" descr="Noodpil_JPG_klein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21188" y="2370138"/>
            <a:ext cx="11620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5" descr="pil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 b="17734"/>
          <a:stretch>
            <a:fillRect/>
          </a:stretch>
        </p:blipFill>
        <p:spPr bwMode="auto">
          <a:xfrm>
            <a:off x="2914650" y="3983038"/>
            <a:ext cx="11239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421188" y="3983038"/>
            <a:ext cx="11620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827713" y="3983038"/>
            <a:ext cx="11144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036763"/>
            <a:ext cx="7035800" cy="34559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400" b="1" i="1" dirty="0" smtClean="0">
                <a:latin typeface="Arial" charset="0"/>
                <a:cs typeface="Arial" charset="0"/>
              </a:rPr>
              <a:t>  Nadeel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7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Soms bijwerkingen in het begin (hoofdpijn, gespannen borsten, 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             misselijkheid, huidirritatie)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400" b="1" i="1" dirty="0" smtClean="0">
                <a:latin typeface="Arial" charset="0"/>
                <a:cs typeface="Arial" charset="0"/>
              </a:rPr>
              <a:t>  Tips?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900" dirty="0" smtClean="0">
                <a:latin typeface="Arial" charset="0"/>
                <a:cs typeface="Arial" charset="0"/>
              </a:rPr>
              <a:t>	</a:t>
            </a:r>
            <a:r>
              <a:rPr lang="nl-NL" sz="1600" dirty="0" smtClean="0">
                <a:latin typeface="Arial" charset="0"/>
                <a:cs typeface="Arial" charset="0"/>
              </a:rPr>
              <a:t>	Lichaam moet even wennen, klachten gaan meestal vanzelf over.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             Blijf de pleister gewoon plakken.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		Gaan de klachten niet over? Overleg dan met je huisarts of 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             Sense. Misschien past een ander anticonceptiemiddel beter 			bij je.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		Plak de pleister elke week op een ander stukje huid.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700" dirty="0" smtClean="0">
              <a:latin typeface="Arial" charset="0"/>
              <a:cs typeface="Arial" charset="0"/>
            </a:endParaRPr>
          </a:p>
        </p:txBody>
      </p:sp>
      <p:pic>
        <p:nvPicPr>
          <p:cNvPr id="22530" name="Afbeelding 5" descr="Schermafbeelding 2012-06-19 om 12.22.5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163" y="3581400"/>
            <a:ext cx="2063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Afbeelding 6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763" y="2525713"/>
            <a:ext cx="2428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Afbeelding 7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3" y="4197350"/>
            <a:ext cx="2063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Afbeelding 8" descr="Schermafbeelding 2012-06-19 om 12.23.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8450" y="4953000"/>
            <a:ext cx="203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9200" y="2095500"/>
            <a:ext cx="7059613" cy="3341688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400" dirty="0">
                <a:latin typeface="Arial"/>
                <a:cs typeface="Arial"/>
              </a:rPr>
              <a:t>  </a:t>
            </a:r>
            <a:r>
              <a:rPr lang="nl-NL" sz="2800" b="1" i="1" dirty="0" smtClean="0">
                <a:latin typeface="Arial"/>
                <a:cs typeface="Arial"/>
              </a:rPr>
              <a:t>Meer tips?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900" b="1" i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latin typeface="Arial"/>
                <a:cs typeface="Arial"/>
              </a:rPr>
              <a:t>		</a:t>
            </a:r>
            <a:r>
              <a:rPr lang="nl-NL" sz="1900" dirty="0" smtClean="0">
                <a:latin typeface="Arial"/>
                <a:cs typeface="Arial"/>
              </a:rPr>
              <a:t>Kijk in de bijsluiter hoe je de pleister moet gebruiken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7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700" dirty="0" smtClean="0">
                <a:latin typeface="Arial"/>
                <a:cs typeface="Arial"/>
              </a:rPr>
              <a:t>		</a:t>
            </a:r>
            <a:r>
              <a:rPr lang="nl-NL" sz="1900" dirty="0" smtClean="0">
                <a:latin typeface="Arial"/>
                <a:cs typeface="Arial"/>
              </a:rPr>
              <a:t>Gebruik óók een condoom. De pleister beschermt niet tegen soa’s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9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Ben je zwaarder dan 90 kilo?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Dan werkt de pleister niet goed</a:t>
            </a:r>
            <a:endParaRPr lang="nl-NL" sz="19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Overleg met je huisarts over een ander anticonceptiemiddel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600" dirty="0" smtClean="0">
                <a:latin typeface="Arial"/>
                <a:cs typeface="Arial"/>
              </a:rPr>
              <a:t/>
            </a:r>
            <a:br>
              <a:rPr lang="nl-NL" sz="1600" dirty="0" smtClean="0">
                <a:latin typeface="Arial"/>
                <a:cs typeface="Arial"/>
              </a:rPr>
            </a:br>
            <a:r>
              <a:rPr lang="nl-NL" sz="1600" dirty="0" smtClean="0">
                <a:latin typeface="Arial"/>
                <a:cs typeface="Arial"/>
              </a:rPr>
              <a:t/>
            </a:r>
            <a:br>
              <a:rPr lang="nl-NL" sz="1600" dirty="0" smtClean="0">
                <a:latin typeface="Arial"/>
                <a:cs typeface="Arial"/>
              </a:rPr>
            </a:br>
            <a:r>
              <a:rPr lang="nl-NL" sz="1600" dirty="0" smtClean="0">
                <a:latin typeface="Arial"/>
                <a:cs typeface="Arial"/>
              </a:rPr>
              <a:t>											</a:t>
            </a:r>
            <a:r>
              <a:rPr lang="nl-NL" sz="1600" i="1" dirty="0" smtClean="0">
                <a:latin typeface="Arial"/>
                <a:cs typeface="Arial"/>
                <a:hlinkClick r:id="" action="ppaction://hlinkshowjump?jump=firstslide"/>
              </a:rPr>
              <a:t>Naar het begin</a:t>
            </a:r>
            <a:endParaRPr lang="nl-NL" sz="1900" i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23554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741707"/>
            <a:ext cx="2889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8450" y="3308731"/>
            <a:ext cx="3206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5973" y="3902582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2863" y="2393950"/>
            <a:ext cx="405288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jdelijke aanduiding voor inhoud 2"/>
          <p:cNvSpPr>
            <a:spLocks noGrp="1"/>
          </p:cNvSpPr>
          <p:nvPr>
            <p:ph idx="1"/>
          </p:nvPr>
        </p:nvSpPr>
        <p:spPr>
          <a:xfrm>
            <a:off x="1447800" y="2151063"/>
            <a:ext cx="6824663" cy="31718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De anticonceptiering (Nuvaring)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Een plastic ring met hormonen, die je makkelijk kunt buigen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Bevat minder hormonen dan de pil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/>
            </a:r>
            <a:br>
              <a:rPr lang="nl-NL" sz="2000" smtClean="0">
                <a:latin typeface="Arial" charset="0"/>
                <a:cs typeface="Arial" charset="0"/>
              </a:rPr>
            </a:br>
            <a:endParaRPr lang="nl-NL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latin typeface="Arial" charset="0"/>
              <a:cs typeface="Arial" charset="0"/>
            </a:endParaRPr>
          </a:p>
        </p:txBody>
      </p:sp>
      <p:pic>
        <p:nvPicPr>
          <p:cNvPr id="25602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638" y="2854325"/>
            <a:ext cx="336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3495675"/>
            <a:ext cx="3206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8638" y="4059238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8113" y="1912938"/>
            <a:ext cx="6910387" cy="3467100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600" b="1" i="1" dirty="0" smtClean="0">
                <a:latin typeface="Arial"/>
                <a:cs typeface="Arial"/>
              </a:rPr>
              <a:t>Hoe werkt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latin typeface="Arial"/>
                <a:cs typeface="Arial"/>
              </a:rPr>
              <a:t>	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De ring geeft steeds een klein beetje hormonen af 	aan je lichaam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9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De hormonen voorkomen de eisprong; zo kun je niet zwanger worden</a:t>
            </a:r>
            <a:endParaRPr lang="nl-NL" sz="19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Is even betrouwbaar als de pil</a:t>
            </a:r>
            <a:endParaRPr lang="nl-NL" sz="19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>	</a:t>
            </a:r>
            <a:endParaRPr lang="nl-NL" sz="20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26626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697163"/>
            <a:ext cx="3365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7975" y="3286125"/>
            <a:ext cx="3206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3841750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85875" y="1887538"/>
            <a:ext cx="6883400" cy="35560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400" b="1" i="1" dirty="0" smtClean="0">
                <a:latin typeface="Arial"/>
                <a:cs typeface="Arial"/>
              </a:rPr>
              <a:t>Hoe gebruik je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latin typeface="Arial"/>
                <a:cs typeface="Arial"/>
              </a:rPr>
              <a:t>	 </a:t>
            </a:r>
            <a:r>
              <a:rPr lang="nl-NL" sz="1600" dirty="0" smtClean="0">
                <a:latin typeface="Arial"/>
                <a:cs typeface="Arial"/>
              </a:rPr>
              <a:t>Je brengt de ring zelf in je vagina in; zie het	instructiefilmpje op  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600" dirty="0" smtClean="0">
                <a:latin typeface="Arial"/>
                <a:cs typeface="Arial"/>
              </a:rPr>
              <a:t>          </a:t>
            </a:r>
            <a:r>
              <a:rPr lang="nl-NL" sz="1600" dirty="0" smtClean="0">
                <a:latin typeface="Arial"/>
                <a:cs typeface="Arial"/>
                <a:hlinkClick r:id="rId2"/>
              </a:rPr>
              <a:t>www.nuvaring.nl</a:t>
            </a:r>
            <a:endParaRPr lang="nl-NL" sz="16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800" dirty="0">
                <a:latin typeface="Arial"/>
                <a:cs typeface="Arial"/>
              </a:rPr>
              <a:t>	</a:t>
            </a:r>
            <a:r>
              <a:rPr lang="nl-NL" sz="1800" dirty="0" smtClean="0">
                <a:latin typeface="Arial"/>
                <a:cs typeface="Arial"/>
              </a:rPr>
              <a:t>  </a:t>
            </a:r>
            <a:r>
              <a:rPr lang="nl-NL" sz="1600" dirty="0" smtClean="0">
                <a:latin typeface="Arial"/>
                <a:cs typeface="Arial"/>
              </a:rPr>
              <a:t>Je draagt de ring drie weken achter elkaar; daar voel je niets van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800" dirty="0">
                <a:latin typeface="Arial"/>
                <a:cs typeface="Arial"/>
              </a:rPr>
              <a:t>	</a:t>
            </a:r>
            <a:r>
              <a:rPr lang="nl-NL" sz="1800" dirty="0" smtClean="0">
                <a:latin typeface="Arial"/>
                <a:cs typeface="Arial"/>
              </a:rPr>
              <a:t>  </a:t>
            </a:r>
            <a:r>
              <a:rPr lang="nl-NL" sz="1600" dirty="0" smtClean="0">
                <a:latin typeface="Arial"/>
                <a:cs typeface="Arial"/>
              </a:rPr>
              <a:t>Na drie weken haal je de ring er met je vinger weer uit</a:t>
            </a:r>
            <a:endParaRPr lang="nl-NL" sz="8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800" dirty="0">
                <a:latin typeface="Arial"/>
                <a:cs typeface="Arial"/>
              </a:rPr>
              <a:t>	  </a:t>
            </a:r>
            <a:r>
              <a:rPr lang="nl-NL" sz="1600" dirty="0">
                <a:latin typeface="Arial"/>
                <a:cs typeface="Arial"/>
              </a:rPr>
              <a:t>Dan volgt de ringvrije week; je wordt ongesteld </a:t>
            </a:r>
            <a:endParaRPr lang="nl-NL" sz="16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600" dirty="0">
                <a:latin typeface="Arial"/>
                <a:cs typeface="Arial"/>
              </a:rPr>
              <a:t>	</a:t>
            </a:r>
            <a:r>
              <a:rPr lang="nl-NL" sz="1600" dirty="0" smtClean="0">
                <a:latin typeface="Arial"/>
                <a:cs typeface="Arial"/>
              </a:rPr>
              <a:t>  In deze week blijf je wel beschermd tegen zwangerschap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600" dirty="0">
                <a:latin typeface="Arial"/>
                <a:cs typeface="Arial"/>
              </a:rPr>
              <a:t>	 </a:t>
            </a:r>
            <a:r>
              <a:rPr lang="nl-NL" sz="1600" dirty="0" smtClean="0">
                <a:latin typeface="Arial"/>
                <a:cs typeface="Arial"/>
              </a:rPr>
              <a:t> Na deze week breng je een nieuwe ring in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>
              <a:latin typeface="Arial"/>
              <a:cs typeface="Arial"/>
            </a:endParaRPr>
          </a:p>
        </p:txBody>
      </p:sp>
      <p:pic>
        <p:nvPicPr>
          <p:cNvPr id="27650" name="Afbeelding 4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0" y="2506663"/>
            <a:ext cx="184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Afbeelding 5" descr="Schermafbeelding 2012-06-19 om 12.22.5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3700" y="3270250"/>
            <a:ext cx="18415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Afbeelding 6" descr="Schermafbeelding 2012-06-19 om 12.23.0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4175" y="3730625"/>
            <a:ext cx="1936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Afbeelding 7" descr="Schermafbeelding 2012-06-19 om 12.23.09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63" y="4125913"/>
            <a:ext cx="2016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Afbeelding 8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4584700"/>
            <a:ext cx="184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65288" y="5013325"/>
            <a:ext cx="1825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jdelijke aanduiding voor inhoud 2"/>
          <p:cNvSpPr>
            <a:spLocks noGrp="1"/>
          </p:cNvSpPr>
          <p:nvPr>
            <p:ph idx="1"/>
          </p:nvPr>
        </p:nvSpPr>
        <p:spPr>
          <a:xfrm>
            <a:off x="1285875" y="1952625"/>
            <a:ext cx="6510338" cy="33385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1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mtClean="0">
                <a:latin typeface="Arial" charset="0"/>
                <a:cs typeface="Arial" charset="0"/>
              </a:rPr>
              <a:t>	</a:t>
            </a:r>
            <a:r>
              <a:rPr lang="nl-NL" sz="1600" smtClean="0">
                <a:latin typeface="Arial" charset="0"/>
                <a:cs typeface="Arial" charset="0"/>
              </a:rPr>
              <a:t>Het eerste recept haal je bij je huisarts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smtClean="0">
                <a:latin typeface="Arial" charset="0"/>
                <a:cs typeface="Arial" charset="0"/>
              </a:rPr>
              <a:t>      </a:t>
            </a:r>
            <a:r>
              <a:rPr lang="nl-NL" sz="1600" smtClean="0">
                <a:latin typeface="Arial" charset="0"/>
                <a:cs typeface="Arial" charset="0"/>
              </a:rPr>
              <a:t>Met dit recept haal je de ring op bij de apotheek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smtClean="0">
                <a:latin typeface="Arial" charset="0"/>
                <a:cs typeface="Arial" charset="0"/>
              </a:rPr>
              <a:t>	</a:t>
            </a:r>
            <a:r>
              <a:rPr lang="nl-NL" sz="1600" smtClean="0">
                <a:latin typeface="Arial" charset="0"/>
                <a:cs typeface="Arial" charset="0"/>
              </a:rPr>
              <a:t>Herhaalrecepten kun je zelf bij de apotheek ophalen</a:t>
            </a:r>
            <a:r>
              <a:rPr lang="nl-NL" sz="20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/>
            </a:r>
            <a:br>
              <a:rPr lang="nl-NL" sz="2000" smtClean="0">
                <a:latin typeface="Arial" charset="0"/>
                <a:cs typeface="Arial" charset="0"/>
              </a:rPr>
            </a:br>
            <a:endParaRPr lang="nl-NL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latin typeface="Arial" charset="0"/>
              <a:cs typeface="Arial" charset="0"/>
            </a:endParaRPr>
          </a:p>
        </p:txBody>
      </p:sp>
      <p:pic>
        <p:nvPicPr>
          <p:cNvPr id="28674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2836863"/>
            <a:ext cx="3365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5575" y="3648075"/>
            <a:ext cx="3206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5575" y="4314825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7125" y="1914525"/>
            <a:ext cx="6992938" cy="3567113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800" dirty="0">
                <a:latin typeface="Arial"/>
                <a:cs typeface="Arial"/>
              </a:rPr>
              <a:t> </a:t>
            </a:r>
            <a:r>
              <a:rPr lang="nl-NL" sz="3800" dirty="0" smtClean="0">
                <a:latin typeface="Arial"/>
                <a:cs typeface="Arial"/>
              </a:rPr>
              <a:t> </a:t>
            </a:r>
            <a:r>
              <a:rPr lang="nl-NL" sz="3800" b="1" i="1" dirty="0" smtClean="0">
                <a:latin typeface="Arial"/>
                <a:cs typeface="Arial"/>
              </a:rPr>
              <a:t>Voordelen?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900" b="1" i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latin typeface="Arial"/>
                <a:cs typeface="Arial"/>
              </a:rPr>
              <a:t>	</a:t>
            </a:r>
            <a:r>
              <a:rPr lang="nl-NL" sz="1900" dirty="0" smtClean="0">
                <a:latin typeface="Arial"/>
                <a:cs typeface="Arial"/>
              </a:rPr>
              <a:t>	</a:t>
            </a:r>
            <a:r>
              <a:rPr lang="nl-NL" sz="2200" dirty="0" smtClean="0">
                <a:latin typeface="Arial"/>
                <a:cs typeface="Arial"/>
              </a:rPr>
              <a:t>Minder bijwerkingen omdat er heel weinig hormonen inzitten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>
                <a:latin typeface="Arial"/>
                <a:cs typeface="Arial"/>
              </a:rPr>
              <a:t>	</a:t>
            </a:r>
            <a:r>
              <a:rPr lang="nl-NL" sz="1900" dirty="0" smtClean="0">
                <a:latin typeface="Arial"/>
                <a:cs typeface="Arial"/>
              </a:rPr>
              <a:t>	</a:t>
            </a:r>
            <a:r>
              <a:rPr lang="nl-NL" sz="2200" dirty="0" smtClean="0">
                <a:latin typeface="Arial"/>
                <a:cs typeface="Arial"/>
              </a:rPr>
              <a:t>Je hoeft er maar twee keer per maand aan te denken (1x  inbrengen en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200" dirty="0">
                <a:latin typeface="Arial"/>
                <a:cs typeface="Arial"/>
              </a:rPr>
              <a:t>	</a:t>
            </a:r>
            <a:r>
              <a:rPr lang="nl-NL" sz="2200" dirty="0" smtClean="0">
                <a:latin typeface="Arial"/>
                <a:cs typeface="Arial"/>
              </a:rPr>
              <a:t>	1x uithalen)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1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</a:t>
            </a:r>
            <a:r>
              <a:rPr lang="nl-NL" sz="2200" dirty="0" smtClean="0">
                <a:latin typeface="Arial"/>
                <a:cs typeface="Arial"/>
              </a:rPr>
              <a:t>Je weet wanneer je ongesteld wordt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3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>		</a:t>
            </a:r>
            <a:r>
              <a:rPr lang="nl-NL" sz="2200" dirty="0" smtClean="0">
                <a:latin typeface="Arial"/>
                <a:cs typeface="Arial"/>
              </a:rPr>
              <a:t>Je kunt je menstruatie uitstellen door de </a:t>
            </a:r>
            <a:r>
              <a:rPr lang="nl-NL" sz="2200" dirty="0" err="1" smtClean="0">
                <a:latin typeface="Arial"/>
                <a:cs typeface="Arial"/>
              </a:rPr>
              <a:t>stopweek</a:t>
            </a:r>
            <a:r>
              <a:rPr lang="nl-NL" sz="2200" dirty="0" smtClean="0">
                <a:latin typeface="Arial"/>
                <a:cs typeface="Arial"/>
              </a:rPr>
              <a:t> over te slaan of in te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200" dirty="0">
                <a:latin typeface="Arial"/>
                <a:cs typeface="Arial"/>
              </a:rPr>
              <a:t>	</a:t>
            </a:r>
            <a:r>
              <a:rPr lang="nl-NL" sz="2200" dirty="0" smtClean="0">
                <a:latin typeface="Arial"/>
                <a:cs typeface="Arial"/>
              </a:rPr>
              <a:t>	korten</a:t>
            </a:r>
            <a:endParaRPr lang="nl-NL" sz="22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</a:t>
            </a:r>
            <a:r>
              <a:rPr lang="nl-NL" sz="2200" dirty="0" smtClean="0">
                <a:latin typeface="Arial"/>
                <a:cs typeface="Arial"/>
              </a:rPr>
              <a:t>Werkt ook bij overgeven en diarree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1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</a:t>
            </a:r>
            <a:r>
              <a:rPr lang="nl-NL" sz="2200" dirty="0" smtClean="0">
                <a:latin typeface="Arial"/>
                <a:cs typeface="Arial"/>
              </a:rPr>
              <a:t>Je kunt de ring eruit halen voor het vrijen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200" dirty="0" smtClean="0">
                <a:latin typeface="Arial"/>
                <a:cs typeface="Arial"/>
              </a:rPr>
              <a:t>		(de ring mag niet langer dan 3 uur uit de vagina zijn)	</a:t>
            </a:r>
            <a:r>
              <a:rPr lang="nl-NL" sz="1800" dirty="0" smtClean="0">
                <a:latin typeface="Arial"/>
                <a:cs typeface="Arial"/>
              </a:rPr>
              <a:t>	</a:t>
            </a: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29698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4175" y="3344863"/>
            <a:ext cx="2000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0050" y="3722688"/>
            <a:ext cx="1905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0363" y="4303713"/>
            <a:ext cx="206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Afbeelding 1" descr="Schermafbeelding 2012-06-19 om 12.23.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1000" y="459263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Afbeelding 7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5" y="2836863"/>
            <a:ext cx="2047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Afbeelding 8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663" y="2520950"/>
            <a:ext cx="1905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278063"/>
            <a:ext cx="6826250" cy="3159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700" dirty="0" smtClean="0">
                <a:latin typeface="Arial" charset="0"/>
                <a:cs typeface="Arial" charset="0"/>
              </a:rPr>
              <a:t>  </a:t>
            </a:r>
            <a:r>
              <a:rPr lang="nl-NL" sz="2400" b="1" i="1" dirty="0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7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Je moet er twee x per maand aan denken: Je kunt vergeten 			de ring eruit te halen of een nieuwe ring in te doen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700" b="1" i="1" dirty="0" smtClean="0">
                <a:latin typeface="Arial" charset="0"/>
                <a:cs typeface="Arial" charset="0"/>
              </a:rPr>
              <a:t>  </a:t>
            </a:r>
            <a:r>
              <a:rPr lang="nl-NL" sz="2400" b="1" i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</a:t>
            </a:r>
            <a:r>
              <a:rPr lang="nl-NL" sz="1600" dirty="0" smtClean="0">
                <a:latin typeface="Arial" charset="0"/>
                <a:cs typeface="Arial" charset="0"/>
              </a:rPr>
              <a:t>	Zet het in je agenda (ring inbrengen, ring uithalen,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nieuw recept halen)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Gebruik een </a:t>
            </a:r>
            <a:r>
              <a:rPr lang="nl-NL" sz="1600" dirty="0" err="1" smtClean="0">
                <a:latin typeface="Arial" charset="0"/>
                <a:cs typeface="Arial" charset="0"/>
              </a:rPr>
              <a:t>app</a:t>
            </a:r>
            <a:r>
              <a:rPr lang="nl-NL" sz="1600" dirty="0" smtClean="0">
                <a:latin typeface="Arial" charset="0"/>
                <a:cs typeface="Arial" charset="0"/>
              </a:rPr>
              <a:t> (bv. van de apotheek)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Ring vergeten?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Kijk in de bijsluiter of overleg met Sense of je huisarts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700" dirty="0" smtClean="0">
              <a:latin typeface="Arial" charset="0"/>
              <a:cs typeface="Arial" charset="0"/>
            </a:endParaRPr>
          </a:p>
        </p:txBody>
      </p:sp>
      <p:pic>
        <p:nvPicPr>
          <p:cNvPr id="30722" name="Afbeelding 5" descr="Schermafbeelding 2012-06-19 om 12.22.5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8613" y="3905250"/>
            <a:ext cx="2063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Afbeelding 6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8925" y="2784475"/>
            <a:ext cx="2428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Afbeelding 7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182" y="4440302"/>
            <a:ext cx="2063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Afbeelding 8" descr="Schermafbeelding 2012-06-19 om 12.23.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3376" y="4812538"/>
            <a:ext cx="20161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436813"/>
            <a:ext cx="7072312" cy="310991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  Meer tips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200" dirty="0" smtClean="0">
                <a:latin typeface="Arial" charset="0"/>
                <a:cs typeface="Arial" charset="0"/>
              </a:rPr>
              <a:t>	    </a:t>
            </a:r>
            <a:r>
              <a:rPr lang="nl-NL" sz="1600" dirty="0" smtClean="0">
                <a:latin typeface="Arial" charset="0"/>
                <a:cs typeface="Arial" charset="0"/>
              </a:rPr>
              <a:t>Kijk in de gebruiksaanwijzing hoe je de ring moet gebruiken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3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300" dirty="0" smtClean="0">
                <a:latin typeface="Arial" charset="0"/>
                <a:cs typeface="Arial" charset="0"/>
              </a:rPr>
              <a:t>	      </a:t>
            </a:r>
            <a:r>
              <a:rPr lang="nl-NL" sz="1600" dirty="0" smtClean="0">
                <a:latin typeface="Arial" charset="0"/>
                <a:cs typeface="Arial" charset="0"/>
              </a:rPr>
              <a:t>Gebruik óók een condoom, want de ring beschermt niet tegen soa’s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3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300" dirty="0" smtClean="0">
                <a:latin typeface="Arial" charset="0"/>
                <a:cs typeface="Arial" charset="0"/>
              </a:rPr>
              <a:t>							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300" i="1" dirty="0" smtClean="0">
                <a:latin typeface="Arial" charset="0"/>
                <a:cs typeface="Arial" charset="0"/>
              </a:rPr>
              <a:t>										</a:t>
            </a:r>
            <a:r>
              <a:rPr lang="nl-NL" sz="1000" i="1" dirty="0" smtClean="0">
                <a:latin typeface="Arial" charset="0"/>
                <a:cs typeface="Arial" charset="0"/>
              </a:rPr>
              <a:t>	</a:t>
            </a:r>
            <a:r>
              <a:rPr lang="nl-NL" sz="1200" i="1" dirty="0" smtClean="0">
                <a:latin typeface="Arial" charset="0"/>
                <a:cs typeface="Arial" charset="0"/>
                <a:hlinkClick r:id="" action="ppaction://hlinkshowjump?jump=firstslide"/>
              </a:rPr>
              <a:t>Naar het begin</a:t>
            </a:r>
            <a:endParaRPr lang="nl-NL" sz="1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3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300" dirty="0" smtClean="0">
                <a:latin typeface="Arial" charset="0"/>
                <a:cs typeface="Arial" charset="0"/>
              </a:rPr>
              <a:t>	</a:t>
            </a:r>
            <a:r>
              <a:rPr lang="nl-NL" sz="1400" dirty="0" smtClean="0">
                <a:latin typeface="Arial" charset="0"/>
                <a:cs typeface="Arial" charset="0"/>
              </a:rPr>
              <a:t/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2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200" dirty="0" smtClean="0">
              <a:latin typeface="Arial" charset="0"/>
              <a:cs typeface="Arial" charset="0"/>
            </a:endParaRPr>
          </a:p>
        </p:txBody>
      </p:sp>
      <p:pic>
        <p:nvPicPr>
          <p:cNvPr id="31746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6713" y="3024188"/>
            <a:ext cx="2889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550" y="3675063"/>
            <a:ext cx="3190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038" y="2470150"/>
            <a:ext cx="36830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2413" y="2487613"/>
            <a:ext cx="3500437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147888"/>
            <a:ext cx="6510337" cy="321659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  Wat is het?</a:t>
            </a:r>
          </a:p>
          <a:p>
            <a:pPr marL="0" indent="0" eaLnBrk="1" hangingPunct="1">
              <a:buFont typeface="Arial" charset="0"/>
              <a:buNone/>
            </a:pPr>
            <a:endParaRPr lang="nl-NL" sz="12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Anticonceptiestaafje of hormoonstaafje (</a:t>
            </a:r>
            <a:r>
              <a:rPr lang="nl-NL" sz="1600" dirty="0" err="1" smtClean="0">
                <a:latin typeface="Arial" charset="0"/>
                <a:cs typeface="Arial" charset="0"/>
              </a:rPr>
              <a:t>Implanon</a:t>
            </a:r>
            <a:r>
              <a:rPr lang="nl-NL" sz="1600" dirty="0" smtClean="0"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buFont typeface="Arial" charset="0"/>
              <a:buNone/>
            </a:pPr>
            <a:endParaRPr lang="nl-NL" sz="1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Staafje dat gemakkelijk kan buigen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Ongeveer zo groot als een lucifer</a:t>
            </a: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33794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2905125"/>
            <a:ext cx="336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338" y="3719513"/>
            <a:ext cx="320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0988" y="4394200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139950"/>
            <a:ext cx="6900862" cy="3432175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100" dirty="0">
                <a:latin typeface="Arial"/>
                <a:cs typeface="Arial"/>
              </a:rPr>
              <a:t>  </a:t>
            </a:r>
            <a:r>
              <a:rPr lang="nl-NL" sz="3100" dirty="0" smtClean="0">
                <a:latin typeface="Arial"/>
                <a:cs typeface="Arial"/>
              </a:rPr>
              <a:t> </a:t>
            </a:r>
            <a:r>
              <a:rPr lang="nl-NL" sz="3400" b="1" i="1" dirty="0" smtClean="0">
                <a:latin typeface="Arial"/>
                <a:cs typeface="Arial"/>
              </a:rPr>
              <a:t>Hoe werkt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latin typeface="Arial"/>
                <a:cs typeface="Arial"/>
              </a:rPr>
              <a:t>	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700" dirty="0">
                <a:latin typeface="Arial"/>
                <a:cs typeface="Arial"/>
              </a:rPr>
              <a:t>	</a:t>
            </a:r>
            <a:r>
              <a:rPr lang="nl-NL" sz="2300" dirty="0" smtClean="0">
                <a:latin typeface="Arial"/>
                <a:cs typeface="Arial"/>
              </a:rPr>
              <a:t>	Geeft elke dag een klein beetje hormonen af aan je lichaam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3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300" dirty="0" smtClean="0">
                <a:latin typeface="Arial"/>
                <a:cs typeface="Arial"/>
              </a:rPr>
              <a:t>		De hormonen voorkomen dat je zwanger wordt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3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300" dirty="0" smtClean="0">
                <a:latin typeface="Arial"/>
                <a:cs typeface="Arial"/>
              </a:rPr>
              <a:t>		Is nog betrouwbaarder dan de pil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3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300" dirty="0" smtClean="0">
                <a:latin typeface="Arial"/>
                <a:cs typeface="Arial"/>
              </a:rPr>
              <a:t>		Het werkt 3 jaar; na 3 jaar staafje laten vervangen. 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300" dirty="0">
                <a:latin typeface="Arial"/>
                <a:cs typeface="Arial"/>
              </a:rPr>
              <a:t>	</a:t>
            </a:r>
            <a:r>
              <a:rPr lang="nl-NL" sz="2300" dirty="0" smtClean="0">
                <a:latin typeface="Arial"/>
                <a:cs typeface="Arial"/>
              </a:rPr>
              <a:t>	(Als je zwaarder dan 80 kilo bent, dan werkt het 2 jaar.)</a:t>
            </a:r>
            <a:endParaRPr lang="nl-NL" sz="23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</a:t>
            </a:r>
            <a:r>
              <a:rPr lang="nl-NL" sz="2000" dirty="0" smtClean="0">
                <a:latin typeface="Arial"/>
                <a:cs typeface="Arial"/>
              </a:rPr>
              <a:t>	</a:t>
            </a:r>
            <a:endParaRPr lang="nl-NL" sz="20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34818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3155950"/>
            <a:ext cx="2714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25" y="3738563"/>
            <a:ext cx="27146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4295775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0688" y="2747963"/>
            <a:ext cx="2682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jdelijke aanduiding voor inhoud 2"/>
          <p:cNvSpPr>
            <a:spLocks noGrp="1"/>
          </p:cNvSpPr>
          <p:nvPr>
            <p:ph idx="1"/>
          </p:nvPr>
        </p:nvSpPr>
        <p:spPr>
          <a:xfrm>
            <a:off x="1147763" y="1985963"/>
            <a:ext cx="7154862" cy="3403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Hoe gebruik je het?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mtClean="0">
                <a:latin typeface="Arial" charset="0"/>
                <a:cs typeface="Arial" charset="0"/>
              </a:rPr>
              <a:t>	</a:t>
            </a:r>
            <a:r>
              <a:rPr lang="nl-NL" sz="1600" smtClean="0">
                <a:latin typeface="Arial" charset="0"/>
                <a:cs typeface="Arial" charset="0"/>
              </a:rPr>
              <a:t>Het wordt aan de binnenkant van je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bovenarm onder de huid ingebracht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(onder verdoving)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Je kunt het staafje niet zien zitten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Je voelt het staafje niet zitten, tenzij je er met je vinger overheen gaat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/>
            </a:r>
            <a:br>
              <a:rPr lang="nl-NL" sz="2000" smtClean="0">
                <a:latin typeface="Arial" charset="0"/>
                <a:cs typeface="Arial" charset="0"/>
              </a:rPr>
            </a:br>
            <a:endParaRPr lang="nl-NL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latin typeface="Arial" charset="0"/>
              <a:cs typeface="Arial" charset="0"/>
            </a:endParaRPr>
          </a:p>
        </p:txBody>
      </p:sp>
      <p:pic>
        <p:nvPicPr>
          <p:cNvPr id="35842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463" y="2668588"/>
            <a:ext cx="3365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2147888"/>
            <a:ext cx="30114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3917950"/>
            <a:ext cx="3349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9050" y="4460875"/>
            <a:ext cx="3349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068513"/>
            <a:ext cx="7023100" cy="43116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mtClean="0">
                <a:latin typeface="Arial" charset="0"/>
                <a:cs typeface="Arial" charset="0"/>
              </a:rPr>
              <a:t>  </a:t>
            </a:r>
            <a:r>
              <a:rPr lang="nl-NL" sz="2400" b="1" i="1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mtClean="0">
                <a:latin typeface="Arial" charset="0"/>
                <a:cs typeface="Arial" charset="0"/>
              </a:rPr>
              <a:t>		</a:t>
            </a:r>
            <a:r>
              <a:rPr lang="nl-NL" sz="1600" smtClean="0">
                <a:latin typeface="Arial" charset="0"/>
                <a:cs typeface="Arial" charset="0"/>
              </a:rPr>
              <a:t>Je haalt het recept bij je huisarts of een gynaecoloog</a:t>
            </a:r>
          </a:p>
          <a:p>
            <a:pPr marL="0" indent="0" eaLnBrk="1" hangingPunct="1">
              <a:buFont typeface="Arial" charset="0"/>
              <a:buNone/>
            </a:pPr>
            <a:endParaRPr lang="nl-NL" sz="19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900" smtClean="0">
                <a:latin typeface="Arial" charset="0"/>
                <a:cs typeface="Arial" charset="0"/>
              </a:rPr>
              <a:t>		</a:t>
            </a:r>
            <a:r>
              <a:rPr lang="nl-NL" sz="1600" smtClean="0">
                <a:latin typeface="Arial" charset="0"/>
                <a:cs typeface="Arial" charset="0"/>
              </a:rPr>
              <a:t>Met dit recept haal je bij de apotheek het staafje op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smtClean="0">
                <a:latin typeface="Arial" charset="0"/>
                <a:cs typeface="Arial" charset="0"/>
              </a:rPr>
              <a:t>		</a:t>
            </a:r>
            <a:r>
              <a:rPr lang="nl-NL" sz="1600" smtClean="0">
                <a:latin typeface="Arial" charset="0"/>
                <a:cs typeface="Arial" charset="0"/>
              </a:rPr>
              <a:t>Een ervaren arts moet het inbrengen: vraag het aan je huisarts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of check </a:t>
            </a:r>
            <a:r>
              <a:rPr lang="nl-NL" sz="1600" smtClean="0">
                <a:latin typeface="Arial" charset="0"/>
                <a:cs typeface="Arial" charset="0"/>
                <a:hlinkClick r:id="rId2"/>
              </a:rPr>
              <a:t>www.sense.info</a:t>
            </a:r>
            <a:r>
              <a:rPr lang="nl-NL" sz="1600" smtClean="0">
                <a:latin typeface="Arial" charset="0"/>
                <a:cs typeface="Arial" charset="0"/>
              </a:rPr>
              <a:t> 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/>
            </a:r>
            <a:br>
              <a:rPr lang="nl-NL" sz="2000" smtClean="0">
                <a:latin typeface="Arial" charset="0"/>
                <a:cs typeface="Arial" charset="0"/>
              </a:rPr>
            </a:br>
            <a:endParaRPr lang="nl-NL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latin typeface="Arial" charset="0"/>
              <a:cs typeface="Arial" charset="0"/>
            </a:endParaRPr>
          </a:p>
        </p:txBody>
      </p:sp>
      <p:pic>
        <p:nvPicPr>
          <p:cNvPr id="36866" name="Afbeelding 4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908300"/>
            <a:ext cx="2984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Afbeelding 5" descr="Schermafbeelding 2012-06-19 om 12.22.5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588" y="3773488"/>
            <a:ext cx="255587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Afbeelding 6" descr="Schermafbeelding 2012-06-19 om 12.23.0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3538" y="4500563"/>
            <a:ext cx="2936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5713" y="2155825"/>
            <a:ext cx="6827837" cy="3416300"/>
          </a:xfrm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800" b="1" i="1" dirty="0">
                <a:latin typeface="Arial"/>
                <a:cs typeface="Arial"/>
              </a:rPr>
              <a:t> </a:t>
            </a:r>
            <a:r>
              <a:rPr lang="nl-NL" sz="3800" b="1" i="1" dirty="0" smtClean="0">
                <a:latin typeface="Arial"/>
                <a:cs typeface="Arial"/>
              </a:rPr>
              <a:t> Voordelen?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800" b="1" i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latin typeface="Arial"/>
                <a:cs typeface="Arial"/>
              </a:rPr>
              <a:t>		</a:t>
            </a:r>
            <a:r>
              <a:rPr lang="nl-NL" sz="2900" dirty="0" smtClean="0">
                <a:latin typeface="Arial"/>
                <a:cs typeface="Arial"/>
              </a:rPr>
              <a:t>Je hoeft er maar één keer in de drie jaar aan te denken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6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600" dirty="0">
                <a:latin typeface="Arial"/>
                <a:cs typeface="Arial"/>
              </a:rPr>
              <a:t>	</a:t>
            </a:r>
            <a:r>
              <a:rPr lang="nl-NL" sz="2600" dirty="0" smtClean="0">
                <a:latin typeface="Arial"/>
                <a:cs typeface="Arial"/>
              </a:rPr>
              <a:t>	</a:t>
            </a:r>
            <a:r>
              <a:rPr lang="nl-NL" sz="2900" dirty="0" smtClean="0">
                <a:latin typeface="Arial"/>
                <a:cs typeface="Arial"/>
              </a:rPr>
              <a:t>Het staafje is makkelijk te verwijderen; daarna kun je snel weer </a:t>
            </a:r>
            <a:endParaRPr lang="nl-NL" sz="29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900" dirty="0" smtClean="0">
                <a:latin typeface="Arial"/>
                <a:cs typeface="Arial"/>
              </a:rPr>
              <a:t>		zwanger worden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6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600" dirty="0" smtClean="0">
                <a:latin typeface="Arial"/>
                <a:cs typeface="Arial"/>
              </a:rPr>
              <a:t>		</a:t>
            </a:r>
            <a:r>
              <a:rPr lang="nl-NL" sz="2900" dirty="0" smtClean="0">
                <a:latin typeface="Arial"/>
                <a:cs typeface="Arial"/>
              </a:rPr>
              <a:t>Werkt ook bij overgeven en diarree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6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600" dirty="0" smtClean="0">
                <a:latin typeface="Arial"/>
                <a:cs typeface="Arial"/>
              </a:rPr>
              <a:t>		</a:t>
            </a:r>
            <a:r>
              <a:rPr lang="nl-NL" sz="2900" dirty="0" smtClean="0">
                <a:latin typeface="Arial"/>
                <a:cs typeface="Arial"/>
              </a:rPr>
              <a:t>Ongesteldheid wordt minder zwaar of stopt helemaal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800" dirty="0" smtClean="0">
                <a:latin typeface="Arial"/>
                <a:cs typeface="Arial"/>
              </a:rPr>
              <a:t>			</a:t>
            </a:r>
            <a:endParaRPr lang="nl-NL" sz="18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37890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25" y="3224213"/>
            <a:ext cx="2000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Afbeelding 6" descr="Schermafbeelding 2012-06-19 om 12.23.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3913188"/>
            <a:ext cx="2047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Afbeelding 7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9425" y="4352925"/>
            <a:ext cx="2000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Afbeelding 8" descr="Schermafbeelding 2012-06-19 om 12.22.5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950" y="2786063"/>
            <a:ext cx="1905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078038"/>
            <a:ext cx="7010400" cy="33845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  </a:t>
            </a:r>
            <a:r>
              <a:rPr lang="nl-NL" sz="2400" b="1" i="1" dirty="0" smtClean="0">
                <a:latin typeface="Arial" charset="0"/>
                <a:cs typeface="Arial" charset="0"/>
              </a:rPr>
              <a:t>Nadelen?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De menstruatie is niet te regelen; er is namelijk geen </a:t>
            </a:r>
            <a:r>
              <a:rPr lang="nl-NL" sz="1600" dirty="0" err="1" smtClean="0">
                <a:latin typeface="Arial" charset="0"/>
                <a:cs typeface="Arial" charset="0"/>
              </a:rPr>
              <a:t>stopweek</a:t>
            </a:r>
            <a:r>
              <a:rPr lang="nl-NL" sz="1600" dirty="0" smtClean="0">
                <a:latin typeface="Arial" charset="0"/>
                <a:cs typeface="Arial" charset="0"/>
              </a:rPr>
              <a:t> 		die je kunt overslaan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Soms is er tussentijds bloedverlies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</a:t>
            </a:r>
            <a:r>
              <a:rPr lang="nl-NL" sz="2400" b="1" i="1" dirty="0" smtClean="0">
                <a:latin typeface="Arial" charset="0"/>
                <a:cs typeface="Arial" charset="0"/>
              </a:rPr>
              <a:t>Tip?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Als dit een probleem is, kies dan een ander anticonceptiemiddel</a:t>
            </a: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38914" name="Afbeelding 5" descr="Schermafbeelding 2012-06-19 om 12.22.5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3632200"/>
            <a:ext cx="2063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Afbeelding 6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38" y="2871788"/>
            <a:ext cx="244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Afbeelding 7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5438" y="4676775"/>
            <a:ext cx="2063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228850"/>
            <a:ext cx="7023100" cy="31845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  Meer tips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100" dirty="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200" dirty="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2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Gebruik ook een condoom, want het hormoonstaafje beschermt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niet tegen soa’s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2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Vraag iemand om mee te gaan naar de huisarts als je liever niet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           alleen gaat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200" dirty="0" smtClean="0">
                <a:latin typeface="Arial" charset="0"/>
                <a:cs typeface="Arial" charset="0"/>
              </a:rPr>
              <a:t>									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200" i="1" dirty="0" smtClean="0">
                <a:latin typeface="Arial" charset="0"/>
                <a:cs typeface="Arial" charset="0"/>
              </a:rPr>
              <a:t>											</a:t>
            </a:r>
            <a:r>
              <a:rPr lang="nl-NL" sz="1200" i="1" dirty="0" smtClean="0">
                <a:latin typeface="Arial" charset="0"/>
                <a:cs typeface="Arial" charset="0"/>
                <a:hlinkClick r:id="" action="ppaction://hlinkshowjump?jump=firstslide"/>
              </a:rPr>
              <a:t>Naar het begin</a:t>
            </a:r>
            <a:endParaRPr lang="nl-NL" sz="1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200" dirty="0" smtClean="0">
                <a:latin typeface="Arial" charset="0"/>
                <a:cs typeface="Arial" charset="0"/>
              </a:rPr>
              <a:t>	</a:t>
            </a:r>
            <a:endParaRPr lang="nl-NL" sz="2000" dirty="0" smtClean="0">
              <a:latin typeface="Arial" charset="0"/>
              <a:cs typeface="Arial" charset="0"/>
            </a:endParaRPr>
          </a:p>
        </p:txBody>
      </p:sp>
      <p:pic>
        <p:nvPicPr>
          <p:cNvPr id="39938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6713" y="3170238"/>
            <a:ext cx="2889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963" y="3997325"/>
            <a:ext cx="3206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5" descr="Nieuw-condoom-voor-betere-bloedst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700338"/>
            <a:ext cx="34194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jdelijke aanduiding voor inhoud 2"/>
          <p:cNvSpPr>
            <a:spLocks noGrp="1"/>
          </p:cNvSpPr>
          <p:nvPr>
            <p:ph idx="1"/>
          </p:nvPr>
        </p:nvSpPr>
        <p:spPr>
          <a:xfrm>
            <a:off x="1168464" y="2232819"/>
            <a:ext cx="6853872" cy="28051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  </a:t>
            </a:r>
            <a:r>
              <a:rPr lang="nl-NL" sz="2400" b="1" i="1" dirty="0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	  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>
                <a:latin typeface="Arial" charset="0"/>
                <a:cs typeface="Arial" charset="0"/>
              </a:rPr>
              <a:t>	</a:t>
            </a:r>
            <a:r>
              <a:rPr lang="nl-NL" sz="1600" dirty="0" smtClean="0">
                <a:latin typeface="Arial" charset="0"/>
                <a:cs typeface="Arial" charset="0"/>
              </a:rPr>
              <a:t>      Een condoom is een elastisch hoesje, meestal van dun 		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           rubber (latex)</a:t>
            </a:r>
            <a:r>
              <a:rPr lang="nl-NL" sz="20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41986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9423" y="3397250"/>
            <a:ext cx="336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inhoud 2"/>
          <p:cNvSpPr>
            <a:spLocks noGrp="1"/>
          </p:cNvSpPr>
          <p:nvPr>
            <p:ph idx="1"/>
          </p:nvPr>
        </p:nvSpPr>
        <p:spPr>
          <a:xfrm>
            <a:off x="1481138" y="2117725"/>
            <a:ext cx="6510337" cy="32956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buFont typeface="Arial" charset="0"/>
              <a:buNone/>
            </a:pPr>
            <a:endParaRPr lang="nl-NL" sz="12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mtClean="0">
                <a:latin typeface="Arial" charset="0"/>
                <a:cs typeface="Arial" charset="0"/>
              </a:rPr>
              <a:t>	 </a:t>
            </a:r>
            <a:r>
              <a:rPr lang="nl-NL" sz="1600" smtClean="0">
                <a:latin typeface="Arial" charset="0"/>
                <a:cs typeface="Arial" charset="0"/>
              </a:rPr>
              <a:t>Anticonceptiepleister (Evra)</a:t>
            </a:r>
          </a:p>
          <a:p>
            <a:pPr marL="0" indent="0" eaLnBrk="1" hangingPunct="1">
              <a:buFont typeface="Arial" charset="0"/>
              <a:buNone/>
            </a:pPr>
            <a:endParaRPr lang="nl-NL" sz="20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>	 </a:t>
            </a:r>
            <a:r>
              <a:rPr lang="nl-NL" sz="1600" smtClean="0">
                <a:latin typeface="Arial" charset="0"/>
                <a:cs typeface="Arial" charset="0"/>
              </a:rPr>
              <a:t>Dunne pleister van 4,5 bij 4,5 centimeter</a:t>
            </a:r>
          </a:p>
          <a:p>
            <a:pPr marL="0" indent="0" eaLnBrk="1" hangingPunct="1">
              <a:buFont typeface="Arial" charset="0"/>
              <a:buNone/>
            </a:pPr>
            <a:endParaRPr lang="nl-NL" sz="20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>	 </a:t>
            </a:r>
            <a:r>
              <a:rPr lang="nl-NL" sz="1600" smtClean="0">
                <a:latin typeface="Arial" charset="0"/>
                <a:cs typeface="Arial" charset="0"/>
              </a:rPr>
              <a:t>Evenveel hormonen als lichte pil</a:t>
            </a:r>
          </a:p>
          <a:p>
            <a:pPr marL="0" indent="0" eaLnBrk="1" hangingPunct="1">
              <a:buFont typeface="Arial" charset="0"/>
              <a:buNone/>
            </a:pPr>
            <a:endParaRPr lang="nl-NL" sz="20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latin typeface="Arial" charset="0"/>
              <a:cs typeface="Arial" charset="0"/>
            </a:endParaRPr>
          </a:p>
        </p:txBody>
      </p:sp>
      <p:pic>
        <p:nvPicPr>
          <p:cNvPr id="15362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2862263"/>
            <a:ext cx="336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692525"/>
            <a:ext cx="3206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494213"/>
            <a:ext cx="298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227263"/>
            <a:ext cx="7010400" cy="333216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700" b="1" i="1" dirty="0" smtClean="0">
                <a:latin typeface="Arial" charset="0"/>
                <a:cs typeface="Arial" charset="0"/>
              </a:rPr>
              <a:t>  </a:t>
            </a:r>
            <a:r>
              <a:rPr lang="nl-NL" sz="2400" b="1" i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000" dirty="0" smtClean="0">
                <a:latin typeface="Arial" charset="0"/>
                <a:cs typeface="Arial" charset="0"/>
              </a:rPr>
              <a:t>		</a:t>
            </a:r>
            <a:r>
              <a:rPr lang="nl-NL" sz="1400" dirty="0" smtClean="0">
                <a:latin typeface="Arial" charset="0"/>
                <a:cs typeface="Arial" charset="0"/>
              </a:rPr>
              <a:t>Het condoom wordt om de stijve penis gedaan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		Als de man klaarkomt, vangt het condoom het sperma op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		Het sperma kan niet in de vagina en baarmoeder komen; 	het condoom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             beschermt zo tegen zwangerschap én soa’s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		Is alleen betrouwbaar als het op de juiste manier gebruikt wordt bij élke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             geslachtsgemeenschap (ook tijdens menstruatie)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000" dirty="0" smtClean="0">
                <a:latin typeface="Arial" charset="0"/>
                <a:cs typeface="Arial" charset="0"/>
              </a:rPr>
              <a:t>	</a:t>
            </a:r>
            <a:r>
              <a:rPr lang="nl-NL" sz="11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100" dirty="0" smtClean="0">
                <a:latin typeface="Arial" charset="0"/>
                <a:cs typeface="Arial" charset="0"/>
              </a:rPr>
              <a:t/>
            </a:r>
            <a:br>
              <a:rPr lang="nl-NL" sz="1100" dirty="0" smtClean="0">
                <a:latin typeface="Arial" charset="0"/>
                <a:cs typeface="Arial" charset="0"/>
              </a:rPr>
            </a:br>
            <a:endParaRPr lang="nl-NL" sz="1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800" dirty="0" smtClean="0">
              <a:latin typeface="Arial" charset="0"/>
              <a:cs typeface="Arial" charset="0"/>
            </a:endParaRPr>
          </a:p>
        </p:txBody>
      </p:sp>
      <p:pic>
        <p:nvPicPr>
          <p:cNvPr id="43010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3235325"/>
            <a:ext cx="271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7975" y="3687763"/>
            <a:ext cx="27146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7338" y="4286250"/>
            <a:ext cx="2984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Afbeelding 1" descr="Schermafbeelding 2012-06-19 om 12.23.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0988" y="2763838"/>
            <a:ext cx="3365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1854200"/>
            <a:ext cx="6962775" cy="36195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200" dirty="0">
                <a:latin typeface="Arial" charset="0"/>
                <a:cs typeface="Arial" charset="0"/>
              </a:rPr>
              <a:t> </a:t>
            </a:r>
            <a:r>
              <a:rPr lang="nl-NL" sz="2200" dirty="0" smtClean="0">
                <a:latin typeface="Arial" charset="0"/>
                <a:cs typeface="Arial" charset="0"/>
              </a:rPr>
              <a:t> </a:t>
            </a:r>
            <a:r>
              <a:rPr lang="nl-NL" sz="2200" b="1" dirty="0" smtClean="0">
                <a:latin typeface="Arial" charset="0"/>
                <a:cs typeface="Arial" charset="0"/>
              </a:rPr>
              <a:t>Hoe gebruik je het?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200" b="1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-  Wacht </a:t>
            </a:r>
            <a:r>
              <a:rPr lang="nl-NL" sz="1400" dirty="0">
                <a:latin typeface="Arial" charset="0"/>
                <a:cs typeface="Arial" charset="0"/>
              </a:rPr>
              <a:t>met het condoom omdoen tot de penis </a:t>
            </a:r>
            <a:r>
              <a:rPr lang="nl-NL" sz="1400" dirty="0" smtClean="0">
                <a:latin typeface="Arial" charset="0"/>
                <a:cs typeface="Arial" charset="0"/>
              </a:rPr>
              <a:t>goed </a:t>
            </a:r>
            <a:r>
              <a:rPr lang="nl-NL" sz="1400" dirty="0">
                <a:latin typeface="Arial" charset="0"/>
                <a:cs typeface="Arial" charset="0"/>
              </a:rPr>
              <a:t>stijf </a:t>
            </a:r>
            <a:r>
              <a:rPr lang="nl-NL" sz="1400" dirty="0" smtClean="0">
                <a:latin typeface="Arial" charset="0"/>
                <a:cs typeface="Arial" charset="0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9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-  Zorg </a:t>
            </a:r>
            <a:r>
              <a:rPr lang="nl-NL" sz="1400" dirty="0">
                <a:latin typeface="Arial" charset="0"/>
                <a:cs typeface="Arial" charset="0"/>
              </a:rPr>
              <a:t>dat de partner voldoende vochtig is, anders </a:t>
            </a:r>
            <a:r>
              <a:rPr lang="nl-NL" sz="1400" dirty="0" smtClean="0">
                <a:latin typeface="Arial" charset="0"/>
                <a:cs typeface="Arial" charset="0"/>
              </a:rPr>
              <a:t>kan </a:t>
            </a:r>
            <a:r>
              <a:rPr lang="nl-NL" sz="1400" dirty="0">
                <a:latin typeface="Arial" charset="0"/>
                <a:cs typeface="Arial" charset="0"/>
              </a:rPr>
              <a:t>het condoom </a:t>
            </a:r>
            <a:r>
              <a:rPr lang="nl-NL" sz="1400" dirty="0" smtClean="0">
                <a:latin typeface="Arial" charset="0"/>
                <a:cs typeface="Arial" charset="0"/>
              </a:rPr>
              <a:t>scheuren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9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>
                <a:latin typeface="Arial" charset="0"/>
                <a:cs typeface="Arial" charset="0"/>
              </a:rPr>
              <a:t> </a:t>
            </a:r>
            <a:r>
              <a:rPr lang="nl-NL" sz="13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-  Scheur de verpakking open (niet met schaar of scherpe nagels) en haal het condoom 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voorzichtig uit de verpakking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>
                <a:latin typeface="Arial" charset="0"/>
                <a:cs typeface="Arial" charset="0"/>
              </a:rPr>
              <a:t> </a:t>
            </a:r>
            <a:r>
              <a:rPr lang="nl-NL" sz="13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-  Zorg dat de rand van het condoom aan de buitenkant zit; knijp het topje van het condoom 	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dicht, zodat de lucht eruit gaat (anders kan het condoom scheuren)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 smtClean="0">
                <a:latin typeface="Arial" charset="0"/>
                <a:cs typeface="Arial" charset="0"/>
              </a:rPr>
              <a:t>  -  Plaats met je ene hand het condoom op de top van de stijve penis; rol met je andere hand het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condoom zo ver mogelijk af over de penis.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>
                <a:latin typeface="Arial" charset="0"/>
                <a:cs typeface="Arial" charset="0"/>
              </a:rPr>
              <a:t> </a:t>
            </a:r>
            <a:r>
              <a:rPr lang="nl-NL" sz="1300" dirty="0" smtClean="0">
                <a:latin typeface="Arial" charset="0"/>
                <a:cs typeface="Arial" charset="0"/>
              </a:rPr>
              <a:t> -  </a:t>
            </a:r>
            <a:r>
              <a:rPr lang="nl-NL" sz="1400" dirty="0" smtClean="0">
                <a:latin typeface="Arial" charset="0"/>
                <a:cs typeface="Arial" charset="0"/>
              </a:rPr>
              <a:t>Gebruik </a:t>
            </a:r>
            <a:r>
              <a:rPr lang="nl-NL" sz="1400" dirty="0">
                <a:latin typeface="Arial" charset="0"/>
                <a:cs typeface="Arial" charset="0"/>
              </a:rPr>
              <a:t>bij anale seks veel glijmiddel op water- of </a:t>
            </a:r>
            <a:r>
              <a:rPr lang="nl-NL" sz="1400" dirty="0" smtClean="0">
                <a:latin typeface="Arial" charset="0"/>
                <a:cs typeface="Arial" charset="0"/>
              </a:rPr>
              <a:t>siliconenbasis </a:t>
            </a:r>
            <a:r>
              <a:rPr lang="nl-NL" sz="1400" dirty="0">
                <a:latin typeface="Arial" charset="0"/>
                <a:cs typeface="Arial" charset="0"/>
              </a:rPr>
              <a:t>(niet op oliebasis, want dat </a:t>
            </a: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tast </a:t>
            </a:r>
            <a:r>
              <a:rPr lang="nl-NL" sz="1400" dirty="0">
                <a:latin typeface="Arial" charset="0"/>
                <a:cs typeface="Arial" charset="0"/>
              </a:rPr>
              <a:t>het </a:t>
            </a:r>
            <a:r>
              <a:rPr lang="nl-NL" sz="1400" dirty="0" smtClean="0">
                <a:latin typeface="Arial" charset="0"/>
                <a:cs typeface="Arial" charset="0"/>
              </a:rPr>
              <a:t>rubber </a:t>
            </a:r>
            <a:r>
              <a:rPr lang="nl-NL" sz="1400" dirty="0">
                <a:latin typeface="Arial" charset="0"/>
                <a:cs typeface="Arial" charset="0"/>
              </a:rPr>
              <a:t>aan)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 smtClean="0">
                <a:latin typeface="Arial" charset="0"/>
                <a:cs typeface="Arial" charset="0"/>
              </a:rPr>
              <a:t>  -  Haal na het klaarkomen de penis uit de vagina voordat hij weer slap wordt; houd de 	  	 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condoomrand bij het terugtrekken goed vast, zodat het condoom niet per ongeluk afglijdt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>
                <a:latin typeface="Arial" charset="0"/>
                <a:cs typeface="Arial" charset="0"/>
              </a:rPr>
              <a:t> </a:t>
            </a:r>
            <a:r>
              <a:rPr lang="nl-NL" sz="13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-  Leg een knoop in het condoom, doe het in een tissue en gooi het in de prullenbak (</a:t>
            </a:r>
            <a:r>
              <a:rPr lang="nl-NL" sz="1400" dirty="0" err="1" smtClean="0">
                <a:latin typeface="Arial" charset="0"/>
                <a:cs typeface="Arial" charset="0"/>
              </a:rPr>
              <a:t>níet</a:t>
            </a:r>
            <a:r>
              <a:rPr lang="nl-NL" sz="1400" dirty="0" smtClean="0">
                <a:latin typeface="Arial" charset="0"/>
                <a:cs typeface="Arial" charset="0"/>
              </a:rPr>
              <a:t> in de wc)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>
                <a:latin typeface="Arial" charset="0"/>
                <a:cs typeface="Arial" charset="0"/>
              </a:rPr>
              <a:t> </a:t>
            </a:r>
            <a:r>
              <a:rPr lang="nl-NL" sz="1300" dirty="0" smtClean="0">
                <a:latin typeface="Arial" charset="0"/>
                <a:cs typeface="Arial" charset="0"/>
              </a:rPr>
              <a:t> -  </a:t>
            </a:r>
            <a:r>
              <a:rPr lang="nl-NL" sz="1400" dirty="0" smtClean="0">
                <a:latin typeface="Arial" charset="0"/>
                <a:cs typeface="Arial" charset="0"/>
              </a:rPr>
              <a:t>Gebruik een </a:t>
            </a:r>
            <a:r>
              <a:rPr lang="nl-NL" sz="1400" dirty="0">
                <a:latin typeface="Arial" charset="0"/>
                <a:cs typeface="Arial" charset="0"/>
              </a:rPr>
              <a:t>nieuw condoom </a:t>
            </a:r>
            <a:r>
              <a:rPr lang="nl-NL" sz="1400" dirty="0" smtClean="0">
                <a:latin typeface="Arial" charset="0"/>
                <a:cs typeface="Arial" charset="0"/>
              </a:rPr>
              <a:t>als </a:t>
            </a:r>
            <a:r>
              <a:rPr lang="nl-NL" sz="1400" dirty="0">
                <a:latin typeface="Arial" charset="0"/>
                <a:cs typeface="Arial" charset="0"/>
              </a:rPr>
              <a:t>je nog een keer wilt </a:t>
            </a:r>
            <a:r>
              <a:rPr lang="nl-NL" sz="1400" dirty="0" smtClean="0">
                <a:latin typeface="Arial" charset="0"/>
                <a:cs typeface="Arial" charset="0"/>
              </a:rPr>
              <a:t>vrijen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2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1750" y="1879418"/>
            <a:ext cx="6509774" cy="350944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smtClean="0">
                <a:latin typeface="Arial"/>
                <a:cs typeface="Arial"/>
              </a:rPr>
              <a:t> </a:t>
            </a:r>
            <a:r>
              <a:rPr lang="nl-NL" sz="2400" b="1" i="1" dirty="0" smtClean="0">
                <a:latin typeface="Arial"/>
                <a:cs typeface="Arial"/>
              </a:rPr>
              <a:t>Instructiefilmpje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600" dirty="0" smtClean="0">
                <a:latin typeface="Arial"/>
                <a:cs typeface="Arial"/>
              </a:rPr>
              <a:t>	</a:t>
            </a:r>
            <a:r>
              <a:rPr lang="nl-NL" sz="1600" dirty="0">
                <a:latin typeface="Arial"/>
                <a:cs typeface="Arial"/>
              </a:rPr>
              <a:t>	</a:t>
            </a:r>
            <a:endParaRPr lang="nl-NL" sz="16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600" dirty="0" smtClean="0">
                <a:latin typeface="Arial"/>
                <a:cs typeface="Arial"/>
              </a:rPr>
              <a:t>   Bekijk voor een condoomdemonstratie het volgende filmpje:</a:t>
            </a:r>
            <a:r>
              <a:rPr lang="nl-NL" sz="2000" dirty="0" smtClean="0">
                <a:latin typeface="Arial"/>
                <a:cs typeface="Arial"/>
              </a:rPr>
              <a:t>	</a:t>
            </a:r>
            <a:endParaRPr lang="nl-NL" sz="20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50" b="1" kern="0" dirty="0" smtClean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50" b="1" kern="0" dirty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050" b="1" kern="0" dirty="0" smtClean="0">
                <a:ln w="0">
                  <a:solidFill>
                    <a:srgbClr val="FFFFFF"/>
                  </a:solidFill>
                  <a:prstDash val="solid"/>
                </a:ln>
                <a:latin typeface="Arial"/>
                <a:cs typeface="Arial"/>
                <a:hlinkClick r:id="rId2"/>
              </a:rPr>
              <a:t>                                                             </a:t>
            </a:r>
            <a:endParaRPr lang="nl-NL" sz="1400" b="1" kern="0" dirty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400" b="1" kern="0" dirty="0" smtClean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400" b="1" kern="0" dirty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400" b="1" kern="0" dirty="0" smtClean="0">
                <a:ln w="0">
                  <a:solidFill>
                    <a:srgbClr val="FFFFFF"/>
                  </a:solidFill>
                  <a:prstDash val="solid"/>
                </a:ln>
                <a:latin typeface="Arial"/>
                <a:cs typeface="Arial"/>
              </a:rPr>
              <a:t> </a:t>
            </a:r>
            <a:endParaRPr lang="nl-NL" sz="1400" b="1" kern="0" dirty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45058" name="Afbeelding 1" descr="Schermafbeelding 2012-06-19 om 13.54.27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438" y="3235325"/>
            <a:ext cx="22193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093564"/>
            <a:ext cx="6510337" cy="431165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smtClean="0">
                <a:latin typeface="Arial"/>
                <a:cs typeface="Arial"/>
              </a:rPr>
              <a:t> </a:t>
            </a:r>
            <a:r>
              <a:rPr lang="nl-NL" sz="2400" b="1" i="1" dirty="0" smtClean="0">
                <a:latin typeface="Arial"/>
                <a:cs typeface="Arial"/>
              </a:rPr>
              <a:t>Waar haal je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>
                <a:latin typeface="Arial"/>
                <a:cs typeface="Arial"/>
              </a:rPr>
              <a:t> </a:t>
            </a:r>
            <a:r>
              <a:rPr lang="nl-NL" sz="1900" dirty="0" smtClean="0">
                <a:latin typeface="Arial"/>
                <a:cs typeface="Arial"/>
              </a:rPr>
              <a:t>   </a:t>
            </a:r>
            <a:r>
              <a:rPr lang="nl-NL" sz="1700" b="1" dirty="0" smtClean="0">
                <a:latin typeface="Arial"/>
                <a:cs typeface="Arial"/>
              </a:rPr>
              <a:t>Condooms kun je kopen bij: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</a:t>
            </a:r>
            <a:r>
              <a:rPr lang="nl-NL" sz="1500" dirty="0" smtClean="0">
                <a:latin typeface="Arial"/>
                <a:cs typeface="Arial"/>
              </a:rPr>
              <a:t>Supermarkten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>
                <a:latin typeface="Arial"/>
                <a:cs typeface="Arial"/>
              </a:rPr>
              <a:t>	</a:t>
            </a:r>
            <a:r>
              <a:rPr lang="nl-NL" sz="1500" dirty="0" smtClean="0">
                <a:latin typeface="Arial"/>
                <a:cs typeface="Arial"/>
              </a:rPr>
              <a:t>	Drogist en apotheek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>
                <a:latin typeface="Arial"/>
                <a:cs typeface="Arial"/>
              </a:rPr>
              <a:t>	</a:t>
            </a:r>
            <a:r>
              <a:rPr lang="nl-NL" sz="1500" dirty="0" smtClean="0">
                <a:latin typeface="Arial"/>
                <a:cs typeface="Arial"/>
              </a:rPr>
              <a:t>	Benzinestations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>
                <a:latin typeface="Arial"/>
                <a:cs typeface="Arial"/>
              </a:rPr>
              <a:t>	</a:t>
            </a:r>
            <a:r>
              <a:rPr lang="nl-NL" sz="1500" dirty="0" smtClean="0">
                <a:latin typeface="Arial"/>
                <a:cs typeface="Arial"/>
              </a:rPr>
              <a:t>	Avondwinkel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>
                <a:latin typeface="Arial"/>
                <a:cs typeface="Arial"/>
              </a:rPr>
              <a:t>	</a:t>
            </a:r>
            <a:r>
              <a:rPr lang="nl-NL" sz="1500" dirty="0" smtClean="0">
                <a:latin typeface="Arial"/>
                <a:cs typeface="Arial"/>
              </a:rPr>
              <a:t>	Condoomautomaten in cafés en discotheken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>
                <a:latin typeface="Arial"/>
                <a:cs typeface="Arial"/>
              </a:rPr>
              <a:t>	</a:t>
            </a:r>
            <a:r>
              <a:rPr lang="nl-NL" sz="1500" dirty="0" smtClean="0">
                <a:latin typeface="Arial"/>
                <a:cs typeface="Arial"/>
              </a:rPr>
              <a:t>	Via internet</a:t>
            </a:r>
            <a:br>
              <a:rPr lang="nl-NL" sz="1500" dirty="0" smtClean="0">
                <a:latin typeface="Arial"/>
                <a:cs typeface="Arial"/>
              </a:rPr>
            </a:br>
            <a:endParaRPr lang="nl-NL" sz="15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 smtClean="0">
                <a:latin typeface="Arial"/>
                <a:cs typeface="Arial"/>
              </a:rPr>
              <a:t>	Let op CE-keurmerk; dan zijn ze betrouwbaar</a:t>
            </a:r>
            <a:endParaRPr lang="nl-NL" sz="15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 smtClean="0">
                <a:latin typeface="Arial"/>
                <a:cs typeface="Arial"/>
              </a:rPr>
              <a:t>	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>
                <a:latin typeface="Arial"/>
                <a:cs typeface="Arial"/>
              </a:rPr>
              <a:t>	</a:t>
            </a:r>
            <a:r>
              <a:rPr lang="nl-NL" sz="1900" dirty="0" smtClean="0">
                <a:latin typeface="Arial"/>
                <a:cs typeface="Arial"/>
              </a:rPr>
              <a:t>	</a:t>
            </a: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46082" name="Afbeelding 5" descr="Schermafbeelding 2012-06-19 om 12.22.5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488" y="3441700"/>
            <a:ext cx="1651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Afbeelding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9825" y="4132263"/>
            <a:ext cx="14605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8488" y="3127375"/>
            <a:ext cx="1651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8488" y="3773488"/>
            <a:ext cx="1651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2300" y="4132263"/>
            <a:ext cx="1651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8488" y="4457700"/>
            <a:ext cx="1651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3888" y="4795838"/>
            <a:ext cx="1651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jdelijke aanduiding voor inhoud 2"/>
          <p:cNvSpPr>
            <a:spLocks noGrp="1"/>
          </p:cNvSpPr>
          <p:nvPr>
            <p:ph idx="1"/>
          </p:nvPr>
        </p:nvSpPr>
        <p:spPr>
          <a:xfrm>
            <a:off x="1084263" y="2005013"/>
            <a:ext cx="6881812" cy="33353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mtClean="0">
                <a:latin typeface="Arial" charset="0"/>
                <a:cs typeface="Arial" charset="0"/>
              </a:rPr>
              <a:t>  </a:t>
            </a:r>
            <a:r>
              <a:rPr lang="nl-NL" sz="2400" b="1" i="1" smtClean="0">
                <a:latin typeface="Arial" charset="0"/>
                <a:cs typeface="Arial" charset="0"/>
              </a:rPr>
              <a:t>Voordelen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mtClean="0">
                <a:latin typeface="Arial" charset="0"/>
                <a:cs typeface="Arial" charset="0"/>
              </a:rPr>
              <a:t>	</a:t>
            </a:r>
            <a:r>
              <a:rPr lang="nl-NL" sz="1600" smtClean="0">
                <a:latin typeface="Arial" charset="0"/>
                <a:cs typeface="Arial" charset="0"/>
              </a:rPr>
              <a:t>	Het enige anticonceptiemiddel dat ook beschermt tegen soa’s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Je hoeft niet eerst naar de huisarts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Je hoeft er alleen aan te denken als je seks gaat hebben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(wel zorgen dat je ze altijd bij de hand hebt)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Het kan (te) snel klaarkomen voorkomen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Geen sperma in de vagina en geen spermavlekken 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/>
            </a:r>
            <a:br>
              <a:rPr lang="nl-NL" sz="2000" smtClean="0">
                <a:latin typeface="Arial" charset="0"/>
                <a:cs typeface="Arial" charset="0"/>
              </a:rPr>
            </a:br>
            <a:endParaRPr lang="nl-NL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latin typeface="Arial" charset="0"/>
              <a:cs typeface="Arial" charset="0"/>
            </a:endParaRPr>
          </a:p>
        </p:txBody>
      </p:sp>
      <p:pic>
        <p:nvPicPr>
          <p:cNvPr id="47106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150" y="2817813"/>
            <a:ext cx="2016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3327400"/>
            <a:ext cx="190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756025"/>
            <a:ext cx="206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Afbeelding 7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863" y="4932363"/>
            <a:ext cx="2047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9738" y="4541838"/>
            <a:ext cx="1889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151063"/>
            <a:ext cx="6826250" cy="3275012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smtClean="0">
                <a:latin typeface="Arial"/>
                <a:cs typeface="Arial"/>
              </a:rPr>
              <a:t> </a:t>
            </a:r>
            <a:r>
              <a:rPr lang="nl-NL" sz="2600" b="1" i="1" dirty="0" smtClean="0">
                <a:latin typeface="Arial"/>
                <a:cs typeface="Arial"/>
              </a:rPr>
              <a:t>Nadelen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latin typeface="Arial"/>
                <a:cs typeface="Arial"/>
              </a:rPr>
              <a:t>		</a:t>
            </a:r>
            <a:r>
              <a:rPr lang="nl-NL" sz="1700" dirty="0" smtClean="0">
                <a:latin typeface="Arial"/>
                <a:cs typeface="Arial"/>
              </a:rPr>
              <a:t>Mannen zeggen vaak dat ze iets minder voelen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700" dirty="0">
                <a:latin typeface="Arial"/>
                <a:cs typeface="Arial"/>
              </a:rPr>
              <a:t>	</a:t>
            </a:r>
            <a:r>
              <a:rPr lang="nl-NL" sz="1700" dirty="0" smtClean="0">
                <a:latin typeface="Arial"/>
                <a:cs typeface="Arial"/>
              </a:rPr>
              <a:t>	Je moet iedere keer dat je seks hebt condooms gebruiken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700" dirty="0">
                <a:latin typeface="Arial"/>
                <a:cs typeface="Arial"/>
              </a:rPr>
              <a:t>	</a:t>
            </a:r>
            <a:r>
              <a:rPr lang="nl-NL" sz="1700" dirty="0" smtClean="0">
                <a:latin typeface="Arial"/>
                <a:cs typeface="Arial"/>
              </a:rPr>
              <a:t>	(ook als het meisje ongesteld is!)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700" dirty="0">
                <a:latin typeface="Arial"/>
                <a:cs typeface="Arial"/>
              </a:rPr>
              <a:t>	</a:t>
            </a:r>
            <a:r>
              <a:rPr lang="nl-NL" sz="1700" dirty="0" smtClean="0">
                <a:latin typeface="Arial"/>
                <a:cs typeface="Arial"/>
              </a:rPr>
              <a:t>	Sommige mensen vinden het omdoen of afdoen van een 			condoom een vervelende onderbreking tijdens het vrijen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700" dirty="0">
                <a:latin typeface="Arial"/>
                <a:cs typeface="Arial"/>
              </a:rPr>
              <a:t>	</a:t>
            </a:r>
            <a:r>
              <a:rPr lang="nl-NL" sz="1700" dirty="0" smtClean="0">
                <a:latin typeface="Arial"/>
                <a:cs typeface="Arial"/>
              </a:rPr>
              <a:t>	Er kan makkelijk iets misgaan tijdens het gebruik van het			condoom (afglijden, scheuren, klappen)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>
                <a:latin typeface="Arial"/>
                <a:cs typeface="Arial"/>
              </a:rPr>
              <a:t>	</a:t>
            </a:r>
            <a:r>
              <a:rPr lang="nl-NL" sz="1900" dirty="0" smtClean="0">
                <a:latin typeface="Arial"/>
                <a:cs typeface="Arial"/>
              </a:rPr>
              <a:t>	</a:t>
            </a:r>
            <a:endParaRPr lang="nl-NL" sz="20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48130" name="Afbeelding 5" descr="Schermafbeelding 2012-06-19 om 12.22.5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3302000"/>
            <a:ext cx="2063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Afbeelding 6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5" y="2778125"/>
            <a:ext cx="2016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Afbeelding 7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75" y="4010025"/>
            <a:ext cx="2063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875" y="4600575"/>
            <a:ext cx="2016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5063" y="2024063"/>
            <a:ext cx="6777037" cy="3522662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600" i="1" dirty="0">
                <a:latin typeface="Arial" charset="0"/>
                <a:cs typeface="Arial" charset="0"/>
              </a:rPr>
              <a:t> </a:t>
            </a:r>
            <a:r>
              <a:rPr lang="nl-NL" sz="2600" i="1" dirty="0" smtClean="0">
                <a:latin typeface="Arial" charset="0"/>
                <a:cs typeface="Arial" charset="0"/>
              </a:rPr>
              <a:t> </a:t>
            </a:r>
            <a:r>
              <a:rPr lang="nl-NL" sz="2600" b="1" i="1" dirty="0" smtClean="0">
                <a:latin typeface="Arial" charset="0"/>
                <a:cs typeface="Arial" charset="0"/>
              </a:rPr>
              <a:t>Tips om afglijden te voorkomen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500" dirty="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500" dirty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-  Doe het condoom pas om als je helemaal stijf bent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700" dirty="0" smtClean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-  Wordt de penis tijdens het vrijen slap, haal het condoom dan van je penis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800" dirty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   en wacht met een nieuw condoom omdoen totdat hij weer stijf is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7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700" dirty="0" smtClean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-  Ga na het klaarkomen uit de vagina voordat de penis slap wordt; houd dan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800" dirty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   met je vingers de rand van het condoom vast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700" dirty="0" smtClean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-  Zorg dat je de goede maat condoom gebruikt; surf voor kleinere maten bv.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800" dirty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   naar: </a:t>
            </a:r>
            <a:r>
              <a:rPr lang="nl-NL" sz="1800" dirty="0" smtClean="0">
                <a:latin typeface="Arial" charset="0"/>
                <a:cs typeface="Arial" charset="0"/>
                <a:hlinkClick r:id="rId2"/>
              </a:rPr>
              <a:t>www.condomerie.nl</a:t>
            </a:r>
            <a:endParaRPr lang="nl-NL" sz="1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700" dirty="0" smtClean="0">
                <a:latin typeface="Arial" charset="0"/>
                <a:cs typeface="Arial" charset="0"/>
              </a:rPr>
              <a:t>	-  </a:t>
            </a:r>
            <a:r>
              <a:rPr lang="nl-NL" sz="1800" dirty="0" smtClean="0">
                <a:latin typeface="Arial" charset="0"/>
                <a:cs typeface="Arial" charset="0"/>
              </a:rPr>
              <a:t>Gebruik naast het condoom óók andere betrouwbare anticonceptie, zodat je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800" dirty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   goed beschermd bent tegen zwangerschap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5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2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5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1951038"/>
            <a:ext cx="7072312" cy="3571875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8000" b="1" i="1" dirty="0" smtClean="0">
                <a:latin typeface="Arial"/>
                <a:cs typeface="Arial"/>
              </a:rPr>
              <a:t>Tips om te voorkomen dat een condoom scheurt of klapt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5100" b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b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5600" dirty="0">
                <a:latin typeface="Arial"/>
                <a:cs typeface="Arial"/>
              </a:rPr>
              <a:t> </a:t>
            </a:r>
            <a:r>
              <a:rPr lang="nl-NL" sz="5600" dirty="0" smtClean="0">
                <a:latin typeface="Arial"/>
                <a:cs typeface="Arial"/>
              </a:rPr>
              <a:t> -  Knijp tijdens het afrollen in het topje van het condoom, zodat er geen lucht meer in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5600" dirty="0" smtClean="0">
                <a:latin typeface="Arial"/>
                <a:cs typeface="Arial"/>
              </a:rPr>
              <a:t>     zit.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34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400" dirty="0">
                <a:latin typeface="Arial"/>
                <a:cs typeface="Arial"/>
              </a:rPr>
              <a:t> </a:t>
            </a:r>
            <a:r>
              <a:rPr lang="nl-NL" sz="3400" dirty="0" smtClean="0">
                <a:latin typeface="Arial"/>
                <a:cs typeface="Arial"/>
              </a:rPr>
              <a:t>  </a:t>
            </a:r>
            <a:r>
              <a:rPr lang="nl-NL" sz="5600" dirty="0" smtClean="0">
                <a:latin typeface="Arial"/>
                <a:cs typeface="Arial"/>
              </a:rPr>
              <a:t>-  Gebruik voor anale seks voldoende glijmiddel op water- of siliconenbasis.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43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5600" dirty="0" smtClean="0">
                <a:latin typeface="Arial"/>
                <a:cs typeface="Arial"/>
              </a:rPr>
              <a:t>  -  Vervang het condoom na 15 minuten vrijen door een nieuw condoom.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43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5600" dirty="0" smtClean="0">
                <a:latin typeface="Arial"/>
                <a:cs typeface="Arial"/>
              </a:rPr>
              <a:t>  -  Zorg voor de goede maat condoom. Hoewel een condoom goed mee kan rekken,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5600" dirty="0" smtClean="0">
                <a:latin typeface="Arial"/>
                <a:cs typeface="Arial"/>
              </a:rPr>
              <a:t>     kan het condoom soms knellen en daardoor scheuren.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5600" dirty="0">
                <a:latin typeface="Arial"/>
                <a:cs typeface="Arial"/>
              </a:rPr>
              <a:t> </a:t>
            </a:r>
            <a:r>
              <a:rPr lang="nl-NL" sz="5600" dirty="0" smtClean="0">
                <a:latin typeface="Arial"/>
                <a:cs typeface="Arial"/>
              </a:rPr>
              <a:t>    Voor grotere maten of een proefpakket, surf naar: </a:t>
            </a:r>
            <a:r>
              <a:rPr lang="nl-NL" sz="5600" dirty="0" smtClean="0">
                <a:latin typeface="Arial"/>
                <a:cs typeface="Arial"/>
                <a:hlinkClick r:id="rId2"/>
              </a:rPr>
              <a:t>www.condomerie.nl</a:t>
            </a:r>
            <a:r>
              <a:rPr lang="nl-NL" sz="5600" dirty="0" smtClean="0">
                <a:latin typeface="Arial"/>
                <a:cs typeface="Arial"/>
              </a:rPr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3400" dirty="0" smtClean="0">
              <a:latin typeface="Arial"/>
              <a:cs typeface="Aria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nl-NL" sz="5600" dirty="0" smtClean="0">
                <a:latin typeface="Arial"/>
                <a:cs typeface="Arial"/>
              </a:rPr>
              <a:t>  -  Gebruik </a:t>
            </a:r>
            <a:r>
              <a:rPr lang="nl-NL" sz="5600" dirty="0">
                <a:latin typeface="Arial"/>
                <a:cs typeface="Arial"/>
              </a:rPr>
              <a:t>naast het condoom óók andere betrouwbare </a:t>
            </a:r>
            <a:r>
              <a:rPr lang="nl-NL" sz="5600" dirty="0" smtClean="0">
                <a:latin typeface="Arial"/>
                <a:cs typeface="Arial"/>
              </a:rPr>
              <a:t>anticonceptie</a:t>
            </a:r>
            <a:r>
              <a:rPr lang="nl-NL" sz="5600" dirty="0">
                <a:latin typeface="Arial"/>
                <a:cs typeface="Arial"/>
              </a:rPr>
              <a:t>, zodat je goed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nl-NL" sz="5600" dirty="0">
                <a:latin typeface="Arial"/>
                <a:cs typeface="Arial"/>
              </a:rPr>
              <a:t> </a:t>
            </a:r>
            <a:r>
              <a:rPr lang="nl-NL" sz="5600" dirty="0" smtClean="0">
                <a:latin typeface="Arial"/>
                <a:cs typeface="Arial"/>
              </a:rPr>
              <a:t>    beschermd </a:t>
            </a:r>
            <a:r>
              <a:rPr lang="nl-NL" sz="5600" dirty="0">
                <a:latin typeface="Arial"/>
                <a:cs typeface="Arial"/>
              </a:rPr>
              <a:t>bent tegen </a:t>
            </a:r>
            <a:r>
              <a:rPr lang="nl-NL" sz="5600" dirty="0" smtClean="0">
                <a:latin typeface="Arial"/>
                <a:cs typeface="Arial"/>
              </a:rPr>
              <a:t>zwangerschap.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nl-NL" sz="34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Century Gothic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Century Gothic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9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</a:t>
            </a:r>
            <a:r>
              <a:rPr lang="nl-NL" sz="2000" dirty="0" smtClean="0">
                <a:latin typeface="Arial"/>
                <a:cs typeface="Arial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000250"/>
            <a:ext cx="6815137" cy="3451225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5100" b="1" i="1" dirty="0" smtClean="0">
                <a:latin typeface="Arial"/>
                <a:cs typeface="Arial"/>
              </a:rPr>
              <a:t>  </a:t>
            </a:r>
            <a:r>
              <a:rPr lang="nl-NL" sz="6000" b="1" i="1" dirty="0" smtClean="0">
                <a:latin typeface="Arial"/>
                <a:cs typeface="Arial"/>
              </a:rPr>
              <a:t>Overige tips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500" b="1" i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3400" b="1" i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400" dirty="0" smtClean="0">
                <a:latin typeface="Arial"/>
                <a:cs typeface="Arial"/>
              </a:rPr>
              <a:t>	  </a:t>
            </a:r>
            <a:r>
              <a:rPr lang="nl-NL" sz="4000" dirty="0" smtClean="0">
                <a:latin typeface="Arial"/>
                <a:cs typeface="Arial"/>
              </a:rPr>
              <a:t>Oefen eerst zelf met condoom omdoen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400" dirty="0" smtClean="0">
                <a:latin typeface="Arial"/>
                <a:cs typeface="Arial"/>
              </a:rPr>
              <a:t>	  </a:t>
            </a:r>
            <a:r>
              <a:rPr lang="nl-NL" sz="4000" dirty="0" smtClean="0">
                <a:latin typeface="Arial"/>
                <a:cs typeface="Arial"/>
              </a:rPr>
              <a:t>Maak condoom onderdeel van voorspel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300" dirty="0">
                <a:latin typeface="Arial"/>
                <a:cs typeface="Arial"/>
              </a:rPr>
              <a:t>	</a:t>
            </a:r>
            <a:r>
              <a:rPr lang="nl-NL" sz="2300" dirty="0" smtClean="0">
                <a:latin typeface="Arial"/>
                <a:cs typeface="Arial"/>
              </a:rPr>
              <a:t>  </a:t>
            </a:r>
            <a:r>
              <a:rPr lang="nl-NL" sz="4000" dirty="0" smtClean="0">
                <a:latin typeface="Arial"/>
                <a:cs typeface="Arial"/>
              </a:rPr>
              <a:t>Het condoom kan ook door de partner omgedaan worden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300" dirty="0">
                <a:latin typeface="Arial"/>
                <a:cs typeface="Arial"/>
              </a:rPr>
              <a:t>	</a:t>
            </a:r>
            <a:endParaRPr lang="nl-NL" sz="23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300" dirty="0">
                <a:latin typeface="Arial"/>
                <a:cs typeface="Arial"/>
              </a:rPr>
              <a:t>	</a:t>
            </a:r>
            <a:r>
              <a:rPr lang="nl-NL" sz="2300" dirty="0" smtClean="0">
                <a:latin typeface="Arial"/>
                <a:cs typeface="Arial"/>
              </a:rPr>
              <a:t>  </a:t>
            </a:r>
            <a:r>
              <a:rPr lang="nl-NL" sz="4000" dirty="0" smtClean="0">
                <a:latin typeface="Arial"/>
                <a:cs typeface="Arial"/>
              </a:rPr>
              <a:t>Verzin er jullie eigen woord of code voor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1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300" dirty="0">
                <a:latin typeface="Arial"/>
                <a:cs typeface="Arial"/>
              </a:rPr>
              <a:t>	</a:t>
            </a:r>
            <a:endParaRPr lang="nl-NL" sz="23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000" dirty="0" smtClean="0">
                <a:latin typeface="Arial"/>
                <a:cs typeface="Arial"/>
              </a:rPr>
              <a:t>	  Als je altijd een condoom gebruikt, wordt het een gewoonte; dan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000" dirty="0">
                <a:latin typeface="Arial"/>
                <a:cs typeface="Arial"/>
              </a:rPr>
              <a:t>	</a:t>
            </a:r>
            <a:r>
              <a:rPr lang="nl-NL" sz="4000" dirty="0" smtClean="0">
                <a:latin typeface="Arial"/>
                <a:cs typeface="Arial"/>
              </a:rPr>
              <a:t>  gaat het makkelijker</a:t>
            </a:r>
            <a:endParaRPr lang="nl-NL" sz="40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Century Gothic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Century Gothic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51202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2566988"/>
            <a:ext cx="2143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3200" y="3121025"/>
            <a:ext cx="2143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4313" y="3500438"/>
            <a:ext cx="1603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Afbeelding 7" descr="Schermafbeelding 2012-06-19 om 12.23.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3038" y="3894138"/>
            <a:ext cx="2413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9550" y="4351338"/>
            <a:ext cx="212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8888" y="2170113"/>
            <a:ext cx="6946900" cy="3438525"/>
          </a:xfrm>
        </p:spPr>
        <p:txBody>
          <a:bodyPr rtlCol="0">
            <a:normAutofit fontScale="3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7400" b="1" i="1" dirty="0">
                <a:latin typeface="Arial"/>
                <a:cs typeface="Arial"/>
              </a:rPr>
              <a:t> </a:t>
            </a:r>
            <a:r>
              <a:rPr lang="nl-NL" sz="7400" b="1" i="1" dirty="0" smtClean="0">
                <a:latin typeface="Arial"/>
                <a:cs typeface="Arial"/>
              </a:rPr>
              <a:t> Meer tips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000" b="1" dirty="0">
                <a:latin typeface="Arial"/>
                <a:cs typeface="Arial"/>
              </a:rPr>
              <a:t>	</a:t>
            </a:r>
            <a:endParaRPr lang="nl-NL" sz="4000" b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4000" b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000" b="1" dirty="0" smtClean="0">
                <a:latin typeface="Arial"/>
                <a:cs typeface="Arial"/>
              </a:rPr>
              <a:t>	</a:t>
            </a:r>
            <a:r>
              <a:rPr lang="nl-NL" sz="4900" dirty="0" smtClean="0">
                <a:latin typeface="Arial"/>
                <a:cs typeface="Arial"/>
              </a:rPr>
              <a:t>Zorg dat je altijd condooms bij de hand hebt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000" dirty="0">
                <a:latin typeface="Arial"/>
                <a:cs typeface="Arial"/>
              </a:rPr>
              <a:t>	</a:t>
            </a:r>
            <a:r>
              <a:rPr lang="nl-NL" sz="4900" dirty="0" smtClean="0">
                <a:latin typeface="Arial"/>
                <a:cs typeface="Arial"/>
              </a:rPr>
              <a:t>Let op het CE logo en de houdbaarheidsdatum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000" dirty="0">
                <a:latin typeface="Arial"/>
                <a:cs typeface="Arial"/>
              </a:rPr>
              <a:t>	</a:t>
            </a:r>
            <a:r>
              <a:rPr lang="nl-NL" sz="4900" dirty="0" smtClean="0">
                <a:latin typeface="Arial"/>
                <a:cs typeface="Arial"/>
              </a:rPr>
              <a:t>Er zijn ook condooms voor mensen die allergisch zijn voor rubber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5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000" dirty="0">
                <a:latin typeface="Arial"/>
                <a:cs typeface="Arial"/>
              </a:rPr>
              <a:t>	</a:t>
            </a:r>
            <a:r>
              <a:rPr lang="nl-NL" sz="4900" dirty="0" smtClean="0">
                <a:latin typeface="Arial"/>
                <a:cs typeface="Arial"/>
              </a:rPr>
              <a:t>Probeer uit welke condooms je het fijnste vindt: koop een 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900" dirty="0">
                <a:latin typeface="Arial"/>
                <a:cs typeface="Arial"/>
              </a:rPr>
              <a:t>	</a:t>
            </a:r>
            <a:r>
              <a:rPr lang="nl-NL" sz="4900" dirty="0" smtClean="0">
                <a:latin typeface="Arial"/>
                <a:cs typeface="Arial"/>
              </a:rPr>
              <a:t>proefpakket met verschillende maten, soorten en smaken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900" dirty="0" smtClean="0">
                <a:latin typeface="Arial"/>
                <a:cs typeface="Arial"/>
              </a:rPr>
              <a:t>	(bv. </a:t>
            </a:r>
            <a:r>
              <a:rPr lang="nl-NL" sz="4900" dirty="0">
                <a:latin typeface="Arial"/>
                <a:cs typeface="Arial"/>
              </a:rPr>
              <a:t>o</a:t>
            </a:r>
            <a:r>
              <a:rPr lang="nl-NL" sz="4900" dirty="0" smtClean="0">
                <a:latin typeface="Arial"/>
                <a:cs typeface="Arial"/>
              </a:rPr>
              <a:t>p </a:t>
            </a:r>
            <a:r>
              <a:rPr lang="nl-NL" sz="4900" dirty="0" smtClean="0">
                <a:latin typeface="Arial"/>
                <a:cs typeface="Arial"/>
                <a:hlinkClick r:id="rId2"/>
              </a:rPr>
              <a:t>www.condomerie.nl</a:t>
            </a:r>
            <a:r>
              <a:rPr lang="nl-NL" sz="4900" dirty="0" smtClean="0">
                <a:latin typeface="Arial"/>
                <a:cs typeface="Arial"/>
              </a:rPr>
              <a:t>)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4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4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4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3000" i="1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000" i="1" dirty="0" smtClean="0">
                <a:latin typeface="Century Gothic" pitchFamily="34" charset="0"/>
              </a:rPr>
              <a:t>										</a:t>
            </a:r>
            <a:r>
              <a:rPr lang="nl-NL" sz="3700" i="1" dirty="0" smtClean="0">
                <a:latin typeface="Century Gothic" pitchFamily="34" charset="0"/>
              </a:rPr>
              <a:t>	</a:t>
            </a:r>
            <a:r>
              <a:rPr lang="nl-NL" sz="3700" i="1" dirty="0" smtClean="0">
                <a:latin typeface="Arial"/>
                <a:cs typeface="Arial"/>
                <a:hlinkClick r:id="" action="ppaction://hlinkshowjump?jump=firstslide"/>
              </a:rPr>
              <a:t>Naar het begin</a:t>
            </a:r>
            <a:endParaRPr lang="nl-NL" sz="3700" i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Century Gothic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Century Gothic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52226" name="Afbeelding 4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863850"/>
            <a:ext cx="2143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Afbeelding 5" descr="Schermafbeelding 2012-06-19 om 12.22.5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257550"/>
            <a:ext cx="2143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Afbeelding 7" descr="Schermafbeelding 2012-06-19 om 12.23.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2088" y="3979863"/>
            <a:ext cx="2413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0663" y="3636963"/>
            <a:ext cx="2127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8113" y="2206625"/>
            <a:ext cx="6510337" cy="32797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600" b="1" i="1" dirty="0" smtClean="0">
                <a:latin typeface="Arial"/>
                <a:cs typeface="Arial"/>
              </a:rPr>
              <a:t>Hoe werkt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latin typeface="Arial"/>
                <a:cs typeface="Arial"/>
              </a:rPr>
              <a:t>	 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>	</a:t>
            </a:r>
            <a:r>
              <a:rPr lang="nl-NL" sz="1700" dirty="0" smtClean="0">
                <a:latin typeface="Arial"/>
                <a:cs typeface="Arial"/>
              </a:rPr>
              <a:t>De pleister geeft een week lang kleine beetjes hormonen af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>
                <a:latin typeface="Arial"/>
                <a:cs typeface="Arial"/>
              </a:rPr>
              <a:t>	</a:t>
            </a:r>
            <a:r>
              <a:rPr lang="nl-NL" sz="2000" dirty="0" smtClean="0">
                <a:latin typeface="Arial"/>
                <a:cs typeface="Arial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>	</a:t>
            </a:r>
            <a:r>
              <a:rPr lang="nl-NL" sz="1700" dirty="0" smtClean="0">
                <a:latin typeface="Arial"/>
                <a:cs typeface="Arial"/>
              </a:rPr>
              <a:t>Deze hormonen voorkomen de eisprong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>
                <a:latin typeface="Arial"/>
                <a:cs typeface="Arial"/>
              </a:rPr>
              <a:t>	</a:t>
            </a:r>
            <a:r>
              <a:rPr lang="nl-NL" sz="1700" dirty="0" smtClean="0">
                <a:latin typeface="Arial"/>
                <a:cs typeface="Arial"/>
              </a:rPr>
              <a:t>Zonder eisprong kun je niet zwanger worden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16386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3125788"/>
            <a:ext cx="336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3213" y="3778250"/>
            <a:ext cx="3206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0988" y="4397375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5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3863" y="2260600"/>
            <a:ext cx="29400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022475"/>
            <a:ext cx="6510337" cy="330542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smtClean="0">
                <a:latin typeface="Arial"/>
                <a:cs typeface="Arial"/>
              </a:rPr>
              <a:t> </a:t>
            </a:r>
            <a:r>
              <a:rPr lang="nl-NL" sz="2400" b="1" i="1" dirty="0" smtClean="0">
                <a:latin typeface="Arial"/>
                <a:cs typeface="Arial"/>
              </a:rPr>
              <a:t>Wat is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200" b="1" i="1" dirty="0" smtClean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600" dirty="0" smtClean="0">
                <a:latin typeface="Arial"/>
                <a:cs typeface="Arial"/>
              </a:rPr>
              <a:t>Een hormoonspiraaltje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000" dirty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600" dirty="0" smtClean="0">
                <a:latin typeface="Arial"/>
                <a:cs typeface="Arial"/>
              </a:rPr>
              <a:t>Er zijn twee soorten spiraaltjes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1600" dirty="0" smtClean="0">
              <a:latin typeface="Arial"/>
              <a:cs typeface="Arial"/>
            </a:endParaRPr>
          </a:p>
          <a:p>
            <a:pPr lvl="2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600" dirty="0" smtClean="0">
                <a:latin typeface="Arial"/>
                <a:cs typeface="Arial"/>
              </a:rPr>
              <a:t>het hormoonspiraaltje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lvl="2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600" dirty="0">
                <a:latin typeface="Arial"/>
                <a:cs typeface="Arial"/>
              </a:rPr>
              <a:t>h</a:t>
            </a:r>
            <a:r>
              <a:rPr lang="nl-NL" sz="1600" dirty="0" smtClean="0">
                <a:latin typeface="Arial"/>
                <a:cs typeface="Arial"/>
              </a:rPr>
              <a:t>et koperspiraaltje</a:t>
            </a:r>
            <a:endParaRPr lang="nl-NL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7950" y="1936750"/>
            <a:ext cx="6961188" cy="36099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b="1" i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5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	Het spiraaltje wordt in de baarmoeder ingebracht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	De hormonen in het spiraaltje zorgen ervoor dat: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er geen eicel rijpt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er geen eisprong is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en een bevruchte eicel niet kan innestelen in de baarmoeder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  </a:t>
            </a:r>
            <a:r>
              <a:rPr lang="nl-NL" sz="1600" dirty="0" smtClean="0">
                <a:latin typeface="Arial" charset="0"/>
                <a:cs typeface="Arial" charset="0"/>
              </a:rPr>
              <a:t>Omdat het spiraaltje plaatselijk werkt zijn er minder hormonen nodig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  dan de pil; toch is het spiraaltje betrouwbaarder dan de pil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   Het beschermt 5 jaar</a:t>
            </a: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5575" y="2168589"/>
            <a:ext cx="6510338" cy="30130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Waar haal je het?</a:t>
            </a:r>
            <a:r>
              <a:rPr lang="nl-NL" sz="3000" dirty="0" smtClean="0">
                <a:latin typeface="Arial" charset="0"/>
                <a:cs typeface="Arial" charset="0"/>
              </a:rPr>
              <a:t/>
            </a:r>
            <a:br>
              <a:rPr lang="nl-NL" sz="3000" dirty="0" smtClean="0">
                <a:latin typeface="Arial" charset="0"/>
                <a:cs typeface="Arial" charset="0"/>
              </a:rPr>
            </a:br>
            <a:endParaRPr lang="nl-NL" sz="3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haalt een recept bij de huisarts of gynaecoloog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Daarmee haal je het spiraaltje op bij de apotheek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(huis)arts brengt het spiraaltje in en haalt het er ook weer uit	</a:t>
            </a:r>
            <a:r>
              <a:rPr lang="nl-NL" sz="15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/>
            </a:r>
            <a:br>
              <a:rPr lang="nl-NL" sz="1900" dirty="0" smtClean="0">
                <a:latin typeface="Arial" charset="0"/>
                <a:cs typeface="Arial" charset="0"/>
              </a:rPr>
            </a:br>
            <a:endParaRPr lang="nl-NL" sz="3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9063" y="1936750"/>
            <a:ext cx="6864350" cy="35734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2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hoeft er maar 1x in de 5 jaar aan te denken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het spiraaltje niet vergeten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werkt ook bij overgeven en diarree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ongesteldheid is meestal korter en lichter en doet minder pijn; soms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blijft het helemaal weg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Er zitten minder hormonen in dan in de pil én die hormonen werken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plaatselijk, daardoor maar een hele kleine kans op bijwerkingen</a:t>
            </a:r>
            <a:r>
              <a:rPr lang="nl-NL" sz="1800" dirty="0" smtClean="0">
                <a:latin typeface="Arial" charset="0"/>
                <a:cs typeface="Arial" charset="0"/>
              </a:rPr>
              <a:t>		</a:t>
            </a:r>
            <a:endParaRPr lang="nl-NL" sz="1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2088" y="1876425"/>
            <a:ext cx="6510337" cy="348773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Nadelen?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9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inbrengen kan pijnlijk zijn en de eerste periode kun je last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hebben van krampen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de ongesteldheid niet uitstellen of plannen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tussendoor bloedverlies hebben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9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Als dit een probleem is, kies dan een ander betrouwbaar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anticonceptiemiddel</a:t>
            </a:r>
            <a:endParaRPr lang="nl-NL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52550" y="1825625"/>
            <a:ext cx="7035800" cy="365918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Meer tips</a:t>
            </a:r>
          </a:p>
          <a:p>
            <a:pPr marL="0" indent="0" eaLnBrk="1" hangingPunct="1">
              <a:buFont typeface="Arial" charset="0"/>
              <a:buNone/>
            </a:pPr>
            <a:endParaRPr lang="nl-NL" sz="14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Er zijn verschillende soorten hormoonspiraaltjes: overleg met je huisarts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of Sense welke het beste bij jou past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Heb je liever een vrouwelijke arts? Vraag het dan als je een afspraak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maakt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Vraag iemand om mee te gaan naar de (huis)arts als je het fijner vindt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om niet alleen te gaan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Gebruik óók een condoom, want een spiraaltje beschermt niet tegen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soa’s</a:t>
            </a:r>
            <a:r>
              <a:rPr lang="nl-NL" sz="1900" dirty="0" smtClean="0">
                <a:latin typeface="Arial" charset="0"/>
                <a:cs typeface="Arial" charset="0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6038" y="1985963"/>
            <a:ext cx="6877050" cy="341471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Wist je dat?</a:t>
            </a:r>
          </a:p>
          <a:p>
            <a:pPr marL="0" indent="0" eaLnBrk="1" hangingPunct="1">
              <a:buFont typeface="Arial" charset="0"/>
              <a:buNone/>
            </a:pPr>
            <a:endParaRPr lang="nl-NL" sz="12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Er zijn ook speciale kleinere spiraaltjes voor vrouwen die nog geen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 kinderen hebben gekregen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een spiraaltje niet voelen (ook niet tijdens de seks)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Een spiraaltje kan niet op het hoofd van een baby naar buiten komen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Een spiraaltje kan niet roesten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									</a:t>
            </a:r>
            <a:r>
              <a:rPr lang="nl-NL" sz="1200" i="1" dirty="0" smtClean="0">
                <a:latin typeface="Arial" charset="0"/>
                <a:cs typeface="Arial" charset="0"/>
              </a:rPr>
              <a:t>	</a:t>
            </a:r>
            <a:r>
              <a:rPr lang="nl-NL" sz="1200" i="1" dirty="0" smtClean="0">
                <a:latin typeface="Arial" charset="0"/>
                <a:cs typeface="Arial" charset="0"/>
                <a:hlinkClick r:id="" action="ppaction://hlinkshowjump?jump=firstslide"/>
              </a:rPr>
              <a:t>Naar het begin</a:t>
            </a:r>
            <a:endParaRPr lang="nl-NL" sz="1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topImg" descr="media_xl_707977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b="25345"/>
          <a:stretch>
            <a:fillRect/>
          </a:stretch>
        </p:blipFill>
        <p:spPr bwMode="auto">
          <a:xfrm>
            <a:off x="3263900" y="2365375"/>
            <a:ext cx="2455863" cy="3173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2088" y="1973263"/>
            <a:ext cx="6913562" cy="328136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Een koperspiraaltje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endParaRPr lang="nl-NL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Er zijn twee soorten spiraaltjes: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het koperspiraaltje</a:t>
            </a: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het hormoonspiraaltje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inhoud 2"/>
          <p:cNvSpPr>
            <a:spLocks noGrp="1"/>
          </p:cNvSpPr>
          <p:nvPr>
            <p:ph idx="1"/>
          </p:nvPr>
        </p:nvSpPr>
        <p:spPr>
          <a:xfrm>
            <a:off x="1641475" y="2814638"/>
            <a:ext cx="6510338" cy="22336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Je plakt één keer per week een nieuwe pleister op een schoon droog onbeschadigd stukje huid (niet op borsten en bovenbenen)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Je doet dit 3 weken achter elkaar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De vierde week is de </a:t>
            </a:r>
            <a:r>
              <a:rPr lang="nl-NL" sz="1600" dirty="0" err="1" smtClean="0">
                <a:latin typeface="Arial" charset="0"/>
                <a:cs typeface="Arial" charset="0"/>
              </a:rPr>
              <a:t>stopweek</a:t>
            </a:r>
            <a:r>
              <a:rPr lang="nl-NL" sz="1600" dirty="0" smtClean="0">
                <a:latin typeface="Arial" charset="0"/>
                <a:cs typeface="Arial" charset="0"/>
              </a:rPr>
              <a:t>: je wordt dan ongesteld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In deze week blijf je wel beschermd tegen zwangerschap</a:t>
            </a: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17410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475" y="2894013"/>
            <a:ext cx="23336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3522663"/>
            <a:ext cx="23336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7475" y="3973513"/>
            <a:ext cx="2301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8113" y="4398963"/>
            <a:ext cx="23336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kstvak 1"/>
          <p:cNvSpPr txBox="1">
            <a:spLocks noChangeArrowheads="1"/>
          </p:cNvSpPr>
          <p:nvPr/>
        </p:nvSpPr>
        <p:spPr bwMode="auto">
          <a:xfrm>
            <a:off x="1265238" y="2047875"/>
            <a:ext cx="5049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 i="1" dirty="0"/>
              <a:t>Hoe gebruik je het?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763" y="1971675"/>
            <a:ext cx="6718300" cy="34893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spiraaltje wordt in de baarmoeder ingebracht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koper zorgt ervoor dat zaadcellen gedood worden, zodat er geen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bevruchting kan plaatsvinden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beschermt 5 tot 10 jaar (dit hangt af van welke soort je neemt)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spiraaltje is even betrouwbaar als de pil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4788" y="2095500"/>
            <a:ext cx="6510337" cy="34036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12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haalt een recept bij de huisarts of gynaecoloog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Daarmee haal je het spiraaltje op bij de apotheek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(huis)arts brengt het spiraaltje in (en haalt het er later ook weer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uit)	</a:t>
            </a:r>
            <a:r>
              <a:rPr lang="nl-NL" sz="1900" dirty="0" smtClean="0"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4463" y="2008188"/>
            <a:ext cx="6510337" cy="33543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Je hoeft er maar 1x in de 10 jaar aan te denken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Je kunt het spiraaltje niet vergeten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Het werkt ook bij overgeven en diarree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Er zitten geen hormonen in</a:t>
            </a:r>
            <a:r>
              <a:rPr lang="nl-NL" sz="1800" smtClean="0">
                <a:latin typeface="Arial" charset="0"/>
                <a:cs typeface="Arial" charset="0"/>
              </a:rPr>
              <a:t>	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smtClean="0">
                <a:latin typeface="Arial" charset="0"/>
                <a:cs typeface="Arial" charset="0"/>
              </a:rPr>
              <a:t>		</a:t>
            </a:r>
            <a:r>
              <a:rPr lang="nl-NL" sz="19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900" smtClean="0">
                <a:latin typeface="Arial" charset="0"/>
                <a:cs typeface="Arial" charset="0"/>
              </a:rPr>
              <a:t/>
            </a:r>
            <a:br>
              <a:rPr lang="nl-NL" sz="1900" smtClean="0">
                <a:latin typeface="Arial" charset="0"/>
                <a:cs typeface="Arial" charset="0"/>
              </a:rPr>
            </a:br>
            <a:endParaRPr lang="nl-NL" sz="30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3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3338" y="2082800"/>
            <a:ext cx="7108825" cy="32321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Nadelen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9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de ongesteldheid niet uitstellen of plannen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ongesteldheid kan langer duren en er kan meer bloedverlies zijn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9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Is dit een probleem?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>    Kies dan een ander betrouwbaar anticonceptiemiddel	</a:t>
            </a:r>
            <a:r>
              <a:rPr lang="nl-NL" sz="1900" dirty="0" smtClean="0">
                <a:latin typeface="Arial" charset="0"/>
                <a:cs typeface="Arial" charset="0"/>
              </a:rPr>
              <a:t>	</a:t>
            </a:r>
            <a:r>
              <a:rPr lang="nl-NL" sz="2000" dirty="0" smtClean="0">
                <a:latin typeface="Arial" charset="0"/>
                <a:cs typeface="Arial" charset="0"/>
              </a:rPr>
              <a:t>	</a:t>
            </a: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11300" y="2009775"/>
            <a:ext cx="6804025" cy="34893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inbrengen kan pijnlijk zijn en de eerste periode kun je last hebben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van krampen</a:t>
            </a:r>
          </a:p>
          <a:p>
            <a:pPr marL="0" indent="0" eaLnBrk="1" hangingPunct="1">
              <a:buFont typeface="Arial" charset="0"/>
              <a:buNone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Heb je liever een vrouwelijke arts? Zeg dat dan als je een afspraak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maakt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Vraag iemand om mee te gaan naar de (huis)arts als je het fijner vindt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om niet alleen te gaan</a:t>
            </a:r>
            <a:r>
              <a:rPr lang="nl-NL" sz="1400" dirty="0" smtClean="0">
                <a:latin typeface="Arial" charset="0"/>
                <a:cs typeface="Arial" charset="0"/>
              </a:rPr>
              <a:t>	</a:t>
            </a:r>
            <a:r>
              <a:rPr lang="nl-NL" sz="1500" dirty="0" smtClean="0">
                <a:latin typeface="Arial" charset="0"/>
                <a:cs typeface="Arial" charset="0"/>
              </a:rPr>
              <a:t>	</a:t>
            </a:r>
            <a:r>
              <a:rPr lang="nl-NL" sz="1600" dirty="0" smtClean="0">
                <a:latin typeface="Arial" charset="0"/>
                <a:cs typeface="Arial" charset="0"/>
              </a:rPr>
              <a:t>	</a:t>
            </a: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4463" y="2228850"/>
            <a:ext cx="6510337" cy="31972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Meer tips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22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Er zijn verschillende soorten koperspiraaltjes. Overleg met je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huisarts of Sense welke het beste bij jou past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Gebruik óók een condoom, want een spiraaltje beschermt je niet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tegen soa’s 	</a:t>
            </a:r>
            <a:r>
              <a:rPr lang="nl-NL" sz="18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	</a:t>
            </a:r>
            <a:r>
              <a:rPr lang="nl-NL" sz="19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763" y="1985963"/>
            <a:ext cx="6731000" cy="344011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Wist je dat?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Er zijn ook speciale kleinere spiraaltjes voor vrouwen die nog geen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kinderen hebben gekregen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het spiraaltje niet voelen (ook niet tijdens de seks)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Een spiraaltje kan niet op het hoofd van een baby naar buiten komen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Een spiraaltje kan niet roesten!</a:t>
            </a:r>
            <a:r>
              <a:rPr lang="nl-NL" sz="1700" dirty="0" smtClean="0">
                <a:latin typeface="Arial" charset="0"/>
                <a:cs typeface="Arial" charset="0"/>
              </a:rPr>
              <a:t>	</a:t>
            </a:r>
            <a:r>
              <a:rPr lang="nl-NL" sz="20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									</a:t>
            </a:r>
            <a:r>
              <a:rPr lang="nl-NL" sz="1300" i="1" dirty="0" smtClean="0">
                <a:latin typeface="Arial" charset="0"/>
                <a:cs typeface="Arial" charset="0"/>
              </a:rPr>
              <a:t>	</a:t>
            </a:r>
            <a:r>
              <a:rPr lang="nl-NL" sz="1300" i="1" dirty="0" smtClean="0">
                <a:latin typeface="Arial" charset="0"/>
                <a:cs typeface="Arial" charset="0"/>
                <a:hlinkClick r:id="" action="ppaction://hlinkshowjump?jump=firstslide"/>
              </a:rPr>
              <a:t>Naar het begin</a:t>
            </a:r>
            <a:endParaRPr lang="nl-NL" sz="13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6" descr="Noodpil_JPG_kl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8288" y="2655888"/>
            <a:ext cx="372586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7950" y="2154238"/>
            <a:ext cx="6510338" cy="30876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24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Morning-afterpil, ook wel </a:t>
            </a:r>
            <a:r>
              <a:rPr lang="nl-NL" sz="1600" dirty="0" err="1" smtClean="0">
                <a:latin typeface="Arial" charset="0"/>
                <a:cs typeface="Arial" charset="0"/>
              </a:rPr>
              <a:t>noodpil</a:t>
            </a:r>
            <a:r>
              <a:rPr lang="nl-NL" sz="1600" dirty="0" smtClean="0">
                <a:latin typeface="Arial" charset="0"/>
                <a:cs typeface="Arial" charset="0"/>
              </a:rPr>
              <a:t> genoemd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1 pilletje met vrij veel hormonen</a:t>
            </a:r>
            <a:r>
              <a:rPr lang="nl-NL" sz="1900" dirty="0" smtClean="0">
                <a:latin typeface="Arial" charset="0"/>
                <a:cs typeface="Arial" charset="0"/>
              </a:rPr>
              <a:t>		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	</a:t>
            </a:r>
            <a:r>
              <a:rPr lang="nl-NL" sz="20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5575" y="1973263"/>
            <a:ext cx="6718300" cy="342741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0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  De morning-afterpil geeft hormonen aan het lichaam die zorgen       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 dat de eisprong uitgesteld wordt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  Zonder eisprong kun je niet zwanger worden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  Werkt alleen als de eisprong nog niet heeft plaatsgevonden	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</a:t>
            </a:r>
            <a:r>
              <a:rPr lang="nl-NL" sz="17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700" dirty="0" smtClean="0">
                <a:latin typeface="Arial" charset="0"/>
                <a:cs typeface="Arial" charset="0"/>
              </a:rPr>
              <a:t/>
            </a:r>
            <a:br>
              <a:rPr lang="nl-NL" sz="1700" dirty="0" smtClean="0">
                <a:latin typeface="Arial" charset="0"/>
                <a:cs typeface="Arial" charset="0"/>
              </a:rPr>
            </a:br>
            <a:endParaRPr lang="nl-NL" sz="2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7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inhoud 2"/>
          <p:cNvSpPr>
            <a:spLocks noGrp="1"/>
          </p:cNvSpPr>
          <p:nvPr>
            <p:ph idx="1"/>
          </p:nvPr>
        </p:nvSpPr>
        <p:spPr>
          <a:xfrm>
            <a:off x="1336675" y="2109788"/>
            <a:ext cx="6999288" cy="31829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 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	 </a:t>
            </a:r>
            <a:r>
              <a:rPr lang="nl-NL" sz="1600" dirty="0" smtClean="0">
                <a:latin typeface="Arial" charset="0"/>
                <a:cs typeface="Arial" charset="0"/>
              </a:rPr>
              <a:t>Het eerste recept haal je bij je huisarts of Sense</a:t>
            </a:r>
          </a:p>
          <a:p>
            <a:pPr marL="0" indent="0" eaLnBrk="1" hangingPunct="1">
              <a:buFont typeface="Arial" charset="0"/>
              <a:buNone/>
            </a:pPr>
            <a:endParaRPr lang="nl-NL" sz="1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  </a:t>
            </a:r>
            <a:r>
              <a:rPr lang="nl-NL" sz="1600" dirty="0" smtClean="0">
                <a:latin typeface="Arial" charset="0"/>
                <a:cs typeface="Arial" charset="0"/>
              </a:rPr>
              <a:t>Met dit recept haal je de pleisters op bij de apotheek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  </a:t>
            </a:r>
            <a:r>
              <a:rPr lang="nl-NL" sz="1600" dirty="0" smtClean="0">
                <a:latin typeface="Arial" charset="0"/>
                <a:cs typeface="Arial" charset="0"/>
              </a:rPr>
              <a:t>Herhaalrecepten kun je daarna zelf bij de apotheek ophalen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18434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2884488"/>
            <a:ext cx="3365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475" y="3730625"/>
            <a:ext cx="3206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5263" y="4329113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98600" y="2058988"/>
            <a:ext cx="6694488" cy="33909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Hoe gebruik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Neem 1 x 1 pil in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Doe dit zo snel mogelijk na de onbeschermde seks, in elk geval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binnen 3 dagen (= 72 uur)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Als je de </a:t>
            </a:r>
            <a:r>
              <a:rPr lang="nl-NL" sz="1600" dirty="0" err="1" smtClean="0">
                <a:latin typeface="Arial" charset="0"/>
                <a:cs typeface="Arial" charset="0"/>
              </a:rPr>
              <a:t>noodpil</a:t>
            </a:r>
            <a:r>
              <a:rPr lang="nl-NL" sz="1600" dirty="0" smtClean="0">
                <a:latin typeface="Arial" charset="0"/>
                <a:cs typeface="Arial" charset="0"/>
              </a:rPr>
              <a:t> binnen 24 uur slikt, is de kans op een zwangerschap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het kleinst, daarna wordt het minder betrouwbaar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9063" y="1912938"/>
            <a:ext cx="6816725" cy="353695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17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Bij Sense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Zonder recept bij een drogist of apotheek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In het weekend of ‘s avonds: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500" smtClean="0">
                <a:latin typeface="Arial" charset="0"/>
                <a:cs typeface="Arial" charset="0"/>
              </a:rPr>
              <a:t>bij een apotheek met weekenddienst (kijk op internet welke apotheek dienst heeft)</a:t>
            </a:r>
          </a:p>
          <a:p>
            <a:pPr lvl="1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500" smtClean="0">
                <a:latin typeface="Arial" charset="0"/>
                <a:cs typeface="Arial" charset="0"/>
              </a:rPr>
              <a:t>bij een drogisterij op grote treinstations			</a:t>
            </a:r>
            <a:endParaRPr lang="nl-NL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3338" y="1936750"/>
            <a:ext cx="6731000" cy="351313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Hulpmiddel in geval van nood: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500" dirty="0" smtClean="0">
                <a:latin typeface="Arial" charset="0"/>
                <a:cs typeface="Arial" charset="0"/>
              </a:rPr>
              <a:t>  meer dan 1x de pil vergeten</a:t>
            </a: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500" dirty="0" smtClean="0">
                <a:latin typeface="Arial" charset="0"/>
                <a:cs typeface="Arial" charset="0"/>
              </a:rPr>
              <a:t>  geen condoom gebruikt of condoom gescheurd en geen andere  </a:t>
            </a:r>
          </a:p>
          <a:p>
            <a:pPr lvl="1" eaLnBrk="1" hangingPunct="1"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       anticonceptie gebruikt</a:t>
            </a: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hoeft er niet voor naar een arts, je kunt het zelf regelen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6038" y="1935163"/>
            <a:ext cx="6913562" cy="34766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Nadelen?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5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De morning-afterpil is minder betrouwbaar dan andere vormen van anticonceptie;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het werkt niet als er net een eisprong is geweest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endParaRPr lang="nl-NL" sz="1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Tips?</a:t>
            </a:r>
            <a:r>
              <a:rPr lang="nl-NL" sz="24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 smtClean="0">
                <a:latin typeface="Arial" charset="0"/>
                <a:cs typeface="Arial" charset="0"/>
              </a:rPr>
              <a:t>  Daarom kun je niet alleen op de morning-afterpil vertrouwen als je zwangerschap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wilt voorkomen; kies voor een betrouwbaarder anticonceptiemiddel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Doe na het gebruik van de morning-afterpil voor de zekerheid ook nog een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zwangerschapstest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5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7950" y="1838325"/>
            <a:ext cx="6948488" cy="354965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Nadelen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hoge dosis hormonen kunnen vervelende bijwerkingen geven, zoals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misselijkheid, gespannen borsten en puistjes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</a:t>
            </a:r>
            <a:r>
              <a:rPr lang="nl-NL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bijwerkingen verdwijnen vanzelf na enkele dagen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Beter wat bijwerkingen dan ongewenst zwanger …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Zorg dat je geen </a:t>
            </a:r>
            <a:r>
              <a:rPr lang="nl-NL" sz="1600" dirty="0" err="1" smtClean="0">
                <a:latin typeface="Arial" charset="0"/>
                <a:cs typeface="Arial" charset="0"/>
              </a:rPr>
              <a:t>noodpil</a:t>
            </a:r>
            <a:r>
              <a:rPr lang="nl-NL" sz="1600" dirty="0" smtClean="0">
                <a:latin typeface="Arial" charset="0"/>
                <a:cs typeface="Arial" charset="0"/>
              </a:rPr>
              <a:t> nodig hebt: gebruik condooms en betrouwbare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anticonceptie</a:t>
            </a:r>
          </a:p>
          <a:p>
            <a:pPr marL="0" indent="0" eaLnBrk="1" hangingPunct="1">
              <a:buFont typeface="Arial" charset="0"/>
              <a:buNone/>
            </a:pPr>
            <a:endParaRPr lang="nl-NL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7488" y="1936750"/>
            <a:ext cx="6815137" cy="352583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Kijk of je een morning-afterpil nodig hebt op: 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</a:t>
            </a:r>
            <a:r>
              <a:rPr lang="nl-NL" sz="1600" dirty="0" smtClean="0">
                <a:latin typeface="Arial" charset="0"/>
                <a:cs typeface="Arial" charset="0"/>
                <a:hlinkClick r:id="rId3"/>
              </a:rPr>
              <a:t>http</a:t>
            </a:r>
            <a:r>
              <a:rPr lang="nl-NL" sz="1600" dirty="0">
                <a:latin typeface="Arial" charset="0"/>
                <a:cs typeface="Arial" charset="0"/>
                <a:hlinkClick r:id="rId3"/>
              </a:rPr>
              <a:t>://www.sense.info/zwanger/morning-afterpil</a:t>
            </a:r>
            <a:r>
              <a:rPr lang="nl-NL" sz="1600" dirty="0" smtClean="0">
                <a:latin typeface="Arial" charset="0"/>
                <a:cs typeface="Arial" charset="0"/>
                <a:hlinkClick r:id="rId3"/>
              </a:rPr>
              <a:t>/</a:t>
            </a:r>
            <a:r>
              <a:rPr lang="nl-NL" sz="1600" dirty="0" smtClean="0">
                <a:latin typeface="Arial" charset="0"/>
                <a:cs typeface="Arial" charset="0"/>
              </a:rPr>
              <a:t> 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Als je risico hebt gelopen om zwanger te raken, heb je waarschijnlijk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ook risico gelopen op een soa of hiv. Laat je daarom testen!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Kijk in de bijsluiter hoe je de morning-afterpil precies moet gebruiken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Zorg dat je een morning-afterpil op voorraad hebt in geval van nood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(let wel op de houdbaarheidsdatum!)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Neem ook een morning-afterpil mee op vakantie, want ze verkopen ze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niet overal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9850" y="1876425"/>
            <a:ext cx="6743700" cy="35861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Wist je dat?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Een morning-afterpil is géén abortuspil! Het voorkomt zwangerschap,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maar breekt zwangerschap niet af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Er bestaat ook een morning-afterspiraal: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500" dirty="0" smtClean="0">
                <a:latin typeface="Arial" charset="0"/>
                <a:cs typeface="Arial" charset="0"/>
              </a:rPr>
              <a:t>dit is een koperspiraaltje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500" dirty="0" smtClean="0">
                <a:latin typeface="Arial" charset="0"/>
                <a:cs typeface="Arial" charset="0"/>
              </a:rPr>
              <a:t>dit kun je tot vijf dagen na onbeschermde seks door een arts laten inbrengen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500" dirty="0" smtClean="0">
                <a:latin typeface="Arial" charset="0"/>
                <a:cs typeface="Arial" charset="0"/>
              </a:rPr>
              <a:t>dit voorkomt dat een eventuele bevruchte eicel zich innestelt in de baarmoeder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500" dirty="0" smtClean="0">
                <a:latin typeface="Arial" charset="0"/>
                <a:cs typeface="Arial" charset="0"/>
              </a:rPr>
              <a:t>dit kun je laten zitten als anticonceptie		                                                                                               										</a:t>
            </a:r>
            <a:r>
              <a:rPr lang="nl-NL" sz="1200" i="1" dirty="0" smtClean="0">
                <a:latin typeface="Arial" charset="0"/>
                <a:cs typeface="Arial" charset="0"/>
                <a:hlinkClick r:id="" action="ppaction://hlinkshowjump?jump=firstslide"/>
              </a:rPr>
              <a:t>Naar het begin</a:t>
            </a:r>
            <a:endParaRPr lang="nl-NL" sz="1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5" descr="pil"/>
          <p:cNvPicPr>
            <a:picLocks noChangeAspect="1" noChangeArrowheads="1"/>
          </p:cNvPicPr>
          <p:nvPr/>
        </p:nvPicPr>
        <p:blipFill>
          <a:blip r:embed="rId2"/>
          <a:srcRect b="17734"/>
          <a:stretch>
            <a:fillRect/>
          </a:stretch>
        </p:blipFill>
        <p:spPr bwMode="auto">
          <a:xfrm>
            <a:off x="2598738" y="2590800"/>
            <a:ext cx="43561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8738" y="1863725"/>
            <a:ext cx="6778625" cy="34639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400" b="1" i="1" dirty="0" smtClean="0">
                <a:latin typeface="Arial"/>
                <a:cs typeface="Arial"/>
              </a:rPr>
              <a:t>Wat is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600" b="1" i="1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600" dirty="0" smtClean="0">
                <a:latin typeface="Arial"/>
                <a:cs typeface="Arial"/>
              </a:rPr>
              <a:t> De pil: een klein pilletje met hormonen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600" dirty="0" smtClean="0">
                <a:latin typeface="Arial"/>
                <a:cs typeface="Arial"/>
              </a:rPr>
              <a:t> Er zijn veel verschillende soorten pillen: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500" dirty="0" smtClean="0">
                <a:latin typeface="Arial"/>
                <a:cs typeface="Arial"/>
              </a:rPr>
              <a:t>met meer en minder hormonen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500" dirty="0" smtClean="0">
                <a:latin typeface="Arial"/>
                <a:cs typeface="Arial"/>
              </a:rPr>
              <a:t>met één soort pil in een strip (</a:t>
            </a:r>
            <a:r>
              <a:rPr lang="nl-NL" sz="1500" dirty="0" err="1" smtClean="0">
                <a:latin typeface="Arial"/>
                <a:cs typeface="Arial"/>
              </a:rPr>
              <a:t>eenfase</a:t>
            </a:r>
            <a:r>
              <a:rPr lang="nl-NL" sz="1500" dirty="0" smtClean="0">
                <a:latin typeface="Arial"/>
                <a:cs typeface="Arial"/>
              </a:rPr>
              <a:t> pil), of met verschillende soorten pillen in een strip (</a:t>
            </a:r>
            <a:r>
              <a:rPr lang="nl-NL" sz="1500" dirty="0" err="1" smtClean="0">
                <a:latin typeface="Arial"/>
                <a:cs typeface="Arial"/>
              </a:rPr>
              <a:t>meerfase</a:t>
            </a:r>
            <a:r>
              <a:rPr lang="nl-NL" sz="1500" dirty="0" smtClean="0">
                <a:latin typeface="Arial"/>
                <a:cs typeface="Arial"/>
              </a:rPr>
              <a:t> pil)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500" dirty="0">
                <a:latin typeface="Arial"/>
                <a:cs typeface="Arial"/>
              </a:rPr>
              <a:t>m</a:t>
            </a:r>
            <a:r>
              <a:rPr lang="nl-NL" sz="1500" dirty="0" smtClean="0">
                <a:latin typeface="Arial"/>
                <a:cs typeface="Arial"/>
              </a:rPr>
              <a:t>et of zonder </a:t>
            </a:r>
            <a:r>
              <a:rPr lang="nl-NL" sz="1500" dirty="0" err="1" smtClean="0">
                <a:latin typeface="Arial"/>
                <a:cs typeface="Arial"/>
              </a:rPr>
              <a:t>stopweek</a:t>
            </a:r>
            <a:endParaRPr lang="nl-NL" sz="1500" dirty="0" smtClean="0">
              <a:latin typeface="Arial"/>
              <a:cs typeface="Arial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500" dirty="0" smtClean="0">
                <a:latin typeface="Arial"/>
                <a:cs typeface="Arial"/>
              </a:rPr>
              <a:t>de meeste pillen bevatten twee soorten hormonen (combinatiepil)</a:t>
            </a:r>
            <a:r>
              <a:rPr lang="nl-NL" sz="1600" dirty="0" smtClean="0">
                <a:latin typeface="Arial"/>
                <a:cs typeface="Arial"/>
              </a:rPr>
              <a:t>	</a:t>
            </a:r>
            <a:endParaRPr lang="nl-NL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763" y="1851025"/>
            <a:ext cx="6864350" cy="35020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pil geeft hormonen aan het lichaam af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hormonen zorgen ervoor dat je niet zwanger wordt: er komt geen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eisprong en een bevrucht eitje kan moeilijker innestelen in de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baarmoeder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Ook in de </a:t>
            </a:r>
            <a:r>
              <a:rPr lang="nl-NL" sz="1600" dirty="0" err="1" smtClean="0">
                <a:latin typeface="Arial" charset="0"/>
                <a:cs typeface="Arial" charset="0"/>
              </a:rPr>
              <a:t>stopweek</a:t>
            </a:r>
            <a:r>
              <a:rPr lang="nl-NL" sz="1600" dirty="0" smtClean="0">
                <a:latin typeface="Arial" charset="0"/>
                <a:cs typeface="Arial" charset="0"/>
              </a:rPr>
              <a:t> ben je beschermd tegen zwangerschap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pil is bij goed gebruik heel betrouwbaar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inhoud 2"/>
          <p:cNvSpPr>
            <a:spLocks noGrp="1"/>
          </p:cNvSpPr>
          <p:nvPr>
            <p:ph idx="1"/>
          </p:nvPr>
        </p:nvSpPr>
        <p:spPr>
          <a:xfrm>
            <a:off x="1449388" y="1795463"/>
            <a:ext cx="6675437" cy="37877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	</a:t>
            </a:r>
            <a:r>
              <a:rPr lang="nl-NL" sz="1600" dirty="0" smtClean="0">
                <a:latin typeface="Arial" charset="0"/>
                <a:cs typeface="Arial" charset="0"/>
              </a:rPr>
              <a:t> Is even betrouwbaar als de pil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 </a:t>
            </a:r>
            <a:r>
              <a:rPr lang="nl-NL" sz="1600" dirty="0" smtClean="0">
                <a:latin typeface="Arial" charset="0"/>
                <a:cs typeface="Arial" charset="0"/>
              </a:rPr>
              <a:t>Je hoeft er maar één keer per week aan te denken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 Je weet wanneer je ongesteld wordt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 Je kunt je ongesteldheid uitstellen door de </a:t>
            </a:r>
            <a:r>
              <a:rPr lang="nl-NL" sz="1600" dirty="0" err="1" smtClean="0">
                <a:latin typeface="Arial" charset="0"/>
                <a:cs typeface="Arial" charset="0"/>
              </a:rPr>
              <a:t>stopweek</a:t>
            </a:r>
            <a:r>
              <a:rPr lang="nl-NL" sz="1600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 </a:t>
            </a:r>
            <a:r>
              <a:rPr lang="nl-NL" sz="1600" dirty="0" smtClean="0">
                <a:latin typeface="Arial" charset="0"/>
                <a:cs typeface="Arial" charset="0"/>
              </a:rPr>
              <a:t>over te slaan of in te korten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 </a:t>
            </a:r>
            <a:r>
              <a:rPr lang="nl-NL" sz="1600" dirty="0" smtClean="0">
                <a:latin typeface="Arial" charset="0"/>
                <a:cs typeface="Arial" charset="0"/>
              </a:rPr>
              <a:t>Werkt ook bij overgeven en diarree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    Je kunt er gewoon mee zwemmen en douchen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	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19458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3" y="2522538"/>
            <a:ext cx="2000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4975" y="3054350"/>
            <a:ext cx="190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1325" y="3457575"/>
            <a:ext cx="206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Afbeelding 1" descr="Schermafbeelding 2012-06-19 om 12.23.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4025" y="3927475"/>
            <a:ext cx="2047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Afbeelding 7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4684713"/>
            <a:ext cx="2016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Afbeelding 8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129213"/>
            <a:ext cx="1905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5713" y="1924050"/>
            <a:ext cx="6864350" cy="353853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Hoe gebruik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Slik de pil elke dag op een vast tijdstip, behalve in de </a:t>
            </a:r>
            <a:r>
              <a:rPr lang="nl-NL" sz="1600" dirty="0" err="1" smtClean="0">
                <a:latin typeface="Arial" charset="0"/>
                <a:cs typeface="Arial" charset="0"/>
              </a:rPr>
              <a:t>stopweek</a:t>
            </a:r>
            <a:r>
              <a:rPr lang="nl-NL" sz="1600" dirty="0" smtClean="0">
                <a:latin typeface="Arial" charset="0"/>
                <a:cs typeface="Arial" charset="0"/>
              </a:rPr>
              <a:t>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(nooit langer dan 7 dagen stoppen)</a:t>
            </a: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Sommige pillen hebben geen </a:t>
            </a:r>
            <a:r>
              <a:rPr lang="nl-NL" sz="1600" dirty="0" err="1" smtClean="0">
                <a:latin typeface="Arial" charset="0"/>
                <a:cs typeface="Arial" charset="0"/>
              </a:rPr>
              <a:t>stopweek</a:t>
            </a:r>
            <a:r>
              <a:rPr lang="nl-NL" sz="1600" dirty="0" smtClean="0">
                <a:latin typeface="Arial" charset="0"/>
                <a:cs typeface="Arial" charset="0"/>
              </a:rPr>
              <a:t>, dan slik je de pil elke dag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4463" y="1960563"/>
            <a:ext cx="6851650" cy="431323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eerste recept haal je bij de huisarts of het Sense spreekuur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Daarmee kun je de pil ophalen bij de apotheek</a:t>
            </a:r>
          </a:p>
          <a:p>
            <a:pPr marL="0" indent="0" eaLnBrk="1" hangingPunct="1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Voor herhaalrecepten kun je zelf naar de apotheek gaan</a:t>
            </a: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763" y="2117725"/>
            <a:ext cx="6510337" cy="33448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weet wanneer je ongesteld wordt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de menstruatie uitstellen bij de meeste pillen door de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 </a:t>
            </a:r>
            <a:r>
              <a:rPr lang="nl-NL" sz="1600" dirty="0" err="1" smtClean="0">
                <a:latin typeface="Arial" charset="0"/>
                <a:cs typeface="Arial" charset="0"/>
              </a:rPr>
              <a:t>stopweek</a:t>
            </a:r>
            <a:r>
              <a:rPr lang="nl-NL" sz="1600" dirty="0" smtClean="0">
                <a:latin typeface="Arial" charset="0"/>
                <a:cs typeface="Arial" charset="0"/>
              </a:rPr>
              <a:t> over te slaan of in te korten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Vaak minder pijn tijdens de menstruatie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Soms minder last van puistjes</a:t>
            </a: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jdelijke aanduiding voor inhoud 2"/>
          <p:cNvSpPr>
            <a:spLocks noGrp="1"/>
          </p:cNvSpPr>
          <p:nvPr>
            <p:ph idx="1"/>
          </p:nvPr>
        </p:nvSpPr>
        <p:spPr>
          <a:xfrm>
            <a:off x="1414463" y="1914525"/>
            <a:ext cx="6510337" cy="36449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Je moet er elke dag aan denken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20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Neem de pil op een vast moment; bv. voor tanden poetsen, lenzen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uitdoen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Leg de pil op een plek waar je het vanzelf ziet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Zet de wekker van je telefoon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Gebruik een </a:t>
            </a:r>
            <a:r>
              <a:rPr lang="nl-NL" sz="1600" dirty="0" err="1" smtClean="0">
                <a:latin typeface="Arial" charset="0"/>
                <a:cs typeface="Arial" charset="0"/>
              </a:rPr>
              <a:t>app</a:t>
            </a:r>
            <a:r>
              <a:rPr lang="nl-NL" sz="1600" dirty="0" smtClean="0">
                <a:latin typeface="Arial" charset="0"/>
                <a:cs typeface="Arial" charset="0"/>
              </a:rPr>
              <a:t> of sms-service, bv. van de apotheek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Vraag je vriend(in) je te helpen herinneren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Zorg dat je altijd een strip bij je hebt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Pil vergeten? Kijk in de bijsluiter wat je moet doen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2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5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8275" y="1912938"/>
            <a:ext cx="6864350" cy="36703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600" b="1" i="1" dirty="0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Soms bijwerkingen, zoals hoofdpijn en gespannen borsten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Deze klachten gaan meestal vanzelf over binnen 3 maanden; je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lichaam moet wennen; blijf de pil gewoon slikken</a:t>
            </a: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Gaat het niet over? Overleg dan met je huisarts, misschien past een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andere pil of een ander anticonceptiemiddel beter bij je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jdelijke aanduiding voor inhoud 2"/>
          <p:cNvSpPr>
            <a:spLocks noGrp="1"/>
          </p:cNvSpPr>
          <p:nvPr>
            <p:ph idx="1"/>
          </p:nvPr>
        </p:nvSpPr>
        <p:spPr>
          <a:xfrm>
            <a:off x="1303338" y="1863725"/>
            <a:ext cx="6767512" cy="35369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700" smtClean="0">
                <a:latin typeface="Arial" charset="0"/>
                <a:cs typeface="Arial" charset="0"/>
              </a:rPr>
              <a:t>  </a:t>
            </a:r>
            <a:r>
              <a:rPr lang="nl-NL" sz="1600" smtClean="0">
                <a:latin typeface="Arial" charset="0"/>
                <a:cs typeface="Arial" charset="0"/>
              </a:rPr>
              <a:t>Het werkt niet goed bij overgeven en diarree en bij sommige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    antibiotica, omdat de hormonen dan niet of minder goed worden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    opgenomen in het bloed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Kijk in de bijsluiter van je pil wat je moet doen. Want dat hangt af van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    welke pil je gebruikt, in welke fase van je strip je bent en of je seks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    hebt gehad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Als je twijfelt: overleg met je apotheek of huisarts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Bij gebruik van antibiotica: overleg met je huisarts of apotheek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700" smtClean="0">
                <a:latin typeface="Arial" charset="0"/>
                <a:cs typeface="Arial" charset="0"/>
              </a:rPr>
              <a:t/>
            </a:r>
            <a:br>
              <a:rPr lang="nl-NL" sz="1700" smtClean="0">
                <a:latin typeface="Arial" charset="0"/>
                <a:cs typeface="Arial" charset="0"/>
              </a:rPr>
            </a:br>
            <a:endParaRPr lang="nl-NL" sz="27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7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2225" y="1863725"/>
            <a:ext cx="6729413" cy="35988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Meer tips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Kijk in de bijsluiter hoe je de pil precies moet gebruiken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Zet in je agenda of mobiel wanneer je weer naar de apotheek moet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voor nieuwe pillen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Gebruik óók een condoom, want de pil beschermt niet tegen soa’s</a:t>
            </a: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jdelijke aanduiding voor inhoud 2"/>
          <p:cNvSpPr>
            <a:spLocks noGrp="1"/>
          </p:cNvSpPr>
          <p:nvPr>
            <p:ph idx="1"/>
          </p:nvPr>
        </p:nvSpPr>
        <p:spPr>
          <a:xfrm>
            <a:off x="1425575" y="2144713"/>
            <a:ext cx="6510338" cy="32686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Wist je dat?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Je wordt niet dikker van de pil; wel kun je in het begin wat meer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 vocht vasthouden, maar dat gaat vanzelf over</a:t>
            </a: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								</a:t>
            </a:r>
            <a:r>
              <a:rPr lang="nl-NL" sz="1200" dirty="0" smtClean="0">
                <a:latin typeface="Arial" charset="0"/>
                <a:cs typeface="Arial" charset="0"/>
              </a:rPr>
              <a:t>		</a:t>
            </a:r>
            <a:r>
              <a:rPr lang="nl-NL" sz="1200" dirty="0" smtClean="0">
                <a:latin typeface="Arial" charset="0"/>
                <a:cs typeface="Arial" charset="0"/>
                <a:hlinkClick r:id="" action="ppaction://hlinkshowjump?jump=firstslide"/>
              </a:rPr>
              <a:t>Naar het begin</a:t>
            </a: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1925" y="2317750"/>
            <a:ext cx="42894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2088" y="2071688"/>
            <a:ext cx="6510337" cy="328136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De prikpil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Is geen pil, maar een prik met hormonen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1981200"/>
            <a:ext cx="6510337" cy="35655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  Nadeel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30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Je moet er elke week aan denken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  </a:t>
            </a: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 i="1" dirty="0" smtClean="0">
                <a:latin typeface="Arial" charset="0"/>
                <a:cs typeface="Arial" charset="0"/>
              </a:rPr>
              <a:t>  </a:t>
            </a:r>
            <a:r>
              <a:rPr lang="nl-NL" sz="2400" b="1" i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	</a:t>
            </a:r>
            <a:r>
              <a:rPr lang="nl-NL" sz="1500" dirty="0" smtClean="0">
                <a:latin typeface="Arial" charset="0"/>
                <a:cs typeface="Arial" charset="0"/>
              </a:rPr>
              <a:t>Plak op een vast moment in de week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		Zet in je agenda: nieuwe pleister, </a:t>
            </a:r>
            <a:r>
              <a:rPr lang="nl-NL" sz="1500" dirty="0" err="1" smtClean="0">
                <a:latin typeface="Arial" charset="0"/>
                <a:cs typeface="Arial" charset="0"/>
              </a:rPr>
              <a:t>stopweek</a:t>
            </a:r>
            <a:r>
              <a:rPr lang="nl-NL" sz="1500" dirty="0" smtClean="0">
                <a:latin typeface="Arial" charset="0"/>
                <a:cs typeface="Arial" charset="0"/>
              </a:rPr>
              <a:t>, nieuw recept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 		Gebruik een </a:t>
            </a:r>
            <a:r>
              <a:rPr lang="nl-NL" sz="1500" dirty="0" err="1" smtClean="0">
                <a:latin typeface="Arial" charset="0"/>
                <a:cs typeface="Arial" charset="0"/>
              </a:rPr>
              <a:t>app</a:t>
            </a:r>
            <a:r>
              <a:rPr lang="nl-NL" sz="1500" dirty="0" smtClean="0">
                <a:latin typeface="Arial" charset="0"/>
                <a:cs typeface="Arial" charset="0"/>
              </a:rPr>
              <a:t> of sms-service (bv. van de apotheek)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		Pleister vergeten?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		Kijk in de bijsluiter of overleg met je huisarts of Sense</a:t>
            </a:r>
            <a:endParaRPr lang="nl-NL" sz="3000" dirty="0" smtClean="0">
              <a:latin typeface="Arial" charset="0"/>
              <a:cs typeface="Arial" charset="0"/>
            </a:endParaRPr>
          </a:p>
        </p:txBody>
      </p:sp>
      <p:pic>
        <p:nvPicPr>
          <p:cNvPr id="20482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800" y="2501900"/>
            <a:ext cx="2428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4800" y="3721100"/>
            <a:ext cx="238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563" y="4129088"/>
            <a:ext cx="238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4473575"/>
            <a:ext cx="238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88" y="4897438"/>
            <a:ext cx="238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65250" y="2095500"/>
            <a:ext cx="6510338" cy="34512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krijgt 1x per 12 weken een injectie in je bil, arm of buik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hormonen komen langzaam vrij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hormonen remmen de eisprong en zorgen dat sperma niet tot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het baarmoederslijmvlies kan doordringen; daardoor kun je niet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zwanger worden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Is even betrouwbaar als de pil</a:t>
            </a: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4788" y="1998663"/>
            <a:ext cx="6510337" cy="334168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Haal een recept bij je huisarts of gynaecoloog</a:t>
            </a:r>
            <a:br>
              <a:rPr lang="nl-NL" sz="1600" smtClean="0">
                <a:latin typeface="Arial" charset="0"/>
                <a:cs typeface="Arial" charset="0"/>
              </a:rPr>
            </a:b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Haal met dit recept de prikpil op bij de apotheek</a:t>
            </a:r>
            <a:br>
              <a:rPr lang="nl-NL" sz="1600" smtClean="0">
                <a:latin typeface="Arial" charset="0"/>
                <a:cs typeface="Arial" charset="0"/>
              </a:rPr>
            </a:b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De (huis)arts geeft je de prikpil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8275" y="1973263"/>
            <a:ext cx="6510338" cy="352583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hoeft er niet elke dag aan te denken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Werkt ook bij diarree en overgeven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Minder vaak ongesteld, na een jaar houdt de menstruatie meestal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helemaal op (komt terug na stoppen met de prikpil)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het ongemerkt gebruiken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763" y="1938338"/>
            <a:ext cx="6510337" cy="35972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0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Je moet 1x per drie maanden naar de huisarts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Zet in je agenda of telefoon wanneer je de volgende prik moet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    halen, zodat je beschermd blijft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Nieuwe prik vergeten te halen?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500" smtClean="0">
                <a:latin typeface="Arial" charset="0"/>
                <a:cs typeface="Arial" charset="0"/>
              </a:rPr>
              <a:t>Overleg met je huisarts of apotheek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500" smtClean="0">
                <a:latin typeface="Arial" charset="0"/>
                <a:cs typeface="Arial" charset="0"/>
              </a:rPr>
              <a:t>Doe een zwangerschapstest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500" smtClean="0">
                <a:latin typeface="Arial" charset="0"/>
                <a:cs typeface="Arial" charset="0"/>
              </a:rPr>
              <a:t>Haal zo snel mogelijk een nieuwe prik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nl-NL" sz="15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30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3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1438" y="1931988"/>
            <a:ext cx="6838950" cy="35369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Nadelen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hormonen blijven 3 maanden in je lichaam; je kunt dus niet gelijk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stoppen als je bijwerkingen hebt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tussentijds bloedverlies hebben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Na stoppen met de prikpil kan het 1 jaar duren voor je weer vruchtbaar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bent</a:t>
            </a:r>
          </a:p>
          <a:p>
            <a:pPr marL="0" indent="0" eaLnBrk="1" hangingPunct="1">
              <a:buFont typeface="Arial" charset="0"/>
              <a:buNone/>
            </a:pPr>
            <a:endParaRPr lang="nl-NL" sz="12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Tip?</a:t>
            </a:r>
          </a:p>
          <a:p>
            <a:pPr marL="0" indent="0" eaLnBrk="1" hangingPunct="1">
              <a:buFont typeface="Arial" charset="0"/>
              <a:buBlip>
                <a:blip r:embed="rId3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Is dit een probleem? Kies dan een ander betrouwbaar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anticonceptiemiddel</a:t>
            </a: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65250" y="2192972"/>
            <a:ext cx="6510338" cy="286670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600" b="1" i="1" dirty="0" smtClean="0">
                <a:latin typeface="Arial" charset="0"/>
                <a:cs typeface="Arial" charset="0"/>
              </a:rPr>
              <a:t>Nog een tip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Gebruik óók een condoom, want een prikpil beschermt je niet    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tegen soa’s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/>
            </a:r>
            <a:br>
              <a:rPr lang="nl-NL" sz="1900" dirty="0" smtClean="0">
                <a:latin typeface="Arial" charset="0"/>
                <a:cs typeface="Arial" charset="0"/>
              </a:rPr>
            </a:br>
            <a:r>
              <a:rPr lang="nl-NL" sz="1900" dirty="0" smtClean="0">
                <a:latin typeface="Arial" charset="0"/>
                <a:cs typeface="Arial" charset="0"/>
              </a:rPr>
              <a:t>																				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								</a:t>
            </a:r>
            <a:r>
              <a:rPr lang="nl-NL" sz="1200" i="1" dirty="0" smtClean="0">
                <a:latin typeface="Arial" charset="0"/>
                <a:cs typeface="Arial" charset="0"/>
              </a:rPr>
              <a:t>	</a:t>
            </a:r>
            <a:r>
              <a:rPr lang="nl-NL" sz="1200" i="1" dirty="0" smtClean="0">
                <a:latin typeface="Arial" charset="0"/>
                <a:cs typeface="Arial" charset="0"/>
                <a:hlinkClick r:id="" action="ppaction://hlinkshowjump?jump=firstslide"/>
              </a:rPr>
              <a:t>Naar het begin</a:t>
            </a: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2387600"/>
            <a:ext cx="438943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1438" y="1960563"/>
            <a:ext cx="6510337" cy="335438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Een vrouwencondoom</a:t>
            </a:r>
            <a:br>
              <a:rPr lang="nl-NL" sz="1600" smtClean="0">
                <a:latin typeface="Arial" charset="0"/>
                <a:cs typeface="Arial" charset="0"/>
              </a:rPr>
            </a:b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Het is een zakje van een soort plastic met twee ringen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/>
            </a:r>
            <a:br>
              <a:rPr lang="nl-NL" sz="2000" smtClean="0">
                <a:latin typeface="Arial" charset="0"/>
                <a:cs typeface="Arial" charset="0"/>
              </a:rPr>
            </a:br>
            <a:endParaRPr lang="nl-NL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jdelijke aanduiding voor inhoud 2"/>
          <p:cNvSpPr>
            <a:spLocks noGrp="1"/>
          </p:cNvSpPr>
          <p:nvPr>
            <p:ph idx="1"/>
          </p:nvPr>
        </p:nvSpPr>
        <p:spPr>
          <a:xfrm>
            <a:off x="1389063" y="1935163"/>
            <a:ext cx="6926262" cy="36480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2400" b="1" i="1" dirty="0" smtClean="0">
                <a:latin typeface="Arial" charset="0"/>
                <a:cs typeface="Arial" charset="0"/>
              </a:rPr>
              <a:t>Hoe gebruik je het?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 Bij elke geslachtsgemeenschap gebruik je een nieuw vrouwencondoom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 De vrouw brengt het vrouwencondoom zelf in vóór ze gaat vrijen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500" dirty="0" smtClean="0">
                <a:latin typeface="Arial" charset="0"/>
                <a:cs typeface="Arial" charset="0"/>
              </a:rPr>
              <a:t>de binnenste ring boven in de vagina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500" dirty="0" smtClean="0">
                <a:latin typeface="Arial" charset="0"/>
                <a:cs typeface="Arial" charset="0"/>
              </a:rPr>
              <a:t>de buitenste ring aan buitenkant vagina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 Bij het vrijen gaat de penis in het vrouwencondoom (let op dat ie er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niet naast gaat)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 Na het vrijen het vrouwencondoom eruit halen: buitenste ring draaien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zodat er geen sperma uit kan lopen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 In tissue wikkelen en in de afvalemmer weggooien (</a:t>
            </a:r>
            <a:r>
              <a:rPr lang="nl-NL" sz="1600" dirty="0" err="1" smtClean="0">
                <a:latin typeface="Arial" charset="0"/>
                <a:cs typeface="Arial" charset="0"/>
              </a:rPr>
              <a:t>níet</a:t>
            </a:r>
            <a:r>
              <a:rPr lang="nl-NL" sz="1600" dirty="0" smtClean="0">
                <a:latin typeface="Arial" charset="0"/>
                <a:cs typeface="Arial" charset="0"/>
              </a:rPr>
              <a:t> in de wc!)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1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1900" dirty="0" smtClean="0">
                <a:latin typeface="Arial" charset="0"/>
                <a:cs typeface="Arial" charset="0"/>
              </a:rPr>
              <a:t/>
            </a:r>
            <a:br>
              <a:rPr lang="nl-NL" sz="1900" dirty="0" smtClean="0">
                <a:latin typeface="Arial" charset="0"/>
                <a:cs typeface="Arial" charset="0"/>
              </a:rPr>
            </a:br>
            <a:endParaRPr lang="nl-NL" sz="3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4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4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4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54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4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54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4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4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54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4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4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54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4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54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5575" y="1936750"/>
            <a:ext cx="6780213" cy="35369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400" b="1" i="1" dirty="0" smtClean="0">
                <a:latin typeface="Arial"/>
                <a:cs typeface="Arial"/>
              </a:rPr>
              <a:t>Hoe werkt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800" b="1" i="1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2000" dirty="0" smtClean="0">
                <a:latin typeface="Arial"/>
                <a:cs typeface="Arial"/>
              </a:rPr>
              <a:t> </a:t>
            </a:r>
            <a:r>
              <a:rPr lang="nl-NL" sz="1600" dirty="0" smtClean="0">
                <a:latin typeface="Arial"/>
                <a:cs typeface="Arial"/>
              </a:rPr>
              <a:t>Als de man klaarkomt vangt het condoom het sperma op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1200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2000" dirty="0" smtClean="0">
                <a:latin typeface="Arial"/>
                <a:cs typeface="Arial"/>
              </a:rPr>
              <a:t> </a:t>
            </a:r>
            <a:r>
              <a:rPr lang="nl-NL" sz="1600" dirty="0" smtClean="0">
                <a:latin typeface="Arial"/>
                <a:cs typeface="Arial"/>
              </a:rPr>
              <a:t>Het sperma kan niet in de vagina en baarmoeder komen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1200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2000" dirty="0" smtClean="0">
                <a:latin typeface="Arial"/>
                <a:cs typeface="Arial"/>
              </a:rPr>
              <a:t> </a:t>
            </a:r>
            <a:r>
              <a:rPr lang="nl-NL" sz="1600" dirty="0" smtClean="0">
                <a:latin typeface="Arial"/>
                <a:cs typeface="Arial"/>
              </a:rPr>
              <a:t>Het condoom beschermt zo tegen een zwangerschap en tegen soa</a:t>
            </a: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170113"/>
            <a:ext cx="6510337" cy="31337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  </a:t>
            </a:r>
            <a:r>
              <a:rPr lang="nl-NL" sz="2400" b="1" i="1" dirty="0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Je kunt de pleister zien zitten</a:t>
            </a: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200" b="1" dirty="0" smtClean="0">
                <a:latin typeface="Arial" charset="0"/>
                <a:cs typeface="Arial" charset="0"/>
              </a:rPr>
              <a:t>   </a:t>
            </a:r>
            <a:r>
              <a:rPr lang="nl-NL" sz="2400" b="1" i="1" dirty="0" smtClean="0">
                <a:latin typeface="Arial" charset="0"/>
                <a:cs typeface="Arial" charset="0"/>
              </a:rPr>
              <a:t>Tip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200" dirty="0" smtClean="0">
                <a:latin typeface="Arial" charset="0"/>
                <a:cs typeface="Arial" charset="0"/>
              </a:rPr>
              <a:t>		</a:t>
            </a:r>
            <a:r>
              <a:rPr lang="nl-NL" sz="1500" dirty="0" smtClean="0">
                <a:latin typeface="Arial" charset="0"/>
                <a:cs typeface="Arial" charset="0"/>
              </a:rPr>
              <a:t>Plak het op een plek onder je kleren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	</a:t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21506" name="Afbeelding 5" descr="Schermafbeelding 2012-06-19 om 12.22.5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4449763"/>
            <a:ext cx="2317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Afbeelding 6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6225" y="2919413"/>
            <a:ext cx="2428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2"/>
          <a:stretch/>
        </p:blipFill>
        <p:spPr bwMode="auto">
          <a:xfrm>
            <a:off x="2767584" y="2272698"/>
            <a:ext cx="3858849" cy="281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7950" y="1998663"/>
            <a:ext cx="6510338" cy="341471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Onder andere te koop: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via internet</a:t>
            </a: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drogist</a:t>
            </a: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erotiekshops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11300" y="1924050"/>
            <a:ext cx="6510338" cy="356235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Beschermt óók tegen soa’s!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Je hoeft er niet voor naar de huisarts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Je hoeft er alleen aan te denken als je seks gaat hebben  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(wel zorgen dat je ze altijd bij de hand hebt!)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Je kunt het vóór het vrijen indoen (dan geen onderbreking tijdens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het vrijen)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Ook te gebruiken als je allergisch bent voor rubber	</a:t>
            </a: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0975" y="2035175"/>
            <a:ext cx="6645275" cy="33289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Meer voordelen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Lekker schoon: er komt geen sperma in de vagina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‘schoon’ seks hebben als je ongesteld bent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Er zitten geen hormonen in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bent als vrouw niet afhankelijk van de man om het te gebruiken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bewegen van de buitenste ring tijdens het vrijen kan de vrouw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extra stimuleren 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/>
            </a:r>
            <a:br>
              <a:rPr lang="nl-NL" sz="1900" dirty="0" smtClean="0">
                <a:latin typeface="Arial" charset="0"/>
                <a:cs typeface="Arial" charset="0"/>
              </a:rPr>
            </a:b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65250" y="2035175"/>
            <a:ext cx="6510338" cy="30972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Nadelen?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20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is veel duurder dan het ‘mannencondoom’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moet condooms iedere keer dat je seks hebt gebruiken (ook als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de vrouw ongesteld is!)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kan het zien zitten aan de buitenkant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1438" y="1985963"/>
            <a:ext cx="6802437" cy="33178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2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Oefen eerst zelf met indoen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Zorg dat je ze altijd bij de hand hebt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Let op het CE logo en de houdbaarheidsdatum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Hoe vaker je vrouwencondooms gebruikt des te makkelijker het gaat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Gebruik naast het vrouwencondoom óók andere anticonceptie zodat je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goed beschermd bent tegen zwangerschap</a:t>
            </a:r>
            <a:r>
              <a:rPr lang="nl-NL" sz="1500" dirty="0" smtClean="0">
                <a:latin typeface="Arial" charset="0"/>
                <a:cs typeface="Arial" charset="0"/>
              </a:rPr>
              <a:t>			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										</a:t>
            </a:r>
            <a:r>
              <a:rPr lang="nl-NL" sz="1200" i="1" dirty="0" smtClean="0">
                <a:latin typeface="Arial" charset="0"/>
                <a:cs typeface="Arial" charset="0"/>
                <a:hlinkClick r:id="" action="ppaction://hlinkshowjump?jump=firstslide"/>
              </a:rPr>
              <a:t>Naar het begin</a:t>
            </a:r>
            <a:endParaRPr lang="nl-NL" sz="1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2463</Words>
  <Application>Microsoft Office PowerPoint</Application>
  <PresentationFormat>On-screen Show (4:3)</PresentationFormat>
  <Paragraphs>940</Paragraphs>
  <Slides>95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9" baseType="lpstr">
      <vt:lpstr>Arial</vt:lpstr>
      <vt:lpstr>Calibri</vt:lpstr>
      <vt:lpstr>Century Gothic</vt:lpstr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Anticonceptie</dc:title>
  <dc:creator>Jan Bart Adriaanse</dc:creator>
  <cp:lastModifiedBy>M.S.W. Hennen</cp:lastModifiedBy>
  <cp:revision>114</cp:revision>
  <dcterms:created xsi:type="dcterms:W3CDTF">2012-06-19T10:05:54Z</dcterms:created>
  <dcterms:modified xsi:type="dcterms:W3CDTF">2016-12-19T15:09:21Z</dcterms:modified>
</cp:coreProperties>
</file>