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67" r:id="rId6"/>
    <p:sldId id="260" r:id="rId7"/>
    <p:sldId id="266" r:id="rId8"/>
    <p:sldId id="268" r:id="rId9"/>
    <p:sldId id="269" r:id="rId10"/>
    <p:sldId id="26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24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140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445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983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06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2067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575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764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630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415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5A705-D03D-49D2-AC7E-8034AFB283DE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17B86-7B54-483C-9AD1-FC93BD201E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66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DdBuezqoDy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wLojC2wB3G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3312368"/>
          </a:xfrm>
        </p:spPr>
        <p:txBody>
          <a:bodyPr>
            <a:normAutofit/>
          </a:bodyPr>
          <a:lstStyle/>
          <a:p>
            <a:r>
              <a:rPr lang="nl-NL" dirty="0" smtClean="0"/>
              <a:t>Pathologie VP15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H2 </a:t>
            </a:r>
            <a:r>
              <a:rPr lang="nl-NL" dirty="0" smtClean="0"/>
              <a:t>Zorgvragers met </a:t>
            </a:r>
            <a:r>
              <a:rPr lang="nl-NL" dirty="0" smtClean="0"/>
              <a:t>gewrichtsaandoeningen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NL" sz="2400" dirty="0" smtClean="0"/>
          </a:p>
          <a:p>
            <a:r>
              <a:rPr lang="nl-NL" sz="2400" dirty="0" smtClean="0"/>
              <a:t>21 november 2016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53747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Maak schema van deze ziektebeelden met deze onderdelen: </a:t>
            </a:r>
          </a:p>
          <a:p>
            <a:pPr lvl="1"/>
            <a:r>
              <a:rPr lang="nl-NL" dirty="0" smtClean="0"/>
              <a:t>Wat is het</a:t>
            </a:r>
          </a:p>
          <a:p>
            <a:pPr lvl="1"/>
            <a:r>
              <a:rPr lang="nl-NL" dirty="0" smtClean="0"/>
              <a:t>Symptomen </a:t>
            </a:r>
          </a:p>
          <a:p>
            <a:pPr lvl="1"/>
            <a:r>
              <a:rPr lang="nl-NL" dirty="0" smtClean="0"/>
              <a:t>Oorzaak</a:t>
            </a:r>
            <a:r>
              <a:rPr lang="nl-NL" dirty="0" smtClean="0"/>
              <a:t> </a:t>
            </a:r>
          </a:p>
          <a:p>
            <a:pPr lvl="1"/>
            <a:r>
              <a:rPr lang="nl-NL" dirty="0" smtClean="0"/>
              <a:t>Diagnose </a:t>
            </a:r>
          </a:p>
          <a:p>
            <a:pPr lvl="1"/>
            <a:r>
              <a:rPr lang="nl-NL" dirty="0" smtClean="0"/>
              <a:t>Gevolg voor zorgvrager</a:t>
            </a:r>
          </a:p>
          <a:p>
            <a:pPr lvl="1"/>
            <a:r>
              <a:rPr lang="nl-NL" dirty="0" smtClean="0"/>
              <a:t>Behandeling</a:t>
            </a:r>
          </a:p>
          <a:p>
            <a:pPr lvl="1"/>
            <a:r>
              <a:rPr lang="nl-NL" dirty="0" smtClean="0"/>
              <a:t>Noteer medische terminologie apart </a:t>
            </a:r>
            <a:r>
              <a:rPr lang="nl-NL" smtClean="0"/>
              <a:t>met vertaling</a:t>
            </a:r>
            <a:endParaRPr lang="nl-NL" dirty="0"/>
          </a:p>
          <a:p>
            <a:r>
              <a:rPr lang="nl-NL" dirty="0" smtClean="0"/>
              <a:t>Zelfstandig!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876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 P5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Evalueren </a:t>
            </a:r>
          </a:p>
          <a:p>
            <a:r>
              <a:rPr lang="nl-NL" dirty="0" smtClean="0"/>
              <a:t>Analyse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113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Kunnen aangeven welke gewrichtsaandoeningen er zijn</a:t>
            </a:r>
          </a:p>
          <a:p>
            <a:r>
              <a:rPr lang="nl-NL" dirty="0" smtClean="0"/>
              <a:t>Kennis hebben van bot-, spier- en bindweefsel die aangetast kunnen </a:t>
            </a:r>
            <a:r>
              <a:rPr lang="nl-NL" dirty="0" smtClean="0"/>
              <a:t>zijn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884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Reumatoïde artritis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filmpje</a:t>
            </a:r>
            <a:endParaRPr lang="nl-NL" dirty="0"/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348880"/>
            <a:ext cx="4541093" cy="344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4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/ 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Symptomen </a:t>
            </a:r>
          </a:p>
          <a:p>
            <a:pPr lvl="1"/>
            <a:r>
              <a:rPr lang="nl-NL" dirty="0" smtClean="0"/>
              <a:t>Afwisselende fasen: pijn, gezwollen gewrichten, alg. malaise, koorts, gewichtsverlies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Behandeling: medicatie</a:t>
            </a:r>
          </a:p>
          <a:p>
            <a:pPr lvl="1"/>
            <a:r>
              <a:rPr lang="nl-NL" dirty="0" err="1" smtClean="0"/>
              <a:t>NSAID’s</a:t>
            </a:r>
            <a:r>
              <a:rPr lang="nl-NL" dirty="0" smtClean="0"/>
              <a:t> ontstekingsproces verminderen</a:t>
            </a:r>
          </a:p>
          <a:p>
            <a:pPr lvl="1"/>
            <a:r>
              <a:rPr lang="nl-NL" dirty="0" err="1" smtClean="0"/>
              <a:t>DMARD’s</a:t>
            </a:r>
            <a:r>
              <a:rPr lang="nl-NL" dirty="0" smtClean="0"/>
              <a:t> goudverbindingen; verminderen activiteit ontstekingen</a:t>
            </a:r>
          </a:p>
          <a:p>
            <a:pPr lvl="1"/>
            <a:r>
              <a:rPr lang="nl-NL" dirty="0" smtClean="0"/>
              <a:t>Corticosteroïden</a:t>
            </a:r>
          </a:p>
          <a:p>
            <a:pPr lvl="1"/>
            <a:r>
              <a:rPr lang="nl-NL" dirty="0" smtClean="0"/>
              <a:t>TNF-a blokkers gaan werking van eiwit TNF-a tegen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27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err="1" smtClean="0"/>
              <a:t>Arthrosis</a:t>
            </a:r>
            <a:r>
              <a:rPr lang="nl-NL" dirty="0" smtClean="0"/>
              <a:t> </a:t>
            </a:r>
            <a:r>
              <a:rPr lang="nl-NL" dirty="0" err="1" smtClean="0"/>
              <a:t>deformans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Structurele slijtage van het gewrichtskraakbeen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1292"/>
          <a:stretch/>
        </p:blipFill>
        <p:spPr>
          <a:xfrm>
            <a:off x="2267744" y="2924944"/>
            <a:ext cx="5832648" cy="367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0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/ 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Symptomen </a:t>
            </a:r>
          </a:p>
          <a:p>
            <a:pPr lvl="1"/>
            <a:r>
              <a:rPr lang="nl-NL" dirty="0" smtClean="0"/>
              <a:t>Pijn </a:t>
            </a:r>
          </a:p>
          <a:p>
            <a:endParaRPr lang="nl-NL" dirty="0" smtClean="0"/>
          </a:p>
          <a:p>
            <a:r>
              <a:rPr lang="nl-NL" dirty="0" smtClean="0"/>
              <a:t>Behandeling</a:t>
            </a:r>
          </a:p>
          <a:p>
            <a:pPr lvl="1"/>
            <a:r>
              <a:rPr lang="nl-NL" dirty="0" smtClean="0"/>
              <a:t>Pijnstilling</a:t>
            </a:r>
          </a:p>
          <a:p>
            <a:pPr lvl="1"/>
            <a:r>
              <a:rPr lang="nl-NL" dirty="0" smtClean="0"/>
              <a:t>Oefentherapie: spieren moeten overnemen</a:t>
            </a:r>
          </a:p>
          <a:p>
            <a:pPr lvl="1"/>
            <a:r>
              <a:rPr lang="nl-NL" dirty="0" smtClean="0"/>
              <a:t>Afvallen </a:t>
            </a:r>
          </a:p>
          <a:p>
            <a:pPr lvl="1"/>
            <a:r>
              <a:rPr lang="nl-NL" dirty="0" smtClean="0"/>
              <a:t>Operatie; prothese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079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Ziekte van Bechterew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= spondylitis </a:t>
            </a:r>
            <a:r>
              <a:rPr lang="nl-NL" dirty="0" err="1" smtClean="0"/>
              <a:t>ankylopoetica</a:t>
            </a:r>
            <a:r>
              <a:rPr lang="nl-NL" dirty="0" smtClean="0"/>
              <a:t> (SA)</a:t>
            </a:r>
          </a:p>
          <a:p>
            <a:pPr marL="400050" lvl="1" indent="0">
              <a:buNone/>
            </a:pPr>
            <a:r>
              <a:rPr lang="nl-NL" dirty="0" smtClean="0"/>
              <a:t>Ontstoken gewrichten geeft</a:t>
            </a:r>
          </a:p>
          <a:p>
            <a:pPr marL="400050" lvl="1" indent="0">
              <a:buNone/>
            </a:pPr>
            <a:r>
              <a:rPr lang="nl-NL" dirty="0" smtClean="0"/>
              <a:t>Verharding van banden langs</a:t>
            </a:r>
          </a:p>
          <a:p>
            <a:pPr marL="400050" lvl="1" indent="0">
              <a:buNone/>
            </a:pPr>
            <a:r>
              <a:rPr lang="nl-NL" dirty="0" smtClean="0"/>
              <a:t>gewrichten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2204864"/>
            <a:ext cx="3551990" cy="433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1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Pijnlijke ontstekingen </a:t>
            </a:r>
          </a:p>
          <a:p>
            <a:r>
              <a:rPr lang="nl-NL" dirty="0" smtClean="0"/>
              <a:t>in/bij gewrichten </a:t>
            </a:r>
          </a:p>
          <a:p>
            <a:r>
              <a:rPr lang="nl-NL" dirty="0" smtClean="0"/>
              <a:t>tgv urinezuurkristallen</a:t>
            </a:r>
          </a:p>
          <a:p>
            <a:endParaRPr lang="nl-NL" dirty="0"/>
          </a:p>
        </p:txBody>
      </p:sp>
      <p:pic>
        <p:nvPicPr>
          <p:cNvPr id="5" name="Afbeelding 4">
            <a:hlinkClick r:id="rId2"/>
          </p:cNvPr>
          <p:cNvPicPr>
            <a:picLocks noChangeAspect="1"/>
          </p:cNvPicPr>
          <p:nvPr/>
        </p:nvPicPr>
        <p:blipFill rotWithShape="1">
          <a:blip r:embed="rId3"/>
          <a:srcRect t="16176" b="16176"/>
          <a:stretch/>
        </p:blipFill>
        <p:spPr>
          <a:xfrm>
            <a:off x="5179853" y="2564903"/>
            <a:ext cx="3506947" cy="3561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4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146</Words>
  <Application>Microsoft Office PowerPoint</Application>
  <PresentationFormat>Diavoorstelling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Pathologie VP15 H2 Zorgvragers met gewrichtsaandoeningen</vt:lpstr>
      <vt:lpstr>Toets P5</vt:lpstr>
      <vt:lpstr>Doelstellingen</vt:lpstr>
      <vt:lpstr>Reumatoïde artritis</vt:lpstr>
      <vt:lpstr>Symptomen / behandeling</vt:lpstr>
      <vt:lpstr>Arthrosis deformans</vt:lpstr>
      <vt:lpstr>Symptomen / behandeling</vt:lpstr>
      <vt:lpstr>Ziekte van Bechterew</vt:lpstr>
      <vt:lpstr>Jicht</vt:lpstr>
      <vt:lpstr>Opdracht </vt:lpstr>
    </vt:vector>
  </TitlesOfParts>
  <Company>Onderwijsgroep Noord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VVT2 Niv 4  Hfst 2 Zorgvragers met gewrichtsaandoeningen</dc:title>
  <dc:creator>W.P. Moella</dc:creator>
  <cp:lastModifiedBy>Esther Scheltens-Flink</cp:lastModifiedBy>
  <cp:revision>13</cp:revision>
  <dcterms:created xsi:type="dcterms:W3CDTF">2015-11-20T08:33:08Z</dcterms:created>
  <dcterms:modified xsi:type="dcterms:W3CDTF">2016-11-20T15:29:02Z</dcterms:modified>
</cp:coreProperties>
</file>