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5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tijl, gemiddeld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ijl, donker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Stijl, gemiddeld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/>
    <p:restoredTop sz="93009" autoAdjust="0"/>
  </p:normalViewPr>
  <p:slideViewPr>
    <p:cSldViewPr snapToGrid="0" snapToObjects="1">
      <p:cViewPr varScale="1">
        <p:scale>
          <a:sx n="76" d="100"/>
          <a:sy n="76" d="100"/>
        </p:scale>
        <p:origin x="21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3ABD5-4896-134F-8734-3AA2D584C9CF}" type="datetimeFigureOut">
              <a:rPr lang="nl-NL" smtClean="0"/>
              <a:t>02-11-16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A8785-8F10-B74A-839E-0C587152E6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709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97CE5-9CF5-1C47-87AD-F131AF78849C}" type="datetimeFigureOut">
              <a:rPr lang="nl-NL" smtClean="0"/>
              <a:t>02-11-16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2A167-8AD1-5B44-8F85-8157E1EFAE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09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4858-E1D0-8840-B533-FFB298B30019}" type="datetime1">
              <a:rPr lang="nl-NL" smtClean="0"/>
              <a:t>02-11-16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h.prins@noorderpoort.nl | 06-25681954 | facebook.com/richard.prins.cw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169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F35C-02F1-DE45-A3B8-650F2CCD2386}" type="datetime1">
              <a:rPr lang="nl-NL" smtClean="0"/>
              <a:t>02-11-16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h.prins@noorderpoort.nl | 06-25681954 | facebook.com/richard.prins.cw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72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0D7A-7504-E34E-9798-B57AFEAAFBD6}" type="datetime1">
              <a:rPr lang="nl-NL" smtClean="0"/>
              <a:t>02-11-16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h.prins@noorderpoort.nl | 06-25681954 | facebook.com/richard.prins.cw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2461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99F2F-F74F-2640-A6B0-A6F49C22649F}" type="datetime1">
              <a:rPr lang="nl-NL" smtClean="0"/>
              <a:t>02-11-16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h.prins@noorderpoort.nl | 06-25681954 | facebook.com/richard.prins.cw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7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BDA8-213D-174A-8C5C-ECEAC1DB86F3}" type="datetime1">
              <a:rPr lang="nl-NL" smtClean="0"/>
              <a:t>02-11-16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h.prins@noorderpoort.nl | 06-25681954 | facebook.com/richard.prins.cw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797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6E8C-579F-674C-964E-970393FC0AF9}" type="datetime1">
              <a:rPr lang="nl-NL" smtClean="0"/>
              <a:t>02-11-16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h.prins@noorderpoort.nl | 06-25681954 | facebook.com/richard.prins.cw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345B-BBA0-0446-98CE-5B69604408B0}" type="datetime1">
              <a:rPr lang="nl-NL" smtClean="0"/>
              <a:t>02-11-16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h.prins@noorderpoort.nl | 06-25681954 | facebook.com/richard.prins.cw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9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1955-4C3A-E744-92B6-0191897975E2}" type="datetime1">
              <a:rPr lang="nl-NL" smtClean="0"/>
              <a:t>02-11-16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h.prins@noorderpoort.nl | 06-25681954 | facebook.com/richard.prins.cw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4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F4C7-EA0D-B840-A245-4A2808C67571}" type="datetime1">
              <a:rPr lang="nl-NL" smtClean="0"/>
              <a:t>02-11-16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h.prins@noorderpoort.nl | 06-25681954 | facebook.com/richard.prins.cw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4228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B3BD-A514-F84D-AE21-54AB53021220}" type="datetime1">
              <a:rPr lang="nl-NL" smtClean="0"/>
              <a:t>02-11-16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smtClean="0"/>
              <a:t>h.prins@noorderpoort.nl | 06-25681954 | facebook.com/richard.prins.cw 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794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EC55E67-3094-DA49-9763-8957ADBD764F}" type="datetime1">
              <a:rPr lang="nl-NL" smtClean="0"/>
              <a:t>02-11-16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smtClean="0"/>
              <a:t>h.prins@noorderpoort.nl | 06-25681954 | facebook.com/richard.prins.cw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4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6DF3ECA-34B3-3349-9F00-A61419E2E715}" type="datetime1">
              <a:rPr lang="nl-NL" smtClean="0"/>
              <a:t>02-11-16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h.prins@noorderpoort.nl | 06-25681954 | facebook.com/richard.prins.cw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9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e-d3eTqBok4?t=2m" TargetMode="External"/><Relationship Id="rId3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t="8859" b="34962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00200" y="3753529"/>
            <a:ext cx="8991600" cy="1645759"/>
          </a:xfrm>
        </p:spPr>
        <p:txBody>
          <a:bodyPr>
            <a:normAutofit/>
          </a:bodyPr>
          <a:lstStyle/>
          <a:p>
            <a:r>
              <a:rPr lang="nl-NL" dirty="0"/>
              <a:t>Gezondheidskunde-AFP	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695194" y="5704731"/>
            <a:ext cx="6801612" cy="513189"/>
          </a:xfrm>
        </p:spPr>
        <p:txBody>
          <a:bodyPr>
            <a:normAutofit/>
          </a:bodyPr>
          <a:lstStyle/>
          <a:p>
            <a:r>
              <a:rPr lang="nl-NL" dirty="0"/>
              <a:t>Gezond bewegen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fld id="{6D22F896-40B5-4ADD-8801-0D06FADFA095}" type="slidenum">
              <a:rPr lang="en-US" smtClean="0"/>
              <a:pPr>
                <a:lnSpc>
                  <a:spcPct val="90000"/>
                </a:lnSpc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92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Dagelijkse beweging en de NNGB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In hoeverre tellen gewone dagelijkse bewegingen ook mee? </a:t>
            </a:r>
          </a:p>
          <a:p>
            <a:r>
              <a:rPr lang="nl-NL" dirty="0" smtClean="0"/>
              <a:t>Nationaal Kompas van Gezondheid </a:t>
            </a:r>
            <a:r>
              <a:rPr lang="nl-NL" dirty="0" smtClean="0">
                <a:sym typeface="Wingdings"/>
              </a:rPr>
              <a:t> Min. VWS  geef als definitie:</a:t>
            </a:r>
          </a:p>
          <a:p>
            <a:endParaRPr lang="nl-NL" dirty="0">
              <a:sym typeface="Wingdings"/>
            </a:endParaRPr>
          </a:p>
          <a:p>
            <a:pPr marL="0" indent="0" algn="ctr">
              <a:buNone/>
            </a:pPr>
            <a:r>
              <a:rPr lang="nl-NL" sz="2800" b="1" i="1" dirty="0" smtClean="0">
                <a:sym typeface="Wingdings"/>
              </a:rPr>
              <a:t>”Lichamelijke activiteit is elke activiteit van de skeletspieren die leidt tot meer energieverbruik dan van het lichaam in rust”</a:t>
            </a:r>
            <a:r>
              <a:rPr lang="nl-NL" dirty="0" smtClean="0">
                <a:sym typeface="Wingdings"/>
              </a:rPr>
              <a:t/>
            </a:r>
            <a:br>
              <a:rPr lang="nl-NL" dirty="0" smtClean="0">
                <a:sym typeface="Wingdings"/>
              </a:rPr>
            </a:br>
            <a:r>
              <a:rPr lang="nl-NL" dirty="0" smtClean="0">
                <a:sym typeface="Wingdings"/>
              </a:rPr>
              <a:t/>
            </a:r>
            <a:br>
              <a:rPr lang="nl-NL" dirty="0" smtClean="0">
                <a:sym typeface="Wingdings"/>
              </a:rPr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8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4757" y="331352"/>
            <a:ext cx="7729728" cy="1188720"/>
          </a:xfrm>
        </p:spPr>
        <p:txBody>
          <a:bodyPr/>
          <a:lstStyle/>
          <a:p>
            <a:r>
              <a:rPr lang="nl-NL" dirty="0" smtClean="0"/>
              <a:t>Dagelijkse beweging en de NNGB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14757" y="1740269"/>
            <a:ext cx="7729728" cy="1618073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Je kunt inschatten hoe zwaar een activiteit is voor een cliënt: 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-Licht intensief 	</a:t>
            </a:r>
            <a:r>
              <a:rPr lang="nl-NL" dirty="0" smtClean="0">
                <a:sym typeface="Wingdings"/>
              </a:rPr>
              <a:t> geen verhoogde hartslag of versnelde ademhaling</a:t>
            </a:r>
            <a:r>
              <a:rPr lang="nl-NL" smtClean="0">
                <a:sym typeface="Wingdings"/>
              </a:rPr>
              <a:t/>
            </a:r>
            <a:br>
              <a:rPr lang="nl-NL" smtClean="0">
                <a:sym typeface="Wingdings"/>
              </a:rPr>
            </a:br>
            <a:r>
              <a:rPr lang="nl-NL" smtClean="0">
                <a:sym typeface="Wingdings"/>
              </a:rPr>
              <a:t>-</a:t>
            </a:r>
            <a:r>
              <a:rPr lang="nl-NL" dirty="0" smtClean="0">
                <a:sym typeface="Wingdings"/>
              </a:rPr>
              <a:t>Matig intensief 	 versnelde ademhaling en verhoogde hartslag</a:t>
            </a:r>
            <a:r>
              <a:rPr lang="nl-NL" smtClean="0">
                <a:sym typeface="Wingdings"/>
              </a:rPr>
              <a:t/>
            </a:r>
            <a:br>
              <a:rPr lang="nl-NL" smtClean="0">
                <a:sym typeface="Wingdings"/>
              </a:rPr>
            </a:br>
            <a:r>
              <a:rPr lang="nl-NL" smtClean="0">
                <a:sym typeface="Wingdings"/>
              </a:rPr>
              <a:t>-</a:t>
            </a:r>
            <a:r>
              <a:rPr lang="nl-NL" dirty="0" smtClean="0">
                <a:sym typeface="Wingdings"/>
              </a:rPr>
              <a:t>Zwaar intensief	 zweten en buiten adem raken</a:t>
            </a:r>
            <a:br>
              <a:rPr lang="nl-NL" dirty="0" smtClean="0">
                <a:sym typeface="Wingdings"/>
              </a:rPr>
            </a:br>
            <a:r>
              <a:rPr lang="nl-NL" dirty="0" smtClean="0">
                <a:sym typeface="Wingdings"/>
              </a:rPr>
              <a:t/>
            </a:r>
            <a:br>
              <a:rPr lang="nl-NL" dirty="0" smtClean="0">
                <a:sym typeface="Wingdings"/>
              </a:rPr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757" y="2942705"/>
            <a:ext cx="7963635" cy="391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1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Ondersteuning door jou als beroepskracht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Je kunt </a:t>
            </a:r>
            <a:r>
              <a:rPr lang="nl-NL" dirty="0" err="1" smtClean="0"/>
              <a:t>clienten</a:t>
            </a:r>
            <a:r>
              <a:rPr lang="nl-NL" dirty="0" smtClean="0"/>
              <a:t> ondersteunen bij: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>
              <a:spcBef>
                <a:spcPts val="0"/>
              </a:spcBef>
              <a:buClrTx/>
            </a:pPr>
            <a:r>
              <a:rPr lang="nl-NL" dirty="0" smtClean="0"/>
              <a:t>Alledaagse beweging </a:t>
            </a:r>
            <a:r>
              <a:rPr lang="nl-NL" dirty="0" smtClean="0">
                <a:sym typeface="Wingdings"/>
              </a:rPr>
              <a:t> tijdens de persoonlijke verzorging</a:t>
            </a:r>
          </a:p>
          <a:p>
            <a:pPr>
              <a:spcBef>
                <a:spcPts val="0"/>
              </a:spcBef>
              <a:buClrTx/>
            </a:pPr>
            <a:r>
              <a:rPr lang="nl-NL" dirty="0" smtClean="0">
                <a:sym typeface="Wingdings"/>
              </a:rPr>
              <a:t>Bewegingsactiviteit</a:t>
            </a:r>
          </a:p>
          <a:p>
            <a:pPr>
              <a:spcBef>
                <a:spcPts val="0"/>
              </a:spcBef>
              <a:buClrTx/>
            </a:pPr>
            <a:r>
              <a:rPr lang="nl-NL" dirty="0" smtClean="0">
                <a:sym typeface="Wingdings"/>
              </a:rPr>
              <a:t>sporten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795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8415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79" y="1736096"/>
            <a:ext cx="6227064" cy="33937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2677" y="964692"/>
            <a:ext cx="3066937" cy="1188720"/>
          </a:xfrm>
        </p:spPr>
        <p:txBody>
          <a:bodyPr>
            <a:normAutofit/>
          </a:bodyPr>
          <a:lstStyle/>
          <a:p>
            <a:r>
              <a:rPr lang="nl-NL" dirty="0" err="1"/>
              <a:t>Zora</a:t>
            </a:r>
            <a:r>
              <a:rPr lang="nl-NL" dirty="0"/>
              <a:t> zorgrobot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11249" y="2638044"/>
            <a:ext cx="3063765" cy="3263206"/>
          </a:xfrm>
        </p:spPr>
        <p:txBody>
          <a:bodyPr>
            <a:normAutofit/>
          </a:bodyPr>
          <a:lstStyle/>
          <a:p>
            <a:r>
              <a:rPr lang="nl-NL" dirty="0">
                <a:hlinkClick r:id="rId2"/>
              </a:rPr>
              <a:t>Zora zorgrobot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fld id="{6D22F896-40B5-4ADD-8801-0D06FADFA095}" type="slidenum">
              <a:rPr lang="en-US" smtClean="0"/>
              <a:pPr>
                <a:lnSpc>
                  <a:spcPct val="90000"/>
                </a:lnSpc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7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Bewegen </a:t>
            </a:r>
            <a:r>
              <a:rPr lang="nl-NL" smtClean="0"/>
              <a:t>voor gezondheid.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98168" y="3078311"/>
            <a:ext cx="8995664" cy="13354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Tx/>
              <a:defRPr/>
            </a:pPr>
            <a:r>
              <a:rPr lang="nl-NL" sz="2400" dirty="0" smtClean="0"/>
              <a:t>Mobiliteit </a:t>
            </a:r>
            <a:r>
              <a:rPr lang="nl-NL" sz="2400" dirty="0" smtClean="0">
                <a:sym typeface="Wingdings"/>
              </a:rPr>
              <a:t> vermogen om je te kunnen bewegen en verplaatsen</a:t>
            </a:r>
          </a:p>
          <a:p>
            <a:pPr>
              <a:spcBef>
                <a:spcPts val="0"/>
              </a:spcBef>
              <a:buClrTx/>
              <a:defRPr/>
            </a:pPr>
            <a:r>
              <a:rPr lang="nl-NL" sz="2400" dirty="0" smtClean="0">
                <a:sym typeface="Wingdings"/>
              </a:rPr>
              <a:t>Mobiliteitsbeperking  wereld wordt kleiner, kans op vereenzaming</a:t>
            </a:r>
          </a:p>
          <a:p>
            <a:pPr>
              <a:spcBef>
                <a:spcPts val="0"/>
              </a:spcBef>
              <a:buClrTx/>
              <a:defRPr/>
            </a:pPr>
            <a:r>
              <a:rPr lang="nl-NL" sz="2400" dirty="0" smtClean="0">
                <a:sym typeface="Wingdings"/>
              </a:rPr>
              <a:t>Mobiliteit moet je stimuleren !  zelfredzaamheid</a:t>
            </a:r>
          </a:p>
          <a:p>
            <a:pPr>
              <a:spcBef>
                <a:spcPts val="0"/>
              </a:spcBef>
              <a:buClrTx/>
              <a:defRPr/>
            </a:pPr>
            <a:r>
              <a:rPr lang="nl-NL" sz="2400" dirty="0" smtClean="0">
                <a:sym typeface="Wingdings"/>
              </a:rPr>
              <a:t>Huidige visie op zorg  wat kan de cliënt zelf doen?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364" y="1592741"/>
            <a:ext cx="3355848" cy="335584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4671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nl-NL"/>
              <a:t>Leefstijl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0933" y="2858703"/>
            <a:ext cx="6163734" cy="3042547"/>
          </a:xfrm>
        </p:spPr>
        <p:txBody>
          <a:bodyPr>
            <a:noAutofit/>
          </a:bodyPr>
          <a:lstStyle/>
          <a:p>
            <a:r>
              <a:rPr lang="nl-NL" sz="2400" dirty="0">
                <a:solidFill>
                  <a:srgbClr val="FFFFFF"/>
                </a:solidFill>
              </a:rPr>
              <a:t>Je leefstijl zijn je persoonlijke gewoonten</a:t>
            </a:r>
            <a:r>
              <a:rPr lang="nl-NL" sz="2400" dirty="0" smtClean="0">
                <a:solidFill>
                  <a:srgbClr val="FFFFFF"/>
                </a:solidFill>
              </a:rPr>
              <a:t>.</a:t>
            </a:r>
            <a:endParaRPr lang="nl-NL" sz="2400" dirty="0">
              <a:solidFill>
                <a:srgbClr val="FFFFFF"/>
              </a:solidFill>
            </a:endParaRPr>
          </a:p>
          <a:p>
            <a:r>
              <a:rPr lang="nl-NL" sz="2400" dirty="0">
                <a:solidFill>
                  <a:srgbClr val="FFFFFF"/>
                </a:solidFill>
              </a:rPr>
              <a:t>Er is verband tussen leefstijl en je lichamelijke en geestelijke gezondheid. </a:t>
            </a:r>
          </a:p>
          <a:p>
            <a:r>
              <a:rPr lang="nl-NL" sz="2400" dirty="0">
                <a:solidFill>
                  <a:srgbClr val="FFFFFF"/>
                </a:solidFill>
              </a:rPr>
              <a:t>Je hebt zelf invloed op je </a:t>
            </a:r>
            <a:r>
              <a:rPr lang="nl-NL" sz="2400" dirty="0" smtClean="0">
                <a:solidFill>
                  <a:srgbClr val="FFFFFF"/>
                </a:solidFill>
              </a:rPr>
              <a:t> gezondheid. </a:t>
            </a:r>
            <a:endParaRPr lang="nl-NL" sz="2400" dirty="0">
              <a:solidFill>
                <a:srgbClr val="FFFFFF"/>
              </a:solidFill>
            </a:endParaRPr>
          </a:p>
          <a:p>
            <a:r>
              <a:rPr lang="nl-NL" sz="2400" dirty="0" smtClean="0">
                <a:solidFill>
                  <a:srgbClr val="FFFFFF"/>
                </a:solidFill>
              </a:rPr>
              <a:t>Geen lichaamsbeweging is net zo slecht voor je  hart en vaten als roken!</a:t>
            </a:r>
            <a:endParaRPr lang="nl-NL" sz="2400" dirty="0">
              <a:solidFill>
                <a:srgbClr val="FFFFFF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fld id="{6D22F896-40B5-4ADD-8801-0D06FADFA095}" type="slidenum">
              <a:rPr lang="en-US" smtClean="0"/>
              <a:pPr>
                <a:lnSpc>
                  <a:spcPct val="90000"/>
                </a:lnSpc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7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t="707" r="3" b="3"/>
          <a:stretch/>
        </p:blipFill>
        <p:spPr>
          <a:xfrm>
            <a:off x="8020812" y="1126397"/>
            <a:ext cx="3044952" cy="428853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4671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nl-NL"/>
              <a:t>Voldoende bewegen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4133" y="2858703"/>
            <a:ext cx="6045200" cy="304254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nl-NL" sz="1600" dirty="0">
                <a:solidFill>
                  <a:srgbClr val="FFFFFF"/>
                </a:solidFill>
              </a:rPr>
              <a:t>Houdt hart en bloedvaten in conditie en verlaagt de bloeddruk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nl-NL" sz="1600" dirty="0">
                <a:solidFill>
                  <a:srgbClr val="FFFFFF"/>
                </a:solidFill>
              </a:rPr>
              <a:t>Zorgt voor een gezond gewicht en stabiel blijven van gewicht 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nl-NL" sz="1600" dirty="0">
                <a:solidFill>
                  <a:srgbClr val="FFFFFF"/>
                </a:solidFill>
              </a:rPr>
              <a:t>Stimuleert de spijsvertering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nl-NL" sz="1600" dirty="0">
                <a:solidFill>
                  <a:srgbClr val="FFFFFF"/>
                </a:solidFill>
              </a:rPr>
              <a:t>Verlaagt de kans op osteoporose (botontkalking)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nl-NL" sz="1600" dirty="0">
                <a:solidFill>
                  <a:srgbClr val="FFFFFF"/>
                </a:solidFill>
              </a:rPr>
              <a:t>Heeft een positief effect op diabetes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nl-NL" sz="1600" dirty="0">
                <a:solidFill>
                  <a:srgbClr val="FFFFFF"/>
                </a:solidFill>
              </a:rPr>
              <a:t>Geeft een fit, energiek en gezond gevoel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nl-NL" sz="1600" dirty="0">
                <a:solidFill>
                  <a:srgbClr val="FFFFFF"/>
                </a:solidFill>
              </a:rPr>
              <a:t>Zorgen en spanningen verdwijnen naar de achtergrond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nl-NL" sz="1600" dirty="0">
                <a:solidFill>
                  <a:srgbClr val="FFFFFF"/>
                </a:solidFill>
              </a:rPr>
              <a:t>Beter slapen en fitter opstaan.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fld id="{6D22F896-40B5-4ADD-8801-0D06FADFA095}" type="slidenum">
              <a:rPr lang="en-US" smtClean="0"/>
              <a:pPr>
                <a:lnSpc>
                  <a:spcPct val="90000"/>
                </a:lnSpc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0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22798" r="31871" b="-1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nl-NL" sz="2400"/>
              <a:t>Belemmerende factoren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4672" y="2640692"/>
            <a:ext cx="5925310" cy="32552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1700" dirty="0"/>
              <a:t>Geen tijd</a:t>
            </a:r>
          </a:p>
          <a:p>
            <a:pPr>
              <a:lnSpc>
                <a:spcPct val="90000"/>
              </a:lnSpc>
            </a:pPr>
            <a:r>
              <a:rPr lang="nl-NL" sz="1700" dirty="0"/>
              <a:t>Moe zijn</a:t>
            </a:r>
          </a:p>
          <a:p>
            <a:pPr>
              <a:lnSpc>
                <a:spcPct val="90000"/>
              </a:lnSpc>
            </a:pPr>
            <a:r>
              <a:rPr lang="nl-NL" sz="1700" dirty="0"/>
              <a:t>Pijn  hebben</a:t>
            </a:r>
          </a:p>
          <a:p>
            <a:pPr>
              <a:lnSpc>
                <a:spcPct val="90000"/>
              </a:lnSpc>
            </a:pPr>
            <a:r>
              <a:rPr lang="nl-NL" sz="1700" dirty="0"/>
              <a:t>Mensen met lichamelijke of verstandelijke beperking zijn vaker moe en meer klachten</a:t>
            </a:r>
          </a:p>
          <a:p>
            <a:pPr>
              <a:lnSpc>
                <a:spcPct val="90000"/>
              </a:lnSpc>
            </a:pPr>
            <a:r>
              <a:rPr lang="nl-NL" sz="1700" dirty="0"/>
              <a:t>Dosering van beweging is belangrijk</a:t>
            </a:r>
          </a:p>
          <a:p>
            <a:pPr>
              <a:lnSpc>
                <a:spcPct val="90000"/>
              </a:lnSpc>
            </a:pPr>
            <a:r>
              <a:rPr lang="nl-NL" sz="1700" dirty="0"/>
              <a:t>Lichaam raakt gewend aan beweging </a:t>
            </a:r>
            <a:r>
              <a:rPr lang="nl-NL" sz="1700" dirty="0">
                <a:sym typeface="Wingdings"/>
              </a:rPr>
              <a:t> kan zelfs verslavend zijn</a:t>
            </a:r>
          </a:p>
          <a:p>
            <a:pPr>
              <a:lnSpc>
                <a:spcPct val="90000"/>
              </a:lnSpc>
            </a:pPr>
            <a:r>
              <a:rPr lang="nl-NL" sz="1700" dirty="0">
                <a:sym typeface="Wingdings"/>
              </a:rPr>
              <a:t>Obsessie  psychische of psychiatrische problemen  punt van aandacht </a:t>
            </a:r>
            <a:endParaRPr lang="nl-NL" sz="17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fld id="{6D22F896-40B5-4ADD-8801-0D06FADFA095}" type="slidenum">
              <a:rPr lang="en-US" smtClean="0"/>
              <a:pPr>
                <a:lnSpc>
                  <a:spcPct val="90000"/>
                </a:lnSpc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3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Nederlandse norm gezond bewegen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Beweegexperts hebben in 1998 vastgesteld</a:t>
            </a:r>
          </a:p>
          <a:p>
            <a:r>
              <a:rPr lang="nl-NL" dirty="0" smtClean="0"/>
              <a:t>NNGB </a:t>
            </a:r>
          </a:p>
          <a:p>
            <a:r>
              <a:rPr lang="nl-NL" dirty="0" smtClean="0"/>
              <a:t>Richtlijn hoeveel mensen minimaal moeten bewegen</a:t>
            </a:r>
          </a:p>
          <a:p>
            <a:r>
              <a:rPr lang="nl-NL" dirty="0" smtClean="0"/>
              <a:t>Uitsplitsing per leeftijd</a:t>
            </a:r>
          </a:p>
          <a:p>
            <a:r>
              <a:rPr lang="nl-NL" dirty="0" smtClean="0"/>
              <a:t>Minimaal 30 minuten per dag bewegen</a:t>
            </a:r>
          </a:p>
          <a:p>
            <a:r>
              <a:rPr lang="nl-NL" dirty="0" smtClean="0"/>
              <a:t>Doel om risico’s op chronische ziekten te verlagen en levensduur verlengen</a:t>
            </a:r>
          </a:p>
          <a:p>
            <a:r>
              <a:rPr lang="nl-NL" dirty="0" smtClean="0"/>
              <a:t>Matig intensief bewegen = beetje gaan hijgen en hartslag iets omhoog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5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Nederlandse norm gezond bewegen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Jeugdigen (4-17 jaar)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minimaal 1 uur lichamelijke activiteit</a:t>
            </a:r>
            <a:br>
              <a:rPr lang="nl-NL" dirty="0" smtClean="0"/>
            </a:br>
            <a:r>
              <a:rPr lang="nl-NL" dirty="0" smtClean="0"/>
              <a:t>minimaal 2 keer per week kracht,- lenigheids-, en coördinatie oefeningen</a:t>
            </a:r>
          </a:p>
          <a:p>
            <a:r>
              <a:rPr lang="nl-NL" dirty="0" smtClean="0"/>
              <a:t>Volwassene (18-55 jaar)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minimaal half uur matig intensief op minimaal 5 dagen per week</a:t>
            </a:r>
          </a:p>
          <a:p>
            <a:r>
              <a:rPr lang="nl-NL" dirty="0" smtClean="0"/>
              <a:t>Ouderen (55+)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minimaal half uur matig intensief op minimaal 5 dagen per week</a:t>
            </a:r>
            <a:br>
              <a:rPr lang="nl-NL" dirty="0" smtClean="0"/>
            </a:br>
            <a:r>
              <a:rPr lang="nl-NL" dirty="0" smtClean="0"/>
              <a:t>minimaal twee keer per week krachtoefeningen 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83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Nederlandse norm gezond bewegen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MET is een afkorting voor </a:t>
            </a:r>
            <a:r>
              <a:rPr lang="nl-NL" dirty="0" err="1"/>
              <a:t>METabolic</a:t>
            </a:r>
            <a:r>
              <a:rPr lang="nl-NL" dirty="0"/>
              <a:t> equivalent en is een maat voor stofwisselingsprocessen. </a:t>
            </a:r>
          </a:p>
          <a:p>
            <a:r>
              <a:rPr lang="nl-NL" dirty="0"/>
              <a:t>Onze MET-waarde in rust is 1 </a:t>
            </a:r>
          </a:p>
          <a:p>
            <a:r>
              <a:rPr lang="nl-NL" dirty="0"/>
              <a:t>Een MET- waarde van 2 geeft dus aan, dat </a:t>
            </a:r>
            <a:r>
              <a:rPr lang="nl-NL" dirty="0" smtClean="0"/>
              <a:t>je </a:t>
            </a:r>
            <a:r>
              <a:rPr lang="nl-NL" dirty="0"/>
              <a:t>2 maal de energie verbruikt die </a:t>
            </a:r>
            <a:r>
              <a:rPr lang="nl-NL" dirty="0" smtClean="0"/>
              <a:t>je </a:t>
            </a:r>
            <a:r>
              <a:rPr lang="nl-NL" dirty="0"/>
              <a:t>normaal tijdens rust nodig hebt. </a:t>
            </a:r>
          </a:p>
          <a:p>
            <a:r>
              <a:rPr lang="nl-NL" dirty="0"/>
              <a:t>Voor volwassenen geldt dat matig intensief bewegen overeenkomst met MET-waarden tussen 4 en 6.5 </a:t>
            </a:r>
          </a:p>
          <a:p>
            <a:r>
              <a:rPr lang="nl-NL" dirty="0"/>
              <a:t>Voor jeugd geldt een MET-norm van 5 </a:t>
            </a:r>
          </a:p>
          <a:p>
            <a:r>
              <a:rPr lang="nl-NL" dirty="0"/>
              <a:t>Voor 55-plussers geldt een MET-waarde van 3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413" y="964692"/>
            <a:ext cx="1358537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8009" y="370332"/>
            <a:ext cx="7729728" cy="1188720"/>
          </a:xfrm>
        </p:spPr>
        <p:txBody>
          <a:bodyPr/>
          <a:lstStyle/>
          <a:p>
            <a:r>
              <a:rPr lang="nl-NL" dirty="0" smtClean="0"/>
              <a:t>Nederlandse norm gezond bewegen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533" y="370332"/>
            <a:ext cx="1358537" cy="1188720"/>
          </a:xfrm>
          <a:prstGeom prst="rect">
            <a:avLst/>
          </a:prstGeom>
        </p:spPr>
      </p:pic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009428"/>
              </p:ext>
            </p:extLst>
          </p:nvPr>
        </p:nvGraphicFramePr>
        <p:xfrm>
          <a:off x="1379913" y="1911928"/>
          <a:ext cx="8882620" cy="444454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099069"/>
                <a:gridCol w="1783551"/>
              </a:tblGrid>
              <a:tr h="444454"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ACTIVITEIT </a:t>
                      </a:r>
                      <a:endParaRPr lang="nl-NL" sz="4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err="1" smtClean="0">
                          <a:effectLst/>
                        </a:rPr>
                        <a:t>METwaarde</a:t>
                      </a:r>
                      <a:r>
                        <a:rPr lang="nl-NL" sz="2000" dirty="0" smtClean="0">
                          <a:effectLst/>
                        </a:rPr>
                        <a:t> </a:t>
                      </a:r>
                      <a:endParaRPr lang="nl-NL" sz="4800" dirty="0">
                        <a:effectLst/>
                      </a:endParaRPr>
                    </a:p>
                  </a:txBody>
                  <a:tcPr anchor="ctr"/>
                </a:tc>
              </a:tr>
              <a:tr h="444454">
                <a:tc>
                  <a:txBody>
                    <a:bodyPr/>
                    <a:lstStyle/>
                    <a:p>
                      <a:r>
                        <a:rPr lang="nl-NL" sz="2000">
                          <a:effectLst/>
                        </a:rPr>
                        <a:t>Rust (liggen, zitten, ontspannen staan, eten, spreken) </a:t>
                      </a:r>
                      <a:endParaRPr lang="nl-NL" sz="4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effectLst/>
                        </a:rPr>
                        <a:t>1,0 </a:t>
                      </a:r>
                      <a:endParaRPr lang="nb-NO" sz="4800" dirty="0">
                        <a:effectLst/>
                      </a:endParaRPr>
                    </a:p>
                  </a:txBody>
                  <a:tcPr anchor="ctr"/>
                </a:tc>
              </a:tr>
              <a:tr h="444454"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Autorijden, piano spelen, computeren, typen </a:t>
                      </a:r>
                      <a:endParaRPr lang="nl-NL" sz="4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effectLst/>
                        </a:rPr>
                        <a:t>2,0 </a:t>
                      </a:r>
                      <a:endParaRPr lang="nb-NO" sz="4800" dirty="0">
                        <a:effectLst/>
                      </a:endParaRPr>
                    </a:p>
                  </a:txBody>
                  <a:tcPr anchor="ctr"/>
                </a:tc>
              </a:tr>
              <a:tr h="444454">
                <a:tc>
                  <a:txBody>
                    <a:bodyPr/>
                    <a:lstStyle/>
                    <a:p>
                      <a:r>
                        <a:rPr lang="nl-NL" sz="2000">
                          <a:effectLst/>
                        </a:rPr>
                        <a:t>Wandelen 4 km/uur </a:t>
                      </a:r>
                      <a:endParaRPr lang="nl-NL" sz="4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>
                          <a:effectLst/>
                        </a:rPr>
                        <a:t>3,0 </a:t>
                      </a:r>
                      <a:endParaRPr lang="nb-NO" sz="4800">
                        <a:effectLst/>
                      </a:endParaRPr>
                    </a:p>
                  </a:txBody>
                  <a:tcPr anchor="ctr"/>
                </a:tc>
              </a:tr>
              <a:tr h="444454">
                <a:tc>
                  <a:txBody>
                    <a:bodyPr/>
                    <a:lstStyle/>
                    <a:p>
                      <a:r>
                        <a:rPr lang="nl-NL" sz="2000">
                          <a:effectLst/>
                        </a:rPr>
                        <a:t>Wandelen 5 km/uur </a:t>
                      </a:r>
                      <a:endParaRPr lang="nl-NL" sz="4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>
                          <a:effectLst/>
                        </a:rPr>
                        <a:t>4,0 </a:t>
                      </a:r>
                      <a:endParaRPr lang="nb-NO" sz="4800">
                        <a:effectLst/>
                      </a:endParaRPr>
                    </a:p>
                  </a:txBody>
                  <a:tcPr anchor="ctr"/>
                </a:tc>
              </a:tr>
              <a:tr h="444454">
                <a:tc>
                  <a:txBody>
                    <a:bodyPr/>
                    <a:lstStyle/>
                    <a:p>
                      <a:r>
                        <a:rPr lang="nl-NL" sz="2000">
                          <a:effectLst/>
                        </a:rPr>
                        <a:t>Fietsen 10-12 km/uur </a:t>
                      </a:r>
                      <a:endParaRPr lang="nl-NL" sz="4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>
                          <a:effectLst/>
                        </a:rPr>
                        <a:t>5,0 </a:t>
                      </a:r>
                      <a:endParaRPr lang="nb-NO" sz="4800">
                        <a:effectLst/>
                      </a:endParaRPr>
                    </a:p>
                  </a:txBody>
                  <a:tcPr anchor="ctr"/>
                </a:tc>
              </a:tr>
              <a:tr h="444454">
                <a:tc>
                  <a:txBody>
                    <a:bodyPr/>
                    <a:lstStyle/>
                    <a:p>
                      <a:r>
                        <a:rPr lang="nl-NL" sz="2000">
                          <a:effectLst/>
                        </a:rPr>
                        <a:t>Fietsen 16 km/uur </a:t>
                      </a:r>
                      <a:endParaRPr lang="nl-NL" sz="4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effectLst/>
                        </a:rPr>
                        <a:t>6,5 </a:t>
                      </a:r>
                      <a:endParaRPr lang="cs-CZ" sz="4800">
                        <a:effectLst/>
                      </a:endParaRPr>
                    </a:p>
                  </a:txBody>
                  <a:tcPr anchor="ctr"/>
                </a:tc>
              </a:tr>
              <a:tr h="444454">
                <a:tc>
                  <a:txBody>
                    <a:bodyPr/>
                    <a:lstStyle/>
                    <a:p>
                      <a:r>
                        <a:rPr lang="nl-NL" sz="2000">
                          <a:effectLst/>
                        </a:rPr>
                        <a:t>Zwemmen (crawl) 1 km/uur </a:t>
                      </a:r>
                      <a:endParaRPr lang="nl-NL" sz="4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>
                          <a:effectLst/>
                        </a:rPr>
                        <a:t>5,0 </a:t>
                      </a:r>
                      <a:endParaRPr lang="nb-NO" sz="4800">
                        <a:effectLst/>
                      </a:endParaRPr>
                    </a:p>
                  </a:txBody>
                  <a:tcPr anchor="ctr"/>
                </a:tc>
              </a:tr>
              <a:tr h="444454">
                <a:tc>
                  <a:txBody>
                    <a:bodyPr/>
                    <a:lstStyle/>
                    <a:p>
                      <a:r>
                        <a:rPr lang="nl-NL" sz="2000">
                          <a:effectLst/>
                        </a:rPr>
                        <a:t>Zwemmen (crawl) 3 km/uur </a:t>
                      </a:r>
                      <a:endParaRPr lang="nl-NL" sz="4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>
                          <a:effectLst/>
                        </a:rPr>
                        <a:t>20,0 </a:t>
                      </a:r>
                      <a:endParaRPr lang="nb-NO" sz="4800">
                        <a:effectLst/>
                      </a:endParaRPr>
                    </a:p>
                  </a:txBody>
                  <a:tcPr anchor="ctr"/>
                </a:tc>
              </a:tr>
              <a:tr h="444454"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Rennen/joggen </a:t>
                      </a:r>
                      <a:endParaRPr lang="nl-NL" sz="4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effectLst/>
                        </a:rPr>
                        <a:t>8,0 </a:t>
                      </a:r>
                      <a:endParaRPr lang="nb-NO" sz="4800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51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kket">
  <a:themeElements>
    <a:clrScheme name="Pak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2050</TotalTime>
  <Words>487</Words>
  <Application>Microsoft Macintosh PowerPoint</Application>
  <PresentationFormat>Breedbeeld</PresentationFormat>
  <Paragraphs>97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Calibri</vt:lpstr>
      <vt:lpstr>Gill Sans MT</vt:lpstr>
      <vt:lpstr>Wingdings</vt:lpstr>
      <vt:lpstr>Arial</vt:lpstr>
      <vt:lpstr>Pakket</vt:lpstr>
      <vt:lpstr>Gezondheidskunde-AFP </vt:lpstr>
      <vt:lpstr>Bewegen voor gezondheid. </vt:lpstr>
      <vt:lpstr>Leefstijl</vt:lpstr>
      <vt:lpstr>Voldoende bewegen</vt:lpstr>
      <vt:lpstr>Belemmerende factoren</vt:lpstr>
      <vt:lpstr>Nederlandse norm gezond bewegen</vt:lpstr>
      <vt:lpstr>Nederlandse norm gezond bewegen</vt:lpstr>
      <vt:lpstr>Nederlandse norm gezond bewegen</vt:lpstr>
      <vt:lpstr>Nederlandse norm gezond bewegen</vt:lpstr>
      <vt:lpstr>Dagelijkse beweging en de NNGB</vt:lpstr>
      <vt:lpstr>Dagelijkse beweging en de NNGB</vt:lpstr>
      <vt:lpstr>Ondersteuning door jou als beroepskracht</vt:lpstr>
      <vt:lpstr>Zora zorgrobot 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Gezondheidskunde-AFP</dc:title>
  <dc:creator>Richard Prins</dc:creator>
  <cp:lastModifiedBy>Richard Prins</cp:lastModifiedBy>
  <cp:revision>100</cp:revision>
  <dcterms:created xsi:type="dcterms:W3CDTF">2016-09-11T14:40:05Z</dcterms:created>
  <dcterms:modified xsi:type="dcterms:W3CDTF">2016-11-02T14:50:17Z</dcterms:modified>
</cp:coreProperties>
</file>