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3" r:id="rId6"/>
    <p:sldId id="265" r:id="rId7"/>
    <p:sldId id="266" r:id="rId8"/>
    <p:sldId id="267" r:id="rId9"/>
    <p:sldId id="268" r:id="rId10"/>
    <p:sldId id="269" r:id="rId11"/>
    <p:sldId id="270" r:id="rId12"/>
    <p:sldId id="271" r:id="rId13"/>
    <p:sldId id="272" r:id="rId14"/>
    <p:sldId id="273" r:id="rId15"/>
    <p:sldId id="274"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1265270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1694055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65399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3197771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2575564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17B9BA7-26A1-46AA-B911-D2B9DAC1E715}" type="datetimeFigureOut">
              <a:rPr lang="nl-NL" smtClean="0"/>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200875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17B9BA7-26A1-46AA-B911-D2B9DAC1E715}" type="datetimeFigureOut">
              <a:rPr lang="nl-NL" smtClean="0"/>
              <a:t>31-10-2016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386322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17B9BA7-26A1-46AA-B911-D2B9DAC1E715}" type="datetimeFigureOut">
              <a:rPr lang="nl-NL" smtClean="0"/>
              <a:t>31-10-2016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344359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17B9BA7-26A1-46AA-B911-D2B9DAC1E715}" type="datetimeFigureOut">
              <a:rPr lang="nl-NL" smtClean="0"/>
              <a:t>31-10-2016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215295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7B9BA7-26A1-46AA-B911-D2B9DAC1E715}" type="datetimeFigureOut">
              <a:rPr lang="nl-NL" smtClean="0"/>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1022876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7B9BA7-26A1-46AA-B911-D2B9DAC1E715}" type="datetimeFigureOut">
              <a:rPr lang="nl-NL" smtClean="0"/>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EA428E3-7BD0-4426-9030-625F3653D152}" type="slidenum">
              <a:rPr lang="nl-NL" smtClean="0"/>
              <a:t>‹nr.›</a:t>
            </a:fld>
            <a:endParaRPr lang="nl-NL"/>
          </a:p>
        </p:txBody>
      </p:sp>
    </p:spTree>
    <p:extLst>
      <p:ext uri="{BB962C8B-B14F-4D97-AF65-F5344CB8AC3E}">
        <p14:creationId xmlns:p14="http://schemas.microsoft.com/office/powerpoint/2010/main" val="200917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B9BA7-26A1-46AA-B911-D2B9DAC1E715}" type="datetimeFigureOut">
              <a:rPr lang="nl-NL" smtClean="0"/>
              <a:t>31-10-2016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428E3-7BD0-4426-9030-625F3653D152}" type="slidenum">
              <a:rPr lang="nl-NL" smtClean="0"/>
              <a:t>‹nr.›</a:t>
            </a:fld>
            <a:endParaRPr lang="nl-NL"/>
          </a:p>
        </p:txBody>
      </p:sp>
    </p:spTree>
    <p:extLst>
      <p:ext uri="{BB962C8B-B14F-4D97-AF65-F5344CB8AC3E}">
        <p14:creationId xmlns:p14="http://schemas.microsoft.com/office/powerpoint/2010/main" val="1891282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7463" y="571500"/>
            <a:ext cx="9012382" cy="1234354"/>
          </a:xfrm>
        </p:spPr>
        <p:txBody>
          <a:bodyPr/>
          <a:lstStyle/>
          <a:p>
            <a:r>
              <a:rPr lang="nl-NL" dirty="0" smtClean="0"/>
              <a:t>BB - Theorie</a:t>
            </a:r>
            <a:endParaRPr lang="nl-NL" dirty="0"/>
          </a:p>
        </p:txBody>
      </p:sp>
      <p:sp>
        <p:nvSpPr>
          <p:cNvPr id="3" name="Ondertitel 2"/>
          <p:cNvSpPr>
            <a:spLocks noGrp="1"/>
          </p:cNvSpPr>
          <p:nvPr>
            <p:ph type="subTitle" idx="1"/>
          </p:nvPr>
        </p:nvSpPr>
        <p:spPr>
          <a:xfrm>
            <a:off x="1461654" y="4454092"/>
            <a:ext cx="9144000" cy="855662"/>
          </a:xfrm>
        </p:spPr>
        <p:txBody>
          <a:bodyPr/>
          <a:lstStyle/>
          <a:p>
            <a:r>
              <a:rPr lang="nl-NL" dirty="0" smtClean="0"/>
              <a:t>Donderdag 27-oktober</a:t>
            </a:r>
            <a:endParaRPr lang="nl-NL" dirty="0"/>
          </a:p>
        </p:txBody>
      </p:sp>
    </p:spTree>
    <p:extLst>
      <p:ext uri="{BB962C8B-B14F-4D97-AF65-F5344CB8AC3E}">
        <p14:creationId xmlns:p14="http://schemas.microsoft.com/office/powerpoint/2010/main" val="3467179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58981" y="1202171"/>
            <a:ext cx="10515600" cy="4351338"/>
          </a:xfrm>
        </p:spPr>
        <p:txBody>
          <a:bodyPr/>
          <a:lstStyle/>
          <a:p>
            <a:pPr marL="0" indent="0">
              <a:buNone/>
            </a:pPr>
            <a:r>
              <a:rPr lang="nl-NL" dirty="0" smtClean="0"/>
              <a:t>Laisser faire vorm:</a:t>
            </a:r>
          </a:p>
          <a:p>
            <a:pPr marL="0" indent="0">
              <a:buNone/>
            </a:pPr>
            <a:r>
              <a:rPr lang="nl-NL" dirty="0"/>
              <a:t>Je spreekt geen oordeel uit over de prestatie en je geeft je mening niet. Tenzij erom gevraagd </a:t>
            </a:r>
            <a:r>
              <a:rPr lang="nl-NL" dirty="0" smtClean="0"/>
              <a:t>wordt.</a:t>
            </a:r>
          </a:p>
          <a:p>
            <a:pPr marL="0" indent="0">
              <a:buNone/>
            </a:pPr>
            <a:r>
              <a:rPr lang="nl-NL" dirty="0" smtClean="0"/>
              <a:t>Een </a:t>
            </a:r>
            <a:r>
              <a:rPr lang="nl-NL" dirty="0"/>
              <a:t>gevoel van vrijheid. Er wordt een beroep gedaan op hun zelfstandigheid/verantwoordelijkheid. </a:t>
            </a:r>
            <a:r>
              <a:rPr lang="nl-NL" dirty="0" smtClean="0"/>
              <a:t>Cliënten </a:t>
            </a:r>
            <a:r>
              <a:rPr lang="nl-NL" dirty="0"/>
              <a:t>kunnen zichzelf zijn. </a:t>
            </a:r>
            <a:endParaRPr lang="nl-NL" dirty="0" smtClean="0"/>
          </a:p>
          <a:p>
            <a:pPr marL="0" indent="0">
              <a:buNone/>
            </a:pPr>
            <a:r>
              <a:rPr lang="nl-NL" dirty="0" smtClean="0"/>
              <a:t>Als cliënten </a:t>
            </a:r>
            <a:r>
              <a:rPr lang="nl-NL" dirty="0"/>
              <a:t>dit niet aan </a:t>
            </a:r>
            <a:r>
              <a:rPr lang="nl-NL" dirty="0" smtClean="0"/>
              <a:t>kunnen, </a:t>
            </a:r>
            <a:r>
              <a:rPr lang="nl-NL" dirty="0"/>
              <a:t>kunnen ze het gevoel hebben dat ze </a:t>
            </a:r>
            <a:r>
              <a:rPr lang="nl-NL" dirty="0" smtClean="0"/>
              <a:t>zwemmen (stuurloos). </a:t>
            </a:r>
          </a:p>
          <a:p>
            <a:pPr marL="0" indent="0">
              <a:buNone/>
            </a:pPr>
            <a:r>
              <a:rPr lang="nl-NL" dirty="0" smtClean="0"/>
              <a:t> </a:t>
            </a:r>
            <a:endParaRPr lang="nl-NL" dirty="0"/>
          </a:p>
          <a:p>
            <a:pPr marL="0" indent="0">
              <a:buNone/>
            </a:pPr>
            <a:endParaRPr lang="nl-NL" dirty="0" smtClean="0"/>
          </a:p>
        </p:txBody>
      </p:sp>
    </p:spTree>
    <p:extLst>
      <p:ext uri="{BB962C8B-B14F-4D97-AF65-F5344CB8AC3E}">
        <p14:creationId xmlns:p14="http://schemas.microsoft.com/office/powerpoint/2010/main" val="1918556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11772900" cy="933883"/>
          </a:xfrm>
        </p:spPr>
        <p:txBody>
          <a:bodyPr/>
          <a:lstStyle/>
          <a:p>
            <a:r>
              <a:rPr lang="nl-NL" dirty="0" smtClean="0"/>
              <a:t>Groepsregels 	en 		vraaggericht werken</a:t>
            </a:r>
            <a:endParaRPr lang="nl-NL" dirty="0"/>
          </a:p>
        </p:txBody>
      </p:sp>
      <p:sp>
        <p:nvSpPr>
          <p:cNvPr id="3" name="Tijdelijke aanduiding voor inhoud 2"/>
          <p:cNvSpPr>
            <a:spLocks noGrp="1"/>
          </p:cNvSpPr>
          <p:nvPr>
            <p:ph idx="1"/>
          </p:nvPr>
        </p:nvSpPr>
        <p:spPr>
          <a:xfrm>
            <a:off x="6603423" y="1664135"/>
            <a:ext cx="3713018" cy="1528763"/>
          </a:xfrm>
        </p:spPr>
        <p:style>
          <a:lnRef idx="2">
            <a:schemeClr val="accent5"/>
          </a:lnRef>
          <a:fillRef idx="1">
            <a:schemeClr val="lt1"/>
          </a:fillRef>
          <a:effectRef idx="0">
            <a:schemeClr val="accent5"/>
          </a:effectRef>
          <a:fontRef idx="minor">
            <a:schemeClr val="dk1"/>
          </a:fontRef>
        </p:style>
        <p:txBody>
          <a:bodyPr>
            <a:normAutofit lnSpcReduction="10000"/>
          </a:bodyPr>
          <a:lstStyle/>
          <a:p>
            <a:pPr marL="0" indent="0">
              <a:buNone/>
            </a:pPr>
            <a:r>
              <a:rPr lang="nl-NL" sz="2400" dirty="0" smtClean="0">
                <a:ln w="0"/>
              </a:rPr>
              <a:t>Inspelen op de behoeften van cliënten. (ook kleinere dingen en speciale wensen).</a:t>
            </a:r>
          </a:p>
          <a:p>
            <a:pPr marL="0" indent="0">
              <a:buNone/>
            </a:pPr>
            <a:r>
              <a:rPr lang="nl-NL" sz="2400" dirty="0" smtClean="0">
                <a:ln w="0"/>
              </a:rPr>
              <a:t>Individueel</a:t>
            </a:r>
          </a:p>
          <a:p>
            <a:pPr marL="0" indent="0">
              <a:buNone/>
            </a:pPr>
            <a:endParaRPr lang="nl-NL" dirty="0" smtClean="0">
              <a:ln w="0"/>
              <a:effectLst>
                <a:outerShdw blurRad="38100" dist="19050" dir="2700000" algn="tl" rotWithShape="0">
                  <a:schemeClr val="dk1">
                    <a:alpha val="40000"/>
                  </a:schemeClr>
                </a:outerShdw>
              </a:effectLst>
            </a:endParaRPr>
          </a:p>
        </p:txBody>
      </p:sp>
      <p:sp>
        <p:nvSpPr>
          <p:cNvPr id="4" name="PIJL-OMLAAG 3"/>
          <p:cNvSpPr/>
          <p:nvPr/>
        </p:nvSpPr>
        <p:spPr>
          <a:xfrm>
            <a:off x="6722918" y="779608"/>
            <a:ext cx="374073" cy="1038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PIJL-OMLAAG 4"/>
          <p:cNvSpPr/>
          <p:nvPr/>
        </p:nvSpPr>
        <p:spPr>
          <a:xfrm>
            <a:off x="1640101" y="779608"/>
            <a:ext cx="356616" cy="88452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881563" y="1664135"/>
            <a:ext cx="4490535" cy="1477328"/>
          </a:xfrm>
          <a:prstGeom prst="rect">
            <a:avLst/>
          </a:prstGeom>
          <a:solidFill>
            <a:schemeClr val="bg1"/>
          </a:solidFill>
          <a:ln>
            <a:solidFill>
              <a:srgbClr val="FF0000"/>
            </a:solidFill>
          </a:ln>
        </p:spPr>
        <p:txBody>
          <a:bodyPr wrap="square" rtlCol="0">
            <a:spAutoFit/>
          </a:bodyPr>
          <a:lstStyle/>
          <a:p>
            <a:r>
              <a:rPr lang="nl-NL" dirty="0" smtClean="0"/>
              <a:t>Het groepsleven wordt beheerst door groepsregels</a:t>
            </a:r>
          </a:p>
          <a:p>
            <a:r>
              <a:rPr lang="nl-NL" dirty="0" smtClean="0"/>
              <a:t>Afspraken tussen cliënten in een groep of tussen bewoners in een wooneenheid.</a:t>
            </a:r>
          </a:p>
          <a:p>
            <a:r>
              <a:rPr lang="nl-NL" dirty="0" smtClean="0"/>
              <a:t>Voorbeeld: hoe laat avondeten is.</a:t>
            </a:r>
          </a:p>
        </p:txBody>
      </p:sp>
      <p:sp>
        <p:nvSpPr>
          <p:cNvPr id="11" name="PIJL-LINKS, -RECHTS EN -OMHOOG 10"/>
          <p:cNvSpPr/>
          <p:nvPr/>
        </p:nvSpPr>
        <p:spPr>
          <a:xfrm rot="10800000">
            <a:off x="5405869" y="2213263"/>
            <a:ext cx="1163782" cy="2784764"/>
          </a:xfrm>
          <a:prstGeom prst="leftRigh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12" name="Tekstvak 11"/>
          <p:cNvSpPr txBox="1"/>
          <p:nvPr/>
        </p:nvSpPr>
        <p:spPr>
          <a:xfrm>
            <a:off x="3932959" y="4998027"/>
            <a:ext cx="5044788" cy="1631216"/>
          </a:xfrm>
          <a:prstGeom prst="rect">
            <a:avLst/>
          </a:prstGeom>
          <a:noFill/>
          <a:ln>
            <a:solidFill>
              <a:srgbClr val="00B050"/>
            </a:solidFill>
          </a:ln>
        </p:spPr>
        <p:txBody>
          <a:bodyPr wrap="square" rtlCol="0">
            <a:spAutoFit/>
          </a:bodyPr>
          <a:lstStyle/>
          <a:p>
            <a:r>
              <a:rPr lang="nl-NL" sz="2000" dirty="0" smtClean="0"/>
              <a:t>Kunnen het elkaar lastig maken.</a:t>
            </a:r>
          </a:p>
          <a:p>
            <a:endParaRPr lang="nl-NL" sz="2000" dirty="0"/>
          </a:p>
          <a:p>
            <a:r>
              <a:rPr lang="nl-NL" sz="2000" dirty="0" smtClean="0"/>
              <a:t>Regels zijn belangrijk, maar er kan best eens afgeweken worden.</a:t>
            </a:r>
          </a:p>
          <a:p>
            <a:endParaRPr lang="nl-NL" sz="2000" dirty="0"/>
          </a:p>
        </p:txBody>
      </p:sp>
    </p:spTree>
    <p:extLst>
      <p:ext uri="{BB962C8B-B14F-4D97-AF65-F5344CB8AC3E}">
        <p14:creationId xmlns:p14="http://schemas.microsoft.com/office/powerpoint/2010/main" val="320315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48395" y="94961"/>
            <a:ext cx="6695209" cy="871393"/>
          </a:xfrm>
        </p:spPr>
        <p:txBody>
          <a:bodyPr/>
          <a:lstStyle/>
          <a:p>
            <a:r>
              <a:rPr lang="nl-NL" dirty="0" smtClean="0"/>
              <a:t>Omgaan met machtspositie</a:t>
            </a:r>
            <a:endParaRPr lang="nl-NL" dirty="0"/>
          </a:p>
        </p:txBody>
      </p:sp>
      <p:sp>
        <p:nvSpPr>
          <p:cNvPr id="3" name="Tijdelijke aanduiding voor inhoud 2"/>
          <p:cNvSpPr>
            <a:spLocks noGrp="1"/>
          </p:cNvSpPr>
          <p:nvPr>
            <p:ph idx="1"/>
          </p:nvPr>
        </p:nvSpPr>
        <p:spPr>
          <a:xfrm>
            <a:off x="266700" y="1264516"/>
            <a:ext cx="5167745" cy="626630"/>
          </a:xfrm>
          <a:ln>
            <a:solidFill>
              <a:srgbClr val="00B050"/>
            </a:solidFill>
          </a:ln>
        </p:spPr>
        <p:txBody>
          <a:bodyPr>
            <a:normAutofit/>
          </a:bodyPr>
          <a:lstStyle/>
          <a:p>
            <a:pPr marL="0" indent="0">
              <a:buNone/>
            </a:pPr>
            <a:r>
              <a:rPr lang="nl-NL" sz="2400" dirty="0" smtClean="0"/>
              <a:t>Mensen die hulp nodig hebben</a:t>
            </a:r>
            <a:endParaRPr lang="nl-NL" sz="2400" dirty="0"/>
          </a:p>
        </p:txBody>
      </p:sp>
      <p:sp>
        <p:nvSpPr>
          <p:cNvPr id="4" name="PIJL-RECHTS 3"/>
          <p:cNvSpPr/>
          <p:nvPr/>
        </p:nvSpPr>
        <p:spPr>
          <a:xfrm>
            <a:off x="5330537" y="1389207"/>
            <a:ext cx="1298864" cy="33251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5" name="Tekstvak 4"/>
          <p:cNvSpPr txBox="1"/>
          <p:nvPr/>
        </p:nvSpPr>
        <p:spPr>
          <a:xfrm>
            <a:off x="6852806" y="1244663"/>
            <a:ext cx="4639540" cy="830997"/>
          </a:xfrm>
          <a:prstGeom prst="rect">
            <a:avLst/>
          </a:prstGeom>
          <a:noFill/>
          <a:ln>
            <a:solidFill>
              <a:srgbClr val="00B050"/>
            </a:solidFill>
          </a:ln>
        </p:spPr>
        <p:txBody>
          <a:bodyPr wrap="square" rtlCol="0">
            <a:spAutoFit/>
          </a:bodyPr>
          <a:lstStyle/>
          <a:p>
            <a:r>
              <a:rPr lang="nl-NL" sz="2400" dirty="0" smtClean="0"/>
              <a:t>Afhankelijke relatie met de </a:t>
            </a:r>
          </a:p>
          <a:p>
            <a:r>
              <a:rPr lang="nl-NL" sz="2400" dirty="0" smtClean="0"/>
              <a:t>hulpverlener</a:t>
            </a:r>
            <a:endParaRPr lang="nl-NL" sz="2400" dirty="0"/>
          </a:p>
        </p:txBody>
      </p:sp>
      <p:sp>
        <p:nvSpPr>
          <p:cNvPr id="7" name="Tekstvak 6"/>
          <p:cNvSpPr txBox="1"/>
          <p:nvPr/>
        </p:nvSpPr>
        <p:spPr>
          <a:xfrm>
            <a:off x="384463" y="2493818"/>
            <a:ext cx="5049982" cy="1200329"/>
          </a:xfrm>
          <a:prstGeom prst="rect">
            <a:avLst/>
          </a:prstGeom>
          <a:solidFill>
            <a:schemeClr val="accent4"/>
          </a:solidFill>
          <a:ln>
            <a:solidFill>
              <a:srgbClr val="C00000"/>
            </a:solidFill>
          </a:ln>
        </p:spPr>
        <p:txBody>
          <a:bodyPr wrap="square" rtlCol="0">
            <a:spAutoFit/>
          </a:bodyPr>
          <a:lstStyle/>
          <a:p>
            <a:r>
              <a:rPr lang="nl-NL" sz="2400" dirty="0" smtClean="0"/>
              <a:t>Ook al streef je naar gelijkwaardigheid in de relatie met de cliënt, de posities van jou als begeleider zijn niet gelijk.</a:t>
            </a:r>
            <a:endParaRPr lang="nl-NL" sz="2400" dirty="0"/>
          </a:p>
        </p:txBody>
      </p:sp>
      <p:sp>
        <p:nvSpPr>
          <p:cNvPr id="8" name="Tekstvak 7"/>
          <p:cNvSpPr txBox="1"/>
          <p:nvPr/>
        </p:nvSpPr>
        <p:spPr>
          <a:xfrm>
            <a:off x="6598229" y="2863149"/>
            <a:ext cx="4894117" cy="461665"/>
          </a:xfrm>
          <a:prstGeom prst="rect">
            <a:avLst/>
          </a:prstGeom>
          <a:solidFill>
            <a:schemeClr val="accent4"/>
          </a:solidFill>
          <a:ln>
            <a:solidFill>
              <a:srgbClr val="C00000"/>
            </a:solidFill>
          </a:ln>
        </p:spPr>
        <p:txBody>
          <a:bodyPr wrap="square" rtlCol="0">
            <a:spAutoFit/>
          </a:bodyPr>
          <a:lstStyle/>
          <a:p>
            <a:r>
              <a:rPr lang="nl-NL" sz="2400" dirty="0" smtClean="0"/>
              <a:t>Het gevaar van overwicht en macht </a:t>
            </a:r>
            <a:endParaRPr lang="nl-NL" sz="2400" dirty="0"/>
          </a:p>
        </p:txBody>
      </p:sp>
      <p:sp>
        <p:nvSpPr>
          <p:cNvPr id="9" name="PIJL-RECHTS 8"/>
          <p:cNvSpPr/>
          <p:nvPr/>
        </p:nvSpPr>
        <p:spPr>
          <a:xfrm>
            <a:off x="5585114" y="2960241"/>
            <a:ext cx="789710" cy="26747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2909454" y="4296819"/>
            <a:ext cx="6466607" cy="2246769"/>
          </a:xfrm>
          <a:prstGeom prst="rect">
            <a:avLst/>
          </a:prstGeom>
          <a:solidFill>
            <a:schemeClr val="accent1">
              <a:lumMod val="40000"/>
              <a:lumOff val="60000"/>
            </a:schemeClr>
          </a:solidFill>
        </p:spPr>
        <p:txBody>
          <a:bodyPr wrap="square" rtlCol="0">
            <a:spAutoFit/>
          </a:bodyPr>
          <a:lstStyle/>
          <a:p>
            <a:r>
              <a:rPr lang="nl-NL" sz="2000" dirty="0" smtClean="0"/>
              <a:t>Jij als begeleider beïnvloed mensen, bewust of onbewust. Bijvoorbeeld wat voor activiteit:</a:t>
            </a:r>
          </a:p>
          <a:p>
            <a:r>
              <a:rPr lang="nl-NL" sz="2000" dirty="0" smtClean="0"/>
              <a:t>Wandelen of een spel.</a:t>
            </a:r>
          </a:p>
          <a:p>
            <a:endParaRPr lang="nl-NL" sz="2000" dirty="0"/>
          </a:p>
          <a:p>
            <a:endParaRPr lang="nl-NL" sz="2000" dirty="0" smtClean="0"/>
          </a:p>
          <a:p>
            <a:r>
              <a:rPr lang="nl-NL" sz="2000" dirty="0" smtClean="0"/>
              <a:t>Wat doe je als iemand geen zin heeft om te gaan wandelen, </a:t>
            </a:r>
          </a:p>
          <a:p>
            <a:r>
              <a:rPr lang="nl-NL" sz="2000" dirty="0" smtClean="0"/>
              <a:t>en een ander geen zin heeft om een spel mee te doen?</a:t>
            </a:r>
            <a:endParaRPr lang="nl-NL" sz="2000" dirty="0"/>
          </a:p>
        </p:txBody>
      </p:sp>
    </p:spTree>
    <p:extLst>
      <p:ext uri="{BB962C8B-B14F-4D97-AF65-F5344CB8AC3E}">
        <p14:creationId xmlns:p14="http://schemas.microsoft.com/office/powerpoint/2010/main" val="59201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86200" y="301336"/>
            <a:ext cx="4211782" cy="976745"/>
          </a:xfrm>
        </p:spPr>
        <p:txBody>
          <a:bodyPr/>
          <a:lstStyle/>
          <a:p>
            <a:r>
              <a:rPr lang="nl-NL" dirty="0" smtClean="0"/>
              <a:t>Macht en gezag</a:t>
            </a:r>
            <a:endParaRPr lang="nl-NL" dirty="0"/>
          </a:p>
        </p:txBody>
      </p:sp>
      <p:sp>
        <p:nvSpPr>
          <p:cNvPr id="3" name="Tijdelijke aanduiding voor inhoud 2"/>
          <p:cNvSpPr>
            <a:spLocks noGrp="1"/>
          </p:cNvSpPr>
          <p:nvPr>
            <p:ph idx="1"/>
          </p:nvPr>
        </p:nvSpPr>
        <p:spPr>
          <a:xfrm>
            <a:off x="744680" y="2597727"/>
            <a:ext cx="11017827" cy="1922319"/>
          </a:xfrm>
          <a:ln>
            <a:solidFill>
              <a:srgbClr val="C00000"/>
            </a:solidFill>
          </a:ln>
        </p:spPr>
        <p:txBody>
          <a:bodyPr>
            <a:normAutofit/>
          </a:bodyPr>
          <a:lstStyle/>
          <a:p>
            <a:pPr marL="0" indent="0">
              <a:buNone/>
            </a:pPr>
            <a:r>
              <a:rPr lang="nl-NL" dirty="0" smtClean="0"/>
              <a:t>Deze twee begrippen staan met elkaar in verband, maar zijn toch verschillend. </a:t>
            </a:r>
            <a:endParaRPr lang="nl-NL" dirty="0"/>
          </a:p>
          <a:p>
            <a:pPr marL="0" indent="0">
              <a:buNone/>
            </a:pPr>
            <a:r>
              <a:rPr lang="nl-NL" dirty="0" smtClean="0"/>
              <a:t>Het verschil zit in de druk die je als begeleider uitoefent om de ander te beïnvloeden.</a:t>
            </a:r>
          </a:p>
          <a:p>
            <a:pPr marL="0" indent="0">
              <a:buNone/>
            </a:pPr>
            <a:endParaRPr lang="nl-NL" dirty="0"/>
          </a:p>
        </p:txBody>
      </p:sp>
    </p:spTree>
    <p:extLst>
      <p:ext uri="{BB962C8B-B14F-4D97-AF65-F5344CB8AC3E}">
        <p14:creationId xmlns:p14="http://schemas.microsoft.com/office/powerpoint/2010/main" val="3395268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91891" y="0"/>
            <a:ext cx="2684318" cy="923347"/>
          </a:xfrm>
        </p:spPr>
        <p:txBody>
          <a:bodyPr/>
          <a:lstStyle/>
          <a:p>
            <a:r>
              <a:rPr lang="nl-NL" dirty="0" smtClean="0"/>
              <a:t>Opdracht</a:t>
            </a:r>
            <a:endParaRPr lang="nl-NL" dirty="0"/>
          </a:p>
        </p:txBody>
      </p:sp>
      <p:sp>
        <p:nvSpPr>
          <p:cNvPr id="5" name="Tekstvak 4"/>
          <p:cNvSpPr txBox="1"/>
          <p:nvPr/>
        </p:nvSpPr>
        <p:spPr>
          <a:xfrm>
            <a:off x="516078" y="1202655"/>
            <a:ext cx="9344896" cy="2308324"/>
          </a:xfrm>
          <a:prstGeom prst="rect">
            <a:avLst/>
          </a:prstGeom>
          <a:solidFill>
            <a:schemeClr val="accent1">
              <a:lumMod val="40000"/>
              <a:lumOff val="60000"/>
            </a:schemeClr>
          </a:solidFill>
          <a:ln>
            <a:solidFill>
              <a:srgbClr val="C00000"/>
            </a:solidFill>
          </a:ln>
        </p:spPr>
        <p:txBody>
          <a:bodyPr wrap="square" rtlCol="0">
            <a:spAutoFit/>
          </a:bodyPr>
          <a:lstStyle/>
          <a:p>
            <a:r>
              <a:rPr lang="nl-NL" sz="2400" dirty="0" smtClean="0"/>
              <a:t>		Gezag: </a:t>
            </a:r>
          </a:p>
          <a:p>
            <a:r>
              <a:rPr lang="nl-NL" sz="2400" dirty="0" smtClean="0"/>
              <a:t>Wanneer spreek je van gezag?</a:t>
            </a:r>
          </a:p>
          <a:p>
            <a:r>
              <a:rPr lang="nl-NL" sz="2400" dirty="0" smtClean="0"/>
              <a:t>Welke verwachtingen hebben cliënten van jou op het gebied van gezag?</a:t>
            </a:r>
          </a:p>
          <a:p>
            <a:r>
              <a:rPr lang="nl-NL" sz="2400" dirty="0" smtClean="0"/>
              <a:t>Kenmerken van gezag</a:t>
            </a:r>
          </a:p>
          <a:p>
            <a:r>
              <a:rPr lang="nl-NL" sz="2400" dirty="0" smtClean="0"/>
              <a:t>Hoe ontstaat gezag</a:t>
            </a:r>
          </a:p>
          <a:p>
            <a:r>
              <a:rPr lang="nl-NL" sz="2400" dirty="0" smtClean="0"/>
              <a:t>Op welke manier voer je druk uit?</a:t>
            </a:r>
          </a:p>
        </p:txBody>
      </p:sp>
      <p:sp>
        <p:nvSpPr>
          <p:cNvPr id="6" name="Tekstvak 5"/>
          <p:cNvSpPr txBox="1"/>
          <p:nvPr/>
        </p:nvSpPr>
        <p:spPr>
          <a:xfrm>
            <a:off x="4208319" y="4421349"/>
            <a:ext cx="7772399" cy="1938992"/>
          </a:xfrm>
          <a:prstGeom prst="rect">
            <a:avLst/>
          </a:prstGeom>
          <a:solidFill>
            <a:schemeClr val="accent6">
              <a:lumMod val="40000"/>
              <a:lumOff val="60000"/>
            </a:schemeClr>
          </a:solidFill>
          <a:ln>
            <a:solidFill>
              <a:srgbClr val="00B050"/>
            </a:solidFill>
          </a:ln>
        </p:spPr>
        <p:txBody>
          <a:bodyPr wrap="square" rtlCol="0">
            <a:spAutoFit/>
          </a:bodyPr>
          <a:lstStyle/>
          <a:p>
            <a:r>
              <a:rPr lang="nl-NL" sz="2400" dirty="0" smtClean="0"/>
              <a:t>		Macht:</a:t>
            </a:r>
          </a:p>
          <a:p>
            <a:r>
              <a:rPr lang="nl-NL" sz="2400" dirty="0" smtClean="0"/>
              <a:t>Waarom klinkt “macht” negatief?</a:t>
            </a:r>
          </a:p>
          <a:p>
            <a:r>
              <a:rPr lang="nl-NL" sz="2400" dirty="0" smtClean="0"/>
              <a:t>Wanneer speelt macht een rol?</a:t>
            </a:r>
          </a:p>
          <a:p>
            <a:r>
              <a:rPr lang="nl-NL" sz="2400" dirty="0" smtClean="0"/>
              <a:t>Welke verschillende vormen? En wat houden die in?</a:t>
            </a:r>
          </a:p>
          <a:p>
            <a:r>
              <a:rPr lang="nl-NL" sz="2400" dirty="0" smtClean="0"/>
              <a:t>Wat is het gevaar wanneer je vanuit machtspositie werkt?</a:t>
            </a:r>
          </a:p>
        </p:txBody>
      </p:sp>
    </p:spTree>
    <p:extLst>
      <p:ext uri="{BB962C8B-B14F-4D97-AF65-F5344CB8AC3E}">
        <p14:creationId xmlns:p14="http://schemas.microsoft.com/office/powerpoint/2010/main" val="2653751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38254" y="84570"/>
            <a:ext cx="2715491" cy="1325563"/>
          </a:xfrm>
        </p:spPr>
        <p:txBody>
          <a:bodyPr/>
          <a:lstStyle/>
          <a:p>
            <a:r>
              <a:rPr lang="nl-NL" dirty="0" smtClean="0"/>
              <a:t>Afsluiting </a:t>
            </a:r>
            <a:endParaRPr lang="nl-NL" dirty="0"/>
          </a:p>
        </p:txBody>
      </p:sp>
      <p:sp>
        <p:nvSpPr>
          <p:cNvPr id="3" name="Tijdelijke aanduiding voor inhoud 2"/>
          <p:cNvSpPr>
            <a:spLocks noGrp="1"/>
          </p:cNvSpPr>
          <p:nvPr>
            <p:ph idx="1"/>
          </p:nvPr>
        </p:nvSpPr>
        <p:spPr>
          <a:xfrm>
            <a:off x="2698174" y="1763280"/>
            <a:ext cx="8503227" cy="4351338"/>
          </a:xfrm>
        </p:spPr>
        <p:txBody>
          <a:bodyPr/>
          <a:lstStyle/>
          <a:p>
            <a:pPr marL="0" indent="0">
              <a:buNone/>
            </a:pPr>
            <a:r>
              <a:rPr lang="nl-NL" dirty="0" smtClean="0"/>
              <a:t>Deze les:</a:t>
            </a:r>
          </a:p>
          <a:p>
            <a:pPr marL="0" indent="0">
              <a:buNone/>
            </a:pPr>
            <a:r>
              <a:rPr lang="nl-NL" dirty="0" smtClean="0"/>
              <a:t>	Hoofdstuk sturen </a:t>
            </a:r>
            <a:r>
              <a:rPr lang="nl-NL" dirty="0" err="1" smtClean="0"/>
              <a:t>vs</a:t>
            </a:r>
            <a:r>
              <a:rPr lang="nl-NL" dirty="0" smtClean="0"/>
              <a:t> loslaten.</a:t>
            </a:r>
          </a:p>
          <a:p>
            <a:pPr marL="0" indent="0">
              <a:buNone/>
            </a:pPr>
            <a:r>
              <a:rPr lang="nl-NL" dirty="0" smtClean="0"/>
              <a:t>	Opdracht macht/gezag</a:t>
            </a:r>
          </a:p>
          <a:p>
            <a:pPr marL="0" indent="0">
              <a:buNone/>
            </a:pPr>
            <a:endParaRPr lang="nl-NL" dirty="0"/>
          </a:p>
          <a:p>
            <a:pPr marL="0" indent="0">
              <a:buNone/>
            </a:pPr>
            <a:r>
              <a:rPr lang="nl-NL" dirty="0" smtClean="0"/>
              <a:t>Volgende les:</a:t>
            </a:r>
          </a:p>
          <a:p>
            <a:pPr marL="0" indent="0">
              <a:buNone/>
            </a:pPr>
            <a:r>
              <a:rPr lang="nl-NL" dirty="0"/>
              <a:t>	</a:t>
            </a:r>
            <a:r>
              <a:rPr lang="nl-NL" dirty="0" smtClean="0"/>
              <a:t>Laatste 2 hoofdstukken voor deze periode</a:t>
            </a:r>
          </a:p>
          <a:p>
            <a:pPr marL="0" indent="0">
              <a:buNone/>
            </a:pPr>
            <a:endParaRPr lang="nl-NL" dirty="0" smtClean="0"/>
          </a:p>
        </p:txBody>
      </p:sp>
    </p:spTree>
    <p:extLst>
      <p:ext uri="{BB962C8B-B14F-4D97-AF65-F5344CB8AC3E}">
        <p14:creationId xmlns:p14="http://schemas.microsoft.com/office/powerpoint/2010/main" val="2654847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24004" y="0"/>
            <a:ext cx="2143991" cy="798656"/>
          </a:xfrm>
        </p:spPr>
        <p:txBody>
          <a:bodyPr>
            <a:normAutofit/>
          </a:bodyPr>
          <a:lstStyle/>
          <a:p>
            <a:r>
              <a:rPr lang="nl-NL" dirty="0" smtClean="0"/>
              <a:t>Vandaag</a:t>
            </a:r>
            <a:endParaRPr lang="nl-NL" dirty="0"/>
          </a:p>
        </p:txBody>
      </p:sp>
      <p:sp>
        <p:nvSpPr>
          <p:cNvPr id="3" name="Tijdelijke aanduiding voor inhoud 2"/>
          <p:cNvSpPr>
            <a:spLocks noGrp="1"/>
          </p:cNvSpPr>
          <p:nvPr>
            <p:ph idx="1"/>
          </p:nvPr>
        </p:nvSpPr>
        <p:spPr>
          <a:xfrm>
            <a:off x="3383973" y="1347644"/>
            <a:ext cx="6518564" cy="4351338"/>
          </a:xfrm>
        </p:spPr>
        <p:txBody>
          <a:bodyPr>
            <a:normAutofit fontScale="85000" lnSpcReduction="20000"/>
          </a:bodyPr>
          <a:lstStyle/>
          <a:p>
            <a:pPr marL="0" indent="0">
              <a:buNone/>
            </a:pPr>
            <a:r>
              <a:rPr lang="nl-NL" dirty="0" smtClean="0"/>
              <a:t>A en A</a:t>
            </a:r>
            <a:endParaRPr lang="nl-NL" dirty="0"/>
          </a:p>
          <a:p>
            <a:pPr marL="0" indent="0">
              <a:buNone/>
            </a:pPr>
            <a:r>
              <a:rPr lang="nl-NL" dirty="0" smtClean="0"/>
              <a:t>Terugblik vorige week:</a:t>
            </a:r>
          </a:p>
          <a:p>
            <a:pPr marL="0" indent="0">
              <a:buNone/>
            </a:pPr>
            <a:r>
              <a:rPr lang="nl-NL" dirty="0" smtClean="0"/>
              <a:t>		Toets cijfers </a:t>
            </a:r>
          </a:p>
          <a:p>
            <a:pPr marL="0" indent="0">
              <a:buNone/>
            </a:pPr>
            <a:r>
              <a:rPr lang="nl-NL" dirty="0" smtClean="0"/>
              <a:t>		Lesstof hoofdstuk</a:t>
            </a:r>
          </a:p>
          <a:p>
            <a:pPr marL="0" indent="0">
              <a:buNone/>
            </a:pPr>
            <a:r>
              <a:rPr lang="nl-NL" dirty="0" smtClean="0"/>
              <a:t>			Kwaliteit van leven</a:t>
            </a:r>
          </a:p>
          <a:p>
            <a:pPr marL="0" indent="0">
              <a:buNone/>
            </a:pPr>
            <a:r>
              <a:rPr lang="nl-NL" dirty="0" smtClean="0"/>
              <a:t>			Kwetsbaarheid in de zorg</a:t>
            </a:r>
          </a:p>
          <a:p>
            <a:pPr marL="0" indent="0">
              <a:buNone/>
            </a:pPr>
            <a:endParaRPr lang="nl-NL" dirty="0"/>
          </a:p>
          <a:p>
            <a:pPr marL="0" indent="0">
              <a:buNone/>
            </a:pPr>
            <a:r>
              <a:rPr lang="nl-NL" dirty="0" smtClean="0"/>
              <a:t>Nieuw hoofdstuk</a:t>
            </a:r>
          </a:p>
          <a:p>
            <a:pPr marL="0" indent="0">
              <a:buNone/>
            </a:pPr>
            <a:r>
              <a:rPr lang="nl-NL" dirty="0" smtClean="0"/>
              <a:t>		Sturen versus loslaten</a:t>
            </a:r>
          </a:p>
          <a:p>
            <a:pPr marL="0" indent="0">
              <a:buNone/>
            </a:pPr>
            <a:endParaRPr lang="nl-NL" dirty="0" smtClean="0"/>
          </a:p>
          <a:p>
            <a:pPr marL="0" indent="0">
              <a:buNone/>
            </a:pPr>
            <a:r>
              <a:rPr lang="nl-NL" dirty="0" smtClean="0"/>
              <a:t>Afsluiting</a:t>
            </a:r>
          </a:p>
          <a:p>
            <a:pPr marL="0" indent="0" algn="ctr">
              <a:buNone/>
            </a:pPr>
            <a:endParaRPr lang="nl-NL" dirty="0"/>
          </a:p>
        </p:txBody>
      </p:sp>
    </p:spTree>
    <p:extLst>
      <p:ext uri="{BB962C8B-B14F-4D97-AF65-F5344CB8AC3E}">
        <p14:creationId xmlns:p14="http://schemas.microsoft.com/office/powerpoint/2010/main" val="3032025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84913" y="0"/>
            <a:ext cx="4222173" cy="871393"/>
          </a:xfrm>
        </p:spPr>
        <p:txBody>
          <a:bodyPr/>
          <a:lstStyle/>
          <a:p>
            <a:r>
              <a:rPr lang="nl-NL" dirty="0" smtClean="0"/>
              <a:t>Toets 6-oktober</a:t>
            </a:r>
            <a:endParaRPr lang="nl-NL" dirty="0"/>
          </a:p>
        </p:txBody>
      </p:sp>
      <p:sp>
        <p:nvSpPr>
          <p:cNvPr id="3" name="Tijdelijke aanduiding voor inhoud 2"/>
          <p:cNvSpPr>
            <a:spLocks noGrp="1"/>
          </p:cNvSpPr>
          <p:nvPr>
            <p:ph idx="1"/>
          </p:nvPr>
        </p:nvSpPr>
        <p:spPr>
          <a:xfrm>
            <a:off x="3610841" y="1607416"/>
            <a:ext cx="4596245" cy="4351338"/>
          </a:xfrm>
        </p:spPr>
        <p:txBody>
          <a:bodyPr/>
          <a:lstStyle/>
          <a:p>
            <a:pPr marL="0" indent="0">
              <a:buNone/>
            </a:pPr>
            <a:r>
              <a:rPr lang="nl-NL" dirty="0" smtClean="0"/>
              <a:t>Verschil niveau 3 en 4:</a:t>
            </a:r>
          </a:p>
          <a:p>
            <a:pPr marL="0" indent="0">
              <a:buNone/>
            </a:pPr>
            <a:endParaRPr lang="nl-NL" dirty="0"/>
          </a:p>
          <a:p>
            <a:pPr marL="0" indent="0">
              <a:buNone/>
            </a:pPr>
            <a:r>
              <a:rPr lang="nl-NL" dirty="0" smtClean="0"/>
              <a:t>Totaal 43 punten te behalen</a:t>
            </a:r>
          </a:p>
          <a:p>
            <a:pPr marL="0" indent="0">
              <a:buNone/>
            </a:pPr>
            <a:endParaRPr lang="nl-NL" dirty="0"/>
          </a:p>
          <a:p>
            <a:pPr marL="0" indent="0">
              <a:buNone/>
            </a:pPr>
            <a:r>
              <a:rPr lang="nl-NL" dirty="0" smtClean="0"/>
              <a:t>Niveau 4 : 25 punten 5,5</a:t>
            </a:r>
          </a:p>
          <a:p>
            <a:pPr marL="0" indent="0">
              <a:buNone/>
            </a:pPr>
            <a:r>
              <a:rPr lang="nl-NL" dirty="0" smtClean="0"/>
              <a:t>Niveau 3 : 16 punten 5,5</a:t>
            </a:r>
          </a:p>
          <a:p>
            <a:pPr marL="0" indent="0">
              <a:buNone/>
            </a:pPr>
            <a:endParaRPr lang="nl-NL" dirty="0"/>
          </a:p>
        </p:txBody>
      </p:sp>
    </p:spTree>
    <p:extLst>
      <p:ext uri="{BB962C8B-B14F-4D97-AF65-F5344CB8AC3E}">
        <p14:creationId xmlns:p14="http://schemas.microsoft.com/office/powerpoint/2010/main" val="1973569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8982" y="1190174"/>
            <a:ext cx="10515600" cy="705139"/>
          </a:xfrm>
          <a:ln>
            <a:solidFill>
              <a:schemeClr val="accent4">
                <a:lumMod val="75000"/>
              </a:schemeClr>
            </a:solidFill>
          </a:ln>
        </p:spPr>
        <p:txBody>
          <a:bodyPr/>
          <a:lstStyle/>
          <a:p>
            <a:r>
              <a:rPr lang="nl-NL" dirty="0" smtClean="0"/>
              <a:t>Kwaliteit van leven		VS		Welbevinden</a:t>
            </a:r>
            <a:endParaRPr lang="nl-NL" dirty="0"/>
          </a:p>
        </p:txBody>
      </p:sp>
      <p:sp>
        <p:nvSpPr>
          <p:cNvPr id="5" name="Tekstvak 4"/>
          <p:cNvSpPr txBox="1"/>
          <p:nvPr/>
        </p:nvSpPr>
        <p:spPr>
          <a:xfrm>
            <a:off x="7065818" y="3010676"/>
            <a:ext cx="4821382" cy="1200329"/>
          </a:xfrm>
          <a:prstGeom prst="rect">
            <a:avLst/>
          </a:prstGeom>
          <a:noFill/>
          <a:ln>
            <a:solidFill>
              <a:schemeClr val="accent4">
                <a:lumMod val="75000"/>
              </a:schemeClr>
            </a:solidFill>
          </a:ln>
        </p:spPr>
        <p:txBody>
          <a:bodyPr wrap="square" rtlCol="0">
            <a:spAutoFit/>
          </a:bodyPr>
          <a:lstStyle/>
          <a:p>
            <a:r>
              <a:rPr lang="nl-NL" sz="2400" dirty="0" smtClean="0"/>
              <a:t>Iets wat we belangrijk vinden in het leven en hoe tevreden we daarover zijn.</a:t>
            </a:r>
            <a:endParaRPr lang="nl-NL" sz="2400" dirty="0"/>
          </a:p>
        </p:txBody>
      </p:sp>
      <p:sp>
        <p:nvSpPr>
          <p:cNvPr id="6" name="PIJL-OMLAAG 5"/>
          <p:cNvSpPr/>
          <p:nvPr/>
        </p:nvSpPr>
        <p:spPr>
          <a:xfrm>
            <a:off x="9341427" y="1915499"/>
            <a:ext cx="270164" cy="1061316"/>
          </a:xfrm>
          <a:prstGeom prst="down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OMLAAG 6"/>
          <p:cNvSpPr/>
          <p:nvPr/>
        </p:nvSpPr>
        <p:spPr>
          <a:xfrm>
            <a:off x="2408960" y="1820284"/>
            <a:ext cx="353290" cy="2109355"/>
          </a:xfrm>
          <a:prstGeom prst="down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758535" y="3929639"/>
            <a:ext cx="4665520" cy="1938992"/>
          </a:xfrm>
          <a:prstGeom prst="rect">
            <a:avLst/>
          </a:prstGeom>
          <a:solidFill>
            <a:schemeClr val="bg1"/>
          </a:solidFill>
          <a:ln>
            <a:solidFill>
              <a:schemeClr val="accent4">
                <a:lumMod val="75000"/>
              </a:schemeClr>
            </a:solidFill>
          </a:ln>
        </p:spPr>
        <p:txBody>
          <a:bodyPr wrap="square" rtlCol="0">
            <a:spAutoFit/>
          </a:bodyPr>
          <a:lstStyle/>
          <a:p>
            <a:r>
              <a:rPr lang="nl-NL" sz="2400" dirty="0" smtClean="0"/>
              <a:t>Zegt iets over het functioneren van mensen op lichamelijk, psychisch en sociaal-emotioneel gebied. </a:t>
            </a:r>
          </a:p>
          <a:p>
            <a:r>
              <a:rPr lang="nl-NL" sz="2400" dirty="0"/>
              <a:t>	</a:t>
            </a:r>
            <a:r>
              <a:rPr lang="nl-NL" sz="2400" dirty="0" smtClean="0"/>
              <a:t>+</a:t>
            </a:r>
          </a:p>
          <a:p>
            <a:r>
              <a:rPr lang="nl-NL" sz="2400" dirty="0" smtClean="0"/>
              <a:t>Persoonlijke beleving. </a:t>
            </a:r>
          </a:p>
        </p:txBody>
      </p:sp>
      <p:cxnSp>
        <p:nvCxnSpPr>
          <p:cNvPr id="12" name="Gebogen verbindingslijn 11"/>
          <p:cNvCxnSpPr/>
          <p:nvPr/>
        </p:nvCxnSpPr>
        <p:spPr>
          <a:xfrm>
            <a:off x="3903518" y="5455227"/>
            <a:ext cx="2078182" cy="644237"/>
          </a:xfrm>
          <a:prstGeom prst="bentConnector3">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kstvak 13"/>
          <p:cNvSpPr txBox="1"/>
          <p:nvPr/>
        </p:nvSpPr>
        <p:spPr>
          <a:xfrm>
            <a:off x="5981700" y="5455227"/>
            <a:ext cx="5905500" cy="1200329"/>
          </a:xfrm>
          <a:prstGeom prst="rect">
            <a:avLst/>
          </a:prstGeom>
          <a:solidFill>
            <a:srgbClr val="92D050"/>
          </a:solidFill>
          <a:ln>
            <a:solidFill>
              <a:schemeClr val="accent4">
                <a:lumMod val="75000"/>
              </a:schemeClr>
            </a:solidFill>
          </a:ln>
        </p:spPr>
        <p:txBody>
          <a:bodyPr wrap="square" rtlCol="0">
            <a:spAutoFit/>
          </a:bodyPr>
          <a:lstStyle/>
          <a:p>
            <a:r>
              <a:rPr lang="nl-NL" sz="2400" dirty="0" smtClean="0"/>
              <a:t>Verwachtingen en doelen kunnen realiseren, bepalen hoe je je in het leven voelt staan.</a:t>
            </a:r>
          </a:p>
          <a:p>
            <a:r>
              <a:rPr lang="nl-NL" sz="2400" dirty="0" smtClean="0"/>
              <a:t>Bepaalt je kwaliteit van leven.</a:t>
            </a:r>
            <a:endParaRPr lang="nl-NL" sz="2400" dirty="0"/>
          </a:p>
        </p:txBody>
      </p:sp>
      <p:sp>
        <p:nvSpPr>
          <p:cNvPr id="3" name="Tekstvak 2"/>
          <p:cNvSpPr txBox="1"/>
          <p:nvPr/>
        </p:nvSpPr>
        <p:spPr>
          <a:xfrm>
            <a:off x="3632488" y="0"/>
            <a:ext cx="4698423" cy="707886"/>
          </a:xfrm>
          <a:prstGeom prst="rect">
            <a:avLst/>
          </a:prstGeom>
          <a:noFill/>
        </p:spPr>
        <p:txBody>
          <a:bodyPr wrap="square" rtlCol="0">
            <a:spAutoFit/>
          </a:bodyPr>
          <a:lstStyle/>
          <a:p>
            <a:r>
              <a:rPr lang="nl-NL" sz="4000" dirty="0" smtClean="0"/>
              <a:t>Terugblik vorige keer</a:t>
            </a:r>
            <a:endParaRPr lang="nl-NL" sz="4000" dirty="0"/>
          </a:p>
        </p:txBody>
      </p:sp>
    </p:spTree>
    <p:extLst>
      <p:ext uri="{BB962C8B-B14F-4D97-AF65-F5344CB8AC3E}">
        <p14:creationId xmlns:p14="http://schemas.microsoft.com/office/powerpoint/2010/main" val="207587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89512" y="114300"/>
            <a:ext cx="7297882" cy="1018309"/>
          </a:xfrm>
        </p:spPr>
        <p:txBody>
          <a:bodyPr/>
          <a:lstStyle/>
          <a:p>
            <a:r>
              <a:rPr lang="nl-NL" dirty="0" smtClean="0"/>
              <a:t>Factoren die van invloed zijn</a:t>
            </a:r>
            <a:endParaRPr lang="nl-NL" dirty="0"/>
          </a:p>
        </p:txBody>
      </p:sp>
      <p:sp>
        <p:nvSpPr>
          <p:cNvPr id="3" name="Tijdelijke aanduiding voor inhoud 2"/>
          <p:cNvSpPr>
            <a:spLocks noGrp="1"/>
          </p:cNvSpPr>
          <p:nvPr>
            <p:ph idx="1"/>
          </p:nvPr>
        </p:nvSpPr>
        <p:spPr>
          <a:xfrm>
            <a:off x="838199" y="1825625"/>
            <a:ext cx="5728855" cy="4351338"/>
          </a:xfrm>
        </p:spPr>
        <p:txBody>
          <a:bodyPr>
            <a:normAutofit/>
          </a:bodyPr>
          <a:lstStyle/>
          <a:p>
            <a:pPr marL="0" indent="0">
              <a:lnSpc>
                <a:spcPct val="150000"/>
              </a:lnSpc>
              <a:buNone/>
            </a:pPr>
            <a:r>
              <a:rPr lang="nl-NL" sz="2400" dirty="0" smtClean="0"/>
              <a:t>1 Persoonlijke relaties</a:t>
            </a:r>
          </a:p>
          <a:p>
            <a:pPr marL="0" indent="0">
              <a:lnSpc>
                <a:spcPct val="150000"/>
              </a:lnSpc>
              <a:buNone/>
            </a:pPr>
            <a:r>
              <a:rPr lang="nl-NL" sz="2400" dirty="0" smtClean="0"/>
              <a:t>2 Sociale steun of zorgzame omgeving</a:t>
            </a:r>
          </a:p>
          <a:p>
            <a:pPr marL="0" indent="0">
              <a:lnSpc>
                <a:spcPct val="150000"/>
              </a:lnSpc>
              <a:buNone/>
            </a:pPr>
            <a:r>
              <a:rPr lang="nl-NL" sz="2400" dirty="0" smtClean="0"/>
              <a:t>3 Emotioneel welzijn</a:t>
            </a:r>
          </a:p>
          <a:p>
            <a:pPr marL="0" indent="0">
              <a:lnSpc>
                <a:spcPct val="150000"/>
              </a:lnSpc>
              <a:buNone/>
            </a:pPr>
            <a:r>
              <a:rPr lang="nl-NL" sz="2400" dirty="0" smtClean="0"/>
              <a:t>4 Zelfbeschikking</a:t>
            </a:r>
          </a:p>
          <a:p>
            <a:pPr marL="0" indent="0">
              <a:lnSpc>
                <a:spcPct val="150000"/>
              </a:lnSpc>
              <a:buNone/>
            </a:pPr>
            <a:r>
              <a:rPr lang="nl-NL" sz="2400" dirty="0" smtClean="0"/>
              <a:t>5 Burgerschap</a:t>
            </a:r>
          </a:p>
          <a:p>
            <a:pPr marL="0" indent="0">
              <a:lnSpc>
                <a:spcPct val="150000"/>
              </a:lnSpc>
              <a:buNone/>
            </a:pPr>
            <a:r>
              <a:rPr lang="nl-NL" sz="2400" dirty="0" smtClean="0"/>
              <a:t>6 Persoonlijke ontwikkeling</a:t>
            </a:r>
          </a:p>
          <a:p>
            <a:pPr marL="0" indent="0">
              <a:buNone/>
            </a:pPr>
            <a:endParaRPr lang="nl-NL" sz="2400" dirty="0" smtClean="0"/>
          </a:p>
        </p:txBody>
      </p:sp>
      <p:sp>
        <p:nvSpPr>
          <p:cNvPr id="4" name="Tekstvak 3"/>
          <p:cNvSpPr txBox="1"/>
          <p:nvPr/>
        </p:nvSpPr>
        <p:spPr>
          <a:xfrm>
            <a:off x="6567054" y="1690543"/>
            <a:ext cx="4894118" cy="5262979"/>
          </a:xfrm>
          <a:prstGeom prst="rect">
            <a:avLst/>
          </a:prstGeom>
          <a:noFill/>
        </p:spPr>
        <p:txBody>
          <a:bodyPr wrap="square" rtlCol="0">
            <a:spAutoFit/>
          </a:bodyPr>
          <a:lstStyle/>
          <a:p>
            <a:pPr>
              <a:lnSpc>
                <a:spcPct val="200000"/>
              </a:lnSpc>
            </a:pPr>
            <a:r>
              <a:rPr lang="nl-NL" sz="2400" dirty="0" smtClean="0"/>
              <a:t>7 Fysieke/lichamelijke gezondheid</a:t>
            </a:r>
          </a:p>
          <a:p>
            <a:pPr>
              <a:lnSpc>
                <a:spcPct val="200000"/>
              </a:lnSpc>
            </a:pPr>
            <a:r>
              <a:rPr lang="nl-NL" sz="2400" dirty="0" smtClean="0"/>
              <a:t>8 Zingeving en zelfverzorging</a:t>
            </a:r>
          </a:p>
          <a:p>
            <a:pPr>
              <a:lnSpc>
                <a:spcPct val="200000"/>
              </a:lnSpc>
            </a:pPr>
            <a:r>
              <a:rPr lang="nl-NL" sz="2400" dirty="0" smtClean="0"/>
              <a:t>9 Handelingscontrole of autonomie</a:t>
            </a:r>
          </a:p>
          <a:p>
            <a:pPr>
              <a:lnSpc>
                <a:spcPct val="200000"/>
              </a:lnSpc>
            </a:pPr>
            <a:r>
              <a:rPr lang="nl-NL" sz="2400" dirty="0" smtClean="0"/>
              <a:t>10 Materiele situatie</a:t>
            </a:r>
          </a:p>
          <a:p>
            <a:pPr>
              <a:lnSpc>
                <a:spcPct val="200000"/>
              </a:lnSpc>
            </a:pPr>
            <a:r>
              <a:rPr lang="nl-NL" sz="2400" dirty="0" smtClean="0"/>
              <a:t>11 Professionele hulp</a:t>
            </a:r>
          </a:p>
          <a:p>
            <a:pPr>
              <a:lnSpc>
                <a:spcPct val="200000"/>
              </a:lnSpc>
            </a:pPr>
            <a:r>
              <a:rPr lang="nl-NL" sz="2400" dirty="0" smtClean="0"/>
              <a:t>12 Rechten</a:t>
            </a:r>
          </a:p>
          <a:p>
            <a:pPr>
              <a:lnSpc>
                <a:spcPct val="200000"/>
              </a:lnSpc>
            </a:pPr>
            <a:endParaRPr lang="nl-NL" sz="2400" dirty="0"/>
          </a:p>
        </p:txBody>
      </p:sp>
    </p:spTree>
    <p:extLst>
      <p:ext uri="{BB962C8B-B14F-4D97-AF65-F5344CB8AC3E}">
        <p14:creationId xmlns:p14="http://schemas.microsoft.com/office/powerpoint/2010/main" val="1290919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4692" y="115743"/>
            <a:ext cx="11367654" cy="705139"/>
          </a:xfrm>
        </p:spPr>
        <p:txBody>
          <a:bodyPr>
            <a:normAutofit fontScale="90000"/>
          </a:bodyPr>
          <a:lstStyle/>
          <a:p>
            <a:r>
              <a:rPr lang="nl-NL" dirty="0" smtClean="0"/>
              <a:t>Verwaarlozing			 en 			mishandeling</a:t>
            </a:r>
            <a:endParaRPr lang="nl-NL" dirty="0"/>
          </a:p>
        </p:txBody>
      </p:sp>
      <p:sp>
        <p:nvSpPr>
          <p:cNvPr id="3" name="Tijdelijke aanduiding voor inhoud 2"/>
          <p:cNvSpPr>
            <a:spLocks noGrp="1"/>
          </p:cNvSpPr>
          <p:nvPr>
            <p:ph idx="1"/>
          </p:nvPr>
        </p:nvSpPr>
        <p:spPr>
          <a:xfrm>
            <a:off x="277090" y="1600200"/>
            <a:ext cx="10515600" cy="709757"/>
          </a:xfrm>
          <a:solidFill>
            <a:schemeClr val="accent6">
              <a:lumMod val="20000"/>
              <a:lumOff val="80000"/>
            </a:schemeClr>
          </a:solidFill>
          <a:ln>
            <a:solidFill>
              <a:schemeClr val="tx2"/>
            </a:solidFill>
          </a:ln>
        </p:spPr>
        <p:txBody>
          <a:bodyPr/>
          <a:lstStyle/>
          <a:p>
            <a:pPr marL="0" indent="0">
              <a:buNone/>
            </a:pPr>
            <a:r>
              <a:rPr lang="nl-NL" dirty="0" smtClean="0"/>
              <a:t>Cliënten niet de aandacht of zorg geven die zij nodig hebben</a:t>
            </a:r>
          </a:p>
          <a:p>
            <a:pPr marL="0" indent="0">
              <a:buNone/>
            </a:pPr>
            <a:endParaRPr lang="nl-NL" dirty="0"/>
          </a:p>
        </p:txBody>
      </p:sp>
      <p:sp>
        <p:nvSpPr>
          <p:cNvPr id="8" name="PIJL-OMLAAG 7"/>
          <p:cNvSpPr/>
          <p:nvPr/>
        </p:nvSpPr>
        <p:spPr>
          <a:xfrm>
            <a:off x="1330036" y="820882"/>
            <a:ext cx="259773" cy="7793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Gebogen pijl 10"/>
          <p:cNvSpPr/>
          <p:nvPr/>
        </p:nvSpPr>
        <p:spPr>
          <a:xfrm rot="10800000">
            <a:off x="10273144" y="820882"/>
            <a:ext cx="1246909" cy="2507487"/>
          </a:xfrm>
          <a:prstGeom prst="ben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2" name="Tekstvak 11"/>
          <p:cNvSpPr txBox="1"/>
          <p:nvPr/>
        </p:nvSpPr>
        <p:spPr>
          <a:xfrm>
            <a:off x="3269672" y="2497372"/>
            <a:ext cx="6643255" cy="830997"/>
          </a:xfrm>
          <a:prstGeom prst="rect">
            <a:avLst/>
          </a:prstGeom>
          <a:solidFill>
            <a:srgbClr val="FFFF00"/>
          </a:solidFill>
          <a:ln>
            <a:solidFill>
              <a:srgbClr val="FFC000"/>
            </a:solidFill>
          </a:ln>
        </p:spPr>
        <p:txBody>
          <a:bodyPr wrap="square" rtlCol="0">
            <a:spAutoFit/>
          </a:bodyPr>
          <a:lstStyle/>
          <a:p>
            <a:r>
              <a:rPr lang="nl-NL" sz="2400" dirty="0" smtClean="0"/>
              <a:t>Handelen of nalaten van handelen waardoor cliënten lijden: de cliënt onjuist behandelen</a:t>
            </a:r>
            <a:endParaRPr lang="nl-NL" sz="2400" dirty="0"/>
          </a:p>
        </p:txBody>
      </p:sp>
      <p:sp>
        <p:nvSpPr>
          <p:cNvPr id="13" name="Gekromde PIJL-RECHTS 12"/>
          <p:cNvSpPr/>
          <p:nvPr/>
        </p:nvSpPr>
        <p:spPr>
          <a:xfrm>
            <a:off x="2015836" y="2912870"/>
            <a:ext cx="1253836" cy="1475509"/>
          </a:xfrm>
          <a:prstGeom prst="curv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a:solidFill>
                <a:schemeClr val="tx1"/>
              </a:solidFill>
            </a:endParaRPr>
          </a:p>
        </p:txBody>
      </p:sp>
      <p:sp>
        <p:nvSpPr>
          <p:cNvPr id="14" name="Tekstvak 13"/>
          <p:cNvSpPr txBox="1"/>
          <p:nvPr/>
        </p:nvSpPr>
        <p:spPr>
          <a:xfrm>
            <a:off x="3269672" y="4117939"/>
            <a:ext cx="3141519" cy="1569660"/>
          </a:xfrm>
          <a:prstGeom prst="rect">
            <a:avLst/>
          </a:prstGeom>
          <a:solidFill>
            <a:schemeClr val="bg1"/>
          </a:solidFill>
          <a:ln>
            <a:solidFill>
              <a:srgbClr val="FFC000"/>
            </a:solidFill>
          </a:ln>
        </p:spPr>
        <p:txBody>
          <a:bodyPr wrap="square" rtlCol="0">
            <a:spAutoFit/>
          </a:bodyPr>
          <a:lstStyle/>
          <a:p>
            <a:r>
              <a:rPr lang="nl-NL" sz="2400" dirty="0" smtClean="0"/>
              <a:t>Lichamelijk</a:t>
            </a:r>
          </a:p>
          <a:p>
            <a:r>
              <a:rPr lang="nl-NL" sz="2400" dirty="0" smtClean="0"/>
              <a:t>Psychisch </a:t>
            </a:r>
          </a:p>
          <a:p>
            <a:r>
              <a:rPr lang="nl-NL" sz="2400" dirty="0" smtClean="0"/>
              <a:t>Materieel/financieel</a:t>
            </a:r>
          </a:p>
          <a:p>
            <a:r>
              <a:rPr lang="nl-NL" sz="2400" dirty="0" smtClean="0"/>
              <a:t>Schending van rechten</a:t>
            </a:r>
          </a:p>
        </p:txBody>
      </p:sp>
    </p:spTree>
    <p:extLst>
      <p:ext uri="{BB962C8B-B14F-4D97-AF65-F5344CB8AC3E}">
        <p14:creationId xmlns:p14="http://schemas.microsoft.com/office/powerpoint/2010/main" val="94772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9154" y="0"/>
            <a:ext cx="11173691" cy="1325563"/>
          </a:xfrm>
        </p:spPr>
        <p:txBody>
          <a:bodyPr/>
          <a:lstStyle/>
          <a:p>
            <a:r>
              <a:rPr lang="nl-NL" dirty="0" smtClean="0"/>
              <a:t>Sturen versus loslaten			vanaf blz. 108</a:t>
            </a:r>
            <a:endParaRPr lang="nl-NL" dirty="0"/>
          </a:p>
        </p:txBody>
      </p:sp>
      <p:sp>
        <p:nvSpPr>
          <p:cNvPr id="3" name="Tijdelijke aanduiding voor inhoud 2"/>
          <p:cNvSpPr>
            <a:spLocks noGrp="1"/>
          </p:cNvSpPr>
          <p:nvPr>
            <p:ph idx="1"/>
          </p:nvPr>
        </p:nvSpPr>
        <p:spPr>
          <a:xfrm>
            <a:off x="509153" y="1325563"/>
            <a:ext cx="11430001" cy="2061874"/>
          </a:xfrm>
        </p:spPr>
        <p:txBody>
          <a:bodyPr/>
          <a:lstStyle/>
          <a:p>
            <a:pPr marL="0" indent="0">
              <a:buNone/>
            </a:pPr>
            <a:r>
              <a:rPr lang="nl-NL" dirty="0" smtClean="0"/>
              <a:t>Bewust worden van je 	keuzes in beïnvloeden.</a:t>
            </a:r>
          </a:p>
          <a:p>
            <a:pPr marL="0" indent="0">
              <a:buNone/>
            </a:pPr>
            <a:endParaRPr lang="nl-NL" dirty="0"/>
          </a:p>
          <a:p>
            <a:pPr marL="0" indent="0">
              <a:buNone/>
            </a:pPr>
            <a:r>
              <a:rPr lang="nl-NL" dirty="0" smtClean="0"/>
              <a:t>				</a:t>
            </a:r>
          </a:p>
          <a:p>
            <a:pPr marL="0" indent="0">
              <a:buNone/>
            </a:pPr>
            <a:r>
              <a:rPr lang="nl-NL" dirty="0"/>
              <a:t>	</a:t>
            </a:r>
            <a:r>
              <a:rPr lang="nl-NL" dirty="0" smtClean="0"/>
              <a:t>			keuzes in begeleiden.</a:t>
            </a:r>
          </a:p>
          <a:p>
            <a:pPr marL="0" indent="0">
              <a:buNone/>
            </a:pPr>
            <a:endParaRPr lang="nl-NL" dirty="0" smtClean="0"/>
          </a:p>
          <a:p>
            <a:pPr marL="0" indent="0">
              <a:buNone/>
            </a:pPr>
            <a:endParaRPr lang="nl-NL" dirty="0"/>
          </a:p>
        </p:txBody>
      </p:sp>
      <p:sp>
        <p:nvSpPr>
          <p:cNvPr id="4" name="Afgeronde rechthoek 3"/>
          <p:cNvSpPr/>
          <p:nvPr/>
        </p:nvSpPr>
        <p:spPr>
          <a:xfrm>
            <a:off x="4094018" y="2795155"/>
            <a:ext cx="3584864" cy="7481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Gekromde PIJL-RECHTS 4"/>
          <p:cNvSpPr/>
          <p:nvPr/>
        </p:nvSpPr>
        <p:spPr>
          <a:xfrm>
            <a:off x="2805545" y="3039340"/>
            <a:ext cx="1194955" cy="22392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 name="Tekstvak 5"/>
          <p:cNvSpPr txBox="1"/>
          <p:nvPr/>
        </p:nvSpPr>
        <p:spPr>
          <a:xfrm>
            <a:off x="4000499" y="3720230"/>
            <a:ext cx="7595755" cy="2862322"/>
          </a:xfrm>
          <a:prstGeom prst="rect">
            <a:avLst/>
          </a:prstGeom>
          <a:noFill/>
          <a:ln>
            <a:solidFill>
              <a:schemeClr val="accent1"/>
            </a:solidFill>
          </a:ln>
        </p:spPr>
        <p:txBody>
          <a:bodyPr wrap="square" rtlCol="0">
            <a:spAutoFit/>
          </a:bodyPr>
          <a:lstStyle/>
          <a:p>
            <a:r>
              <a:rPr lang="nl-NL" sz="2000" dirty="0" smtClean="0"/>
              <a:t>Factoren die een rol spelen bij je keuzen van begeleidingsvorm:</a:t>
            </a:r>
          </a:p>
          <a:p>
            <a:endParaRPr lang="nl-NL" sz="2000" dirty="0"/>
          </a:p>
          <a:p>
            <a:pPr marL="285750" indent="-285750">
              <a:buFontTx/>
              <a:buChar char="-"/>
            </a:pPr>
            <a:r>
              <a:rPr lang="nl-NL" sz="2000" dirty="0" smtClean="0"/>
              <a:t>Je eigenmogelijkheden en vaardigheden</a:t>
            </a:r>
          </a:p>
          <a:p>
            <a:pPr marL="285750" indent="-285750">
              <a:buFontTx/>
              <a:buChar char="-"/>
            </a:pPr>
            <a:r>
              <a:rPr lang="nl-NL" sz="2000" dirty="0" smtClean="0"/>
              <a:t>De persoon of personen de je begeleid</a:t>
            </a:r>
          </a:p>
          <a:p>
            <a:pPr marL="285750" indent="-285750">
              <a:buFontTx/>
              <a:buChar char="-"/>
            </a:pPr>
            <a:r>
              <a:rPr lang="nl-NL" sz="2000" dirty="0" smtClean="0"/>
              <a:t>Omstandigheden waarin jij en de cliënt zich bevinden</a:t>
            </a:r>
          </a:p>
          <a:p>
            <a:pPr marL="285750" indent="-285750">
              <a:buFontTx/>
              <a:buChar char="-"/>
            </a:pPr>
            <a:r>
              <a:rPr lang="nl-NL" sz="2000" dirty="0" smtClean="0"/>
              <a:t>Soort van activiteit</a:t>
            </a:r>
          </a:p>
          <a:p>
            <a:pPr marL="285750" indent="-285750">
              <a:buFontTx/>
              <a:buChar char="-"/>
            </a:pPr>
            <a:r>
              <a:rPr lang="nl-NL" sz="2000" dirty="0" smtClean="0"/>
              <a:t>De sfeer</a:t>
            </a:r>
          </a:p>
          <a:p>
            <a:pPr marL="285750" indent="-285750">
              <a:buFontTx/>
              <a:buChar char="-"/>
            </a:pPr>
            <a:r>
              <a:rPr lang="nl-NL" sz="2000" dirty="0" smtClean="0"/>
              <a:t>Het doel</a:t>
            </a:r>
          </a:p>
          <a:p>
            <a:pPr marL="285750" indent="-285750">
              <a:buFontTx/>
              <a:buChar char="-"/>
            </a:pPr>
            <a:endParaRPr lang="nl-NL" sz="2000" dirty="0"/>
          </a:p>
        </p:txBody>
      </p:sp>
    </p:spTree>
    <p:extLst>
      <p:ext uri="{BB962C8B-B14F-4D97-AF65-F5344CB8AC3E}">
        <p14:creationId xmlns:p14="http://schemas.microsoft.com/office/powerpoint/2010/main" val="236648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86200" y="0"/>
            <a:ext cx="4419600" cy="923348"/>
          </a:xfrm>
        </p:spPr>
        <p:txBody>
          <a:bodyPr/>
          <a:lstStyle/>
          <a:p>
            <a:r>
              <a:rPr lang="nl-NL" dirty="0" smtClean="0"/>
              <a:t>Begeleidingsstijlen</a:t>
            </a:r>
            <a:endParaRPr lang="nl-NL" dirty="0"/>
          </a:p>
        </p:txBody>
      </p:sp>
      <p:sp>
        <p:nvSpPr>
          <p:cNvPr id="3" name="Tijdelijke aanduiding voor inhoud 2"/>
          <p:cNvSpPr>
            <a:spLocks noGrp="1"/>
          </p:cNvSpPr>
          <p:nvPr>
            <p:ph idx="1"/>
          </p:nvPr>
        </p:nvSpPr>
        <p:spPr>
          <a:xfrm>
            <a:off x="1056409" y="1378816"/>
            <a:ext cx="10515600" cy="1416339"/>
          </a:xfrm>
        </p:spPr>
        <p:txBody>
          <a:bodyPr>
            <a:normAutofit fontScale="92500" lnSpcReduction="20000"/>
          </a:bodyPr>
          <a:lstStyle/>
          <a:p>
            <a:pPr marL="0" indent="0">
              <a:buNone/>
            </a:pPr>
            <a:r>
              <a:rPr lang="nl-NL" sz="3200" dirty="0" smtClean="0"/>
              <a:t>Globaal zijn er drie vormen van begeleiden te onderscheiden.</a:t>
            </a:r>
          </a:p>
          <a:p>
            <a:pPr marL="0" indent="0">
              <a:buNone/>
            </a:pPr>
            <a:r>
              <a:rPr lang="nl-NL" sz="3200" dirty="0" smtClean="0"/>
              <a:t>Autoritair			Democratisch			Laisser faire</a:t>
            </a:r>
          </a:p>
          <a:p>
            <a:pPr marL="0" indent="0">
              <a:buNone/>
            </a:pPr>
            <a:r>
              <a:rPr lang="nl-NL" sz="3200" dirty="0" smtClean="0"/>
              <a:t>(sturend)			(in overleg + zelfbepalen)	(vrij)</a:t>
            </a:r>
            <a:endParaRPr lang="nl-NL" sz="3200" dirty="0"/>
          </a:p>
        </p:txBody>
      </p:sp>
      <p:sp>
        <p:nvSpPr>
          <p:cNvPr id="5" name="Tekstvak 4"/>
          <p:cNvSpPr txBox="1"/>
          <p:nvPr/>
        </p:nvSpPr>
        <p:spPr>
          <a:xfrm>
            <a:off x="1693718" y="2949287"/>
            <a:ext cx="9240981" cy="3539430"/>
          </a:xfrm>
          <a:prstGeom prst="rect">
            <a:avLst/>
          </a:prstGeom>
          <a:noFill/>
        </p:spPr>
        <p:txBody>
          <a:bodyPr wrap="square" rtlCol="0">
            <a:spAutoFit/>
          </a:bodyPr>
          <a:lstStyle/>
          <a:p>
            <a:r>
              <a:rPr lang="nl-NL" sz="3200" dirty="0" smtClean="0"/>
              <a:t>Opdracht in groepen </a:t>
            </a:r>
          </a:p>
          <a:p>
            <a:r>
              <a:rPr lang="nl-NL" sz="3200" dirty="0" smtClean="0"/>
              <a:t>Geen boek/ geen telefoon.</a:t>
            </a:r>
          </a:p>
          <a:p>
            <a:endParaRPr lang="nl-NL" sz="3200" dirty="0" smtClean="0"/>
          </a:p>
          <a:p>
            <a:r>
              <a:rPr lang="nl-NL" sz="3200" dirty="0" smtClean="0"/>
              <a:t>Verbind de zinnen met een van de begeleidingsstijlen.</a:t>
            </a:r>
          </a:p>
          <a:p>
            <a:r>
              <a:rPr lang="nl-NL" sz="3200" dirty="0" smtClean="0"/>
              <a:t>Bespreek waarom de zinnen bij deze stijl past.</a:t>
            </a:r>
          </a:p>
          <a:p>
            <a:r>
              <a:rPr lang="nl-NL" sz="3200" dirty="0" smtClean="0"/>
              <a:t>Bespreek wat het effect is op cliënten wanneer je deze stijl toepast.</a:t>
            </a:r>
            <a:endParaRPr lang="nl-NL" sz="3200" dirty="0"/>
          </a:p>
        </p:txBody>
      </p:sp>
    </p:spTree>
    <p:extLst>
      <p:ext uri="{BB962C8B-B14F-4D97-AF65-F5344CB8AC3E}">
        <p14:creationId xmlns:p14="http://schemas.microsoft.com/office/powerpoint/2010/main" val="325540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39391" y="313171"/>
            <a:ext cx="5313218" cy="684357"/>
          </a:xfrm>
        </p:spPr>
        <p:txBody>
          <a:bodyPr>
            <a:normAutofit fontScale="90000"/>
          </a:bodyPr>
          <a:lstStyle/>
          <a:p>
            <a:r>
              <a:rPr lang="nl-NL" dirty="0" smtClean="0"/>
              <a:t>Opdracht Nabespreken</a:t>
            </a:r>
            <a:br>
              <a:rPr lang="nl-NL" dirty="0" smtClean="0"/>
            </a:br>
            <a:endParaRPr lang="nl-NL" dirty="0"/>
          </a:p>
        </p:txBody>
      </p:sp>
      <p:sp>
        <p:nvSpPr>
          <p:cNvPr id="3" name="Tijdelijke aanduiding voor inhoud 2"/>
          <p:cNvSpPr>
            <a:spLocks noGrp="1"/>
          </p:cNvSpPr>
          <p:nvPr>
            <p:ph idx="1"/>
          </p:nvPr>
        </p:nvSpPr>
        <p:spPr>
          <a:xfrm>
            <a:off x="446809" y="789711"/>
            <a:ext cx="11014364" cy="2545771"/>
          </a:xfrm>
        </p:spPr>
        <p:txBody>
          <a:bodyPr>
            <a:normAutofit/>
          </a:bodyPr>
          <a:lstStyle/>
          <a:p>
            <a:pPr marL="0" indent="0">
              <a:buNone/>
            </a:pPr>
            <a:r>
              <a:rPr lang="nl-NL" dirty="0"/>
              <a:t>Autoritaire vorm:</a:t>
            </a:r>
          </a:p>
          <a:p>
            <a:pPr marL="0" indent="0">
              <a:buNone/>
            </a:pPr>
            <a:r>
              <a:rPr lang="nl-NL" dirty="0" smtClean="0"/>
              <a:t>bijvoorbeeld </a:t>
            </a:r>
            <a:r>
              <a:rPr lang="nl-NL" dirty="0"/>
              <a:t>“zo doe je het niet goed, het moet zo!” </a:t>
            </a:r>
          </a:p>
          <a:p>
            <a:pPr marL="0" indent="0">
              <a:buNone/>
            </a:pPr>
            <a:r>
              <a:rPr lang="nl-NL" dirty="0" smtClean="0"/>
              <a:t>roept </a:t>
            </a:r>
            <a:r>
              <a:rPr lang="nl-NL" dirty="0"/>
              <a:t>een gevoel van veiligheid en bescherming op. Begeleidingsstijl kan als bazig worden ervaren en als te controlerend. Cliënten kunnen het gevoel krijgen dat zij geen ruimte hebben voor eigen inbreng.</a:t>
            </a:r>
          </a:p>
          <a:p>
            <a:pPr marL="0" indent="0">
              <a:buNone/>
            </a:pPr>
            <a:endParaRPr lang="nl-NL" dirty="0"/>
          </a:p>
        </p:txBody>
      </p:sp>
      <p:sp>
        <p:nvSpPr>
          <p:cNvPr id="4" name="Tijdelijke aanduiding voor inhoud 2"/>
          <p:cNvSpPr txBox="1">
            <a:spLocks/>
          </p:cNvSpPr>
          <p:nvPr/>
        </p:nvSpPr>
        <p:spPr>
          <a:xfrm>
            <a:off x="446809" y="3228111"/>
            <a:ext cx="11014364" cy="254577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smtClean="0"/>
              <a:t>Democratische vorm:</a:t>
            </a:r>
          </a:p>
          <a:p>
            <a:pPr marL="0" indent="0">
              <a:buNone/>
            </a:pPr>
            <a:r>
              <a:rPr lang="nl-NL" dirty="0" smtClean="0"/>
              <a:t>“</a:t>
            </a:r>
            <a:r>
              <a:rPr lang="nl-NL" dirty="0"/>
              <a:t>het lijkt me eter de hamer zo vast te pakken, je hebt dan meer kracht om te slaan”.</a:t>
            </a:r>
          </a:p>
          <a:p>
            <a:pPr marL="0" indent="0">
              <a:buNone/>
            </a:pPr>
            <a:r>
              <a:rPr lang="nl-NL" dirty="0" smtClean="0"/>
              <a:t>voor </a:t>
            </a:r>
            <a:r>
              <a:rPr lang="nl-NL" dirty="0"/>
              <a:t>de cliënt is deze vorm van begeleiden ondersteunend en motiverend. Omdat je ook je waardering uitspreekt, voelen cliënten zich gewaardeerd en serieus genomen. Hun eigen kwaliteiten komen uit de verf en daardoor bevordert deze vorm van begeleiden het gevoel van eigenwaarde. </a:t>
            </a:r>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92545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2254</TotalTime>
  <Words>638</Words>
  <Application>Microsoft Office PowerPoint</Application>
  <PresentationFormat>Breedbeeld</PresentationFormat>
  <Paragraphs>127</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Calibri</vt:lpstr>
      <vt:lpstr>Calibri Light</vt:lpstr>
      <vt:lpstr>Kantoorthema</vt:lpstr>
      <vt:lpstr>BB - Theorie</vt:lpstr>
      <vt:lpstr>Vandaag</vt:lpstr>
      <vt:lpstr>Toets 6-oktober</vt:lpstr>
      <vt:lpstr>Kwaliteit van leven  VS  Welbevinden</vt:lpstr>
      <vt:lpstr>Factoren die van invloed zijn</vt:lpstr>
      <vt:lpstr>Verwaarlozing    en    mishandeling</vt:lpstr>
      <vt:lpstr>Sturen versus loslaten   vanaf blz. 108</vt:lpstr>
      <vt:lpstr>Begeleidingsstijlen</vt:lpstr>
      <vt:lpstr>Opdracht Nabespreken </vt:lpstr>
      <vt:lpstr>PowerPoint-presentatie</vt:lpstr>
      <vt:lpstr>Groepsregels  en   vraaggericht werken</vt:lpstr>
      <vt:lpstr>Omgaan met machtspositie</vt:lpstr>
      <vt:lpstr>Macht en gezag</vt:lpstr>
      <vt:lpstr>Opdracht</vt:lpstr>
      <vt:lpstr>Afsluiting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 - Theorie</dc:title>
  <dc:creator>trees kerkhoff</dc:creator>
  <cp:lastModifiedBy>trees kerkhoff</cp:lastModifiedBy>
  <cp:revision>29</cp:revision>
  <dcterms:created xsi:type="dcterms:W3CDTF">2016-10-24T07:54:47Z</dcterms:created>
  <dcterms:modified xsi:type="dcterms:W3CDTF">2016-10-31T15:06:44Z</dcterms:modified>
</cp:coreProperties>
</file>