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0" r:id="rId3"/>
    <p:sldId id="269" r:id="rId4"/>
    <p:sldId id="275" r:id="rId5"/>
    <p:sldId id="259" r:id="rId6"/>
    <p:sldId id="276" r:id="rId7"/>
    <p:sldId id="272" r:id="rId8"/>
    <p:sldId id="277" r:id="rId9"/>
  </p:sldIdLst>
  <p:sldSz cx="9144000" cy="6858000" type="screen4x3"/>
  <p:notesSz cx="6735763" cy="98663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27B"/>
    <a:srgbClr val="D3A907"/>
    <a:srgbClr val="832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61" autoAdjust="0"/>
  </p:normalViewPr>
  <p:slideViewPr>
    <p:cSldViewPr>
      <p:cViewPr varScale="1">
        <p:scale>
          <a:sx n="88" d="100"/>
          <a:sy n="88" d="100"/>
        </p:scale>
        <p:origin x="6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442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26AD-2087-4924-887F-58983794211B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08673-EEE7-4A52-B4DF-71E3DC8AF51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5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E6A52-1FE3-4657-97AA-373DF5613D01}" type="datetimeFigureOut">
              <a:rPr lang="nl-NL" smtClean="0"/>
              <a:t>16-9-2016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BC81-828B-44BC-87A5-288C897CC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5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17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91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03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97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93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49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992888" cy="866527"/>
          </a:xfrm>
        </p:spPr>
        <p:txBody>
          <a:bodyPr/>
          <a:lstStyle>
            <a:lvl1pPr algn="r">
              <a:defRPr>
                <a:solidFill>
                  <a:srgbClr val="3B227B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Rechthoek 17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3B2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467544" y="188640"/>
            <a:ext cx="257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Jongeren</a:t>
            </a:r>
            <a:endParaRPr lang="nl-NL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32656"/>
            <a:ext cx="1224136" cy="356230"/>
          </a:xfrm>
          <a:prstGeom prst="rect">
            <a:avLst/>
          </a:prstGeom>
        </p:spPr>
      </p:pic>
      <p:cxnSp>
        <p:nvCxnSpPr>
          <p:cNvPr id="21" name="Rechte verbindingslijn 20"/>
          <p:cNvCxnSpPr/>
          <p:nvPr userDrawn="1"/>
        </p:nvCxnSpPr>
        <p:spPr>
          <a:xfrm flipH="1">
            <a:off x="1259632" y="1916832"/>
            <a:ext cx="7416824" cy="0"/>
          </a:xfrm>
          <a:prstGeom prst="line">
            <a:avLst/>
          </a:prstGeom>
          <a:ln>
            <a:solidFill>
              <a:srgbClr val="3B227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9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665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6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>
            <a:lvl1pPr marL="342900" indent="-342900"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596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36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318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541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449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66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07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888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16-9-2016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145"/>
          </a:xfrm>
          <a:prstGeom prst="rect">
            <a:avLst/>
          </a:prstGeom>
          <a:solidFill>
            <a:srgbClr val="3B2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18864" y="11785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Jongeren</a:t>
            </a:r>
            <a:endParaRPr lang="nl-N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H="1">
            <a:off x="1043608" y="1052736"/>
            <a:ext cx="6840760" cy="0"/>
          </a:xfrm>
          <a:prstGeom prst="line">
            <a:avLst/>
          </a:prstGeom>
          <a:ln>
            <a:solidFill>
              <a:srgbClr val="3B227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0" y="115526"/>
            <a:ext cx="315144" cy="6769858"/>
          </a:xfrm>
          <a:prstGeom prst="rect">
            <a:avLst/>
          </a:prstGeom>
          <a:solidFill>
            <a:srgbClr val="3B2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8843712" y="342145"/>
            <a:ext cx="300288" cy="6515855"/>
          </a:xfrm>
          <a:prstGeom prst="rect">
            <a:avLst/>
          </a:prstGeom>
          <a:solidFill>
            <a:srgbClr val="3B2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0" y="6515855"/>
            <a:ext cx="9144000" cy="342145"/>
          </a:xfrm>
          <a:prstGeom prst="rect">
            <a:avLst/>
          </a:prstGeom>
          <a:solidFill>
            <a:srgbClr val="3B2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vaal 13"/>
          <p:cNvSpPr/>
          <p:nvPr/>
        </p:nvSpPr>
        <p:spPr>
          <a:xfrm>
            <a:off x="467544" y="116632"/>
            <a:ext cx="78759" cy="78759"/>
          </a:xfrm>
          <a:prstGeom prst="ellipse">
            <a:avLst/>
          </a:prstGeom>
          <a:solidFill>
            <a:srgbClr val="3B227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921" y="38194"/>
            <a:ext cx="809722" cy="2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imeo.com/112819941/702d08f61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H1 Hoe word je wie je bent?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924" y="2276872"/>
            <a:ext cx="2643524" cy="165618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476872" cy="166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952328" cy="19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076706"/>
            <a:ext cx="2872916" cy="19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Aangeboren of aangeleerd?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9712" y="4293096"/>
            <a:ext cx="6707088" cy="1645643"/>
          </a:xfrm>
        </p:spPr>
        <p:txBody>
          <a:bodyPr/>
          <a:lstStyle/>
          <a:p>
            <a:pPr>
              <a:buFont typeface="Wingdings" charset="2"/>
              <a:buChar char="Ø"/>
            </a:pPr>
            <a:endParaRPr lang="nl-NL" dirty="0" smtClean="0"/>
          </a:p>
          <a:p>
            <a:pPr>
              <a:buFont typeface="Wingdings" charset="2"/>
              <a:buChar char="Ø"/>
            </a:pPr>
            <a:endParaRPr lang="nl-NL" dirty="0" smtClean="0"/>
          </a:p>
          <a:p>
            <a:pPr>
              <a:buFont typeface="Wingdings" charset="2"/>
              <a:buChar char="Ø"/>
            </a:pP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356992"/>
            <a:ext cx="3168352" cy="2376264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32112" y="4445496"/>
            <a:ext cx="6707088" cy="1645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endParaRPr lang="nl-NL" smtClean="0"/>
          </a:p>
          <a:p>
            <a:pPr>
              <a:buFont typeface="Wingdings" charset="2"/>
              <a:buChar char="Ø"/>
            </a:pPr>
            <a:endParaRPr lang="nl-NL" smtClean="0"/>
          </a:p>
          <a:p>
            <a:pPr>
              <a:buFont typeface="Wingdings" charset="2"/>
              <a:buChar char="Ø"/>
            </a:pP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546" y="3356991"/>
            <a:ext cx="3131840" cy="2376265"/>
          </a:xfrm>
          <a:prstGeom prst="rect">
            <a:avLst/>
          </a:prstGeom>
        </p:spPr>
      </p:pic>
      <p:sp>
        <p:nvSpPr>
          <p:cNvPr id="4" name="Afgeronde rechthoek 3"/>
          <p:cNvSpPr/>
          <p:nvPr/>
        </p:nvSpPr>
        <p:spPr>
          <a:xfrm>
            <a:off x="827584" y="1484784"/>
            <a:ext cx="7111802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Is het spreken van een taal </a:t>
            </a:r>
            <a:r>
              <a:rPr lang="nl-NL" sz="3200" b="1" dirty="0">
                <a:solidFill>
                  <a:schemeClr val="tx1"/>
                </a:solidFill>
              </a:rPr>
              <a:t>aangeboren</a:t>
            </a:r>
            <a:r>
              <a:rPr lang="nl-NL" sz="3200" dirty="0">
                <a:solidFill>
                  <a:schemeClr val="tx1"/>
                </a:solidFill>
              </a:rPr>
              <a:t> of </a:t>
            </a:r>
            <a:r>
              <a:rPr lang="nl-NL" sz="3200" b="1" dirty="0">
                <a:solidFill>
                  <a:schemeClr val="tx1"/>
                </a:solidFill>
              </a:rPr>
              <a:t>aangeleerd</a:t>
            </a:r>
            <a:r>
              <a:rPr lang="nl-NL" sz="32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89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781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Wie je bent wordt bepaald door:</a:t>
            </a:r>
            <a:endParaRPr lang="nl-NL" sz="3600" dirty="0"/>
          </a:p>
        </p:txBody>
      </p:sp>
      <p:sp>
        <p:nvSpPr>
          <p:cNvPr id="13" name="Tekstvak 12"/>
          <p:cNvSpPr txBox="1"/>
          <p:nvPr/>
        </p:nvSpPr>
        <p:spPr>
          <a:xfrm>
            <a:off x="3491880" y="5517232"/>
            <a:ext cx="213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   </a:t>
            </a:r>
            <a:endParaRPr lang="nl-NL" sz="2400" dirty="0"/>
          </a:p>
        </p:txBody>
      </p:sp>
      <p:sp>
        <p:nvSpPr>
          <p:cNvPr id="18" name="Tekstvak 17"/>
          <p:cNvSpPr txBox="1"/>
          <p:nvPr/>
        </p:nvSpPr>
        <p:spPr>
          <a:xfrm>
            <a:off x="5864050" y="2080866"/>
            <a:ext cx="251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>
              <a:solidFill>
                <a:srgbClr val="558ED5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283968" y="129256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Bijvoorbeeld: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 smtClean="0"/>
              <a:t>ADHD.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 smtClean="0"/>
              <a:t>Talent.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 smtClean="0"/>
              <a:t>Verlegenheid.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4283968" y="2732727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dirty="0" smtClean="0"/>
              <a:t>Bijvoorbeeld: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dirty="0" smtClean="0"/>
              <a:t>Je eet met mes en vork.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dirty="0" smtClean="0"/>
              <a:t>Je komt op tijd in de les.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nl-NL" dirty="0" smtClean="0"/>
              <a:t>Je hebt respect voor anderen.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392" y="4509120"/>
            <a:ext cx="2265952" cy="172819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011823" y="1552864"/>
            <a:ext cx="2448272" cy="720080"/>
          </a:xfrm>
          <a:prstGeom prst="rect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Aangeboren kenmerken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>
            <a:off x="3635896" y="1628800"/>
            <a:ext cx="504056" cy="590287"/>
          </a:xfrm>
          <a:prstGeom prst="rightArrow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RECHTS 21"/>
          <p:cNvSpPr/>
          <p:nvPr/>
        </p:nvSpPr>
        <p:spPr>
          <a:xfrm>
            <a:off x="3635896" y="2996952"/>
            <a:ext cx="504056" cy="590287"/>
          </a:xfrm>
          <a:prstGeom prst="rightArrow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Afbeeldingsresultaat voor dafne schipper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4160" y="4504719"/>
            <a:ext cx="1930753" cy="173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1011823" y="2972851"/>
            <a:ext cx="2448272" cy="720080"/>
          </a:xfrm>
          <a:prstGeom prst="rect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Aangeleerde kenmerken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432" y="4504719"/>
            <a:ext cx="1730512" cy="17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2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47864" y="1196753"/>
            <a:ext cx="512291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Het bewust of onbewust aanleren van normen, waarden en gewoonten die bij jouw groep of samenleving horen.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611560" y="1412776"/>
            <a:ext cx="2016224" cy="864096"/>
          </a:xfrm>
          <a:prstGeom prst="rect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Socialisatie</a:t>
            </a:r>
            <a:endParaRPr lang="nl-NL" sz="2800" b="1" dirty="0"/>
          </a:p>
        </p:txBody>
      </p:sp>
      <p:sp>
        <p:nvSpPr>
          <p:cNvPr id="6" name="PIJL-RECHTS 5"/>
          <p:cNvSpPr/>
          <p:nvPr/>
        </p:nvSpPr>
        <p:spPr>
          <a:xfrm>
            <a:off x="2771800" y="1412776"/>
            <a:ext cx="432048" cy="864096"/>
          </a:xfrm>
          <a:prstGeom prst="rightArrow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227B"/>
              </a:solidFill>
            </a:endParaRPr>
          </a:p>
        </p:txBody>
      </p:sp>
      <p:pic>
        <p:nvPicPr>
          <p:cNvPr id="3074" name="Picture 2" descr="Afbeeldingsresultaat voor opvoeding loesj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63" y="3212976"/>
            <a:ext cx="2010346" cy="284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384" y="3872647"/>
            <a:ext cx="2779800" cy="184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376" y="3872647"/>
            <a:ext cx="1812032" cy="18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0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Cultuur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653136"/>
            <a:ext cx="3022050" cy="181323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684" y="4650865"/>
            <a:ext cx="2952328" cy="1802471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347864" y="2420888"/>
            <a:ext cx="512291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i="1" dirty="0"/>
              <a:t>Al die normen, waarden en gewoonten </a:t>
            </a:r>
            <a:r>
              <a:rPr lang="nl-NL" sz="2400" i="1" dirty="0" smtClean="0"/>
              <a:t>die mensen samen in een bepaalde groep of samenleving met elkaar delen.</a:t>
            </a:r>
            <a:endParaRPr lang="nl-NL" sz="2400" i="1" dirty="0"/>
          </a:p>
        </p:txBody>
      </p:sp>
      <p:sp>
        <p:nvSpPr>
          <p:cNvPr id="7" name="Rechthoek 6"/>
          <p:cNvSpPr/>
          <p:nvPr/>
        </p:nvSpPr>
        <p:spPr>
          <a:xfrm>
            <a:off x="611560" y="2564904"/>
            <a:ext cx="2016224" cy="864096"/>
          </a:xfrm>
          <a:prstGeom prst="rect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Cultuur</a:t>
            </a:r>
            <a:endParaRPr lang="nl-NL" sz="2800" b="1" dirty="0"/>
          </a:p>
        </p:txBody>
      </p:sp>
      <p:sp>
        <p:nvSpPr>
          <p:cNvPr id="8" name="PIJL-RECHTS 7"/>
          <p:cNvSpPr/>
          <p:nvPr/>
        </p:nvSpPr>
        <p:spPr>
          <a:xfrm>
            <a:off x="2771800" y="2564904"/>
            <a:ext cx="432048" cy="864096"/>
          </a:xfrm>
          <a:prstGeom prst="rightArrow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227B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11561" y="122055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Wie je </a:t>
            </a:r>
            <a:r>
              <a:rPr lang="nl-NL" sz="2400" dirty="0" smtClean="0"/>
              <a:t>bent, </a:t>
            </a:r>
            <a:r>
              <a:rPr lang="nl-NL" sz="2400" dirty="0"/>
              <a:t>wordt </a:t>
            </a:r>
            <a:r>
              <a:rPr lang="nl-NL" sz="2400" dirty="0" smtClean="0"/>
              <a:t>dus ook bepaald </a:t>
            </a:r>
            <a:r>
              <a:rPr lang="nl-NL" sz="2400" dirty="0"/>
              <a:t>door alles wat je leert van je omgeving. </a:t>
            </a:r>
            <a:r>
              <a:rPr lang="nl-NL" sz="2400" dirty="0" smtClean="0"/>
              <a:t>Dat </a:t>
            </a:r>
            <a:r>
              <a:rPr lang="nl-NL" sz="2400" dirty="0"/>
              <a:t>zijn je ouders, maar ook de maatschappij waarin je opgroeit. </a:t>
            </a:r>
          </a:p>
        </p:txBody>
      </p:sp>
      <p:sp>
        <p:nvSpPr>
          <p:cNvPr id="9" name="Rechthoek 8"/>
          <p:cNvSpPr/>
          <p:nvPr/>
        </p:nvSpPr>
        <p:spPr>
          <a:xfrm>
            <a:off x="629816" y="3717032"/>
            <a:ext cx="8190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Socialisatie</a:t>
            </a:r>
            <a:r>
              <a:rPr lang="nl-NL" sz="2400" dirty="0" smtClean="0"/>
              <a:t> zorgt ervoor dat je je gedraagt naar </a:t>
            </a:r>
            <a:r>
              <a:rPr lang="nl-NL" sz="2400" dirty="0"/>
              <a:t>de cultuur van de </a:t>
            </a:r>
            <a:r>
              <a:rPr lang="nl-NL" sz="2400" dirty="0" smtClean="0"/>
              <a:t>groep waarin </a:t>
            </a:r>
            <a:r>
              <a:rPr lang="nl-NL" sz="2400" dirty="0"/>
              <a:t>je opgroeit.</a:t>
            </a:r>
          </a:p>
        </p:txBody>
      </p:sp>
    </p:spTree>
    <p:extLst>
      <p:ext uri="{BB962C8B-B14F-4D97-AF65-F5344CB8AC3E}">
        <p14:creationId xmlns:p14="http://schemas.microsoft.com/office/powerpoint/2010/main" val="7275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vindt socialisatie plaats?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0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Bijvoorbeeld:</a:t>
            </a:r>
          </a:p>
          <a:p>
            <a:r>
              <a:rPr lang="nl-NL" sz="2400" dirty="0" smtClean="0"/>
              <a:t>In het </a:t>
            </a:r>
            <a:r>
              <a:rPr lang="nl-NL" sz="2400" b="1" dirty="0" smtClean="0"/>
              <a:t>gezin</a:t>
            </a:r>
            <a:r>
              <a:rPr lang="nl-NL" sz="2400" dirty="0" smtClean="0"/>
              <a:t>.</a:t>
            </a:r>
            <a:endParaRPr lang="nl-NL" sz="2400" b="1" dirty="0" smtClean="0"/>
          </a:p>
          <a:p>
            <a:r>
              <a:rPr lang="nl-NL" sz="2400" dirty="0" smtClean="0"/>
              <a:t>Op </a:t>
            </a:r>
            <a:r>
              <a:rPr lang="nl-NL" sz="2400" b="1" dirty="0" smtClean="0"/>
              <a:t>school</a:t>
            </a:r>
            <a:r>
              <a:rPr lang="nl-NL" sz="2400" dirty="0" smtClean="0"/>
              <a:t>.</a:t>
            </a:r>
            <a:endParaRPr lang="nl-NL" sz="2400" b="1" dirty="0" smtClean="0"/>
          </a:p>
          <a:p>
            <a:r>
              <a:rPr lang="nl-NL" sz="2400" dirty="0" smtClean="0"/>
              <a:t>Door je </a:t>
            </a:r>
            <a:r>
              <a:rPr lang="nl-NL" sz="2400" b="1" dirty="0" smtClean="0"/>
              <a:t>vrienden</a:t>
            </a:r>
            <a:r>
              <a:rPr lang="nl-NL" sz="2400" dirty="0" smtClean="0"/>
              <a:t>.</a:t>
            </a:r>
            <a:endParaRPr lang="nl-NL" sz="2400" b="1" dirty="0" smtClean="0"/>
          </a:p>
          <a:p>
            <a:r>
              <a:rPr lang="nl-NL" sz="2400" dirty="0" smtClean="0"/>
              <a:t>Op </a:t>
            </a:r>
            <a:r>
              <a:rPr lang="nl-NL" sz="2400" b="1" dirty="0" smtClean="0"/>
              <a:t>sportclubs</a:t>
            </a:r>
            <a:r>
              <a:rPr lang="nl-NL" sz="2400" dirty="0" smtClean="0"/>
              <a:t>.</a:t>
            </a:r>
            <a:endParaRPr lang="nl-NL" sz="2400" b="1" dirty="0" smtClean="0"/>
          </a:p>
          <a:p>
            <a:r>
              <a:rPr lang="nl-NL" sz="2400" dirty="0" smtClean="0"/>
              <a:t>Op je </a:t>
            </a:r>
            <a:r>
              <a:rPr lang="nl-NL" sz="2400" b="1" dirty="0" smtClean="0"/>
              <a:t>werk</a:t>
            </a:r>
            <a:r>
              <a:rPr lang="nl-NL" sz="2400" dirty="0" smtClean="0"/>
              <a:t>.</a:t>
            </a:r>
            <a:endParaRPr lang="nl-NL" sz="2400" b="1" dirty="0" smtClean="0"/>
          </a:p>
          <a:p>
            <a:r>
              <a:rPr lang="nl-NL" sz="2400" dirty="0" smtClean="0"/>
              <a:t>Door je </a:t>
            </a:r>
            <a:r>
              <a:rPr lang="nl-NL" sz="2400" b="1" dirty="0" smtClean="0"/>
              <a:t>geloof</a:t>
            </a:r>
            <a:r>
              <a:rPr lang="nl-NL" sz="2400" dirty="0" smtClean="0"/>
              <a:t>.</a:t>
            </a:r>
            <a:endParaRPr lang="nl-NL" sz="2400" b="1" dirty="0" smtClean="0"/>
          </a:p>
          <a:p>
            <a:r>
              <a:rPr lang="nl-NL" sz="2400" dirty="0" smtClean="0"/>
              <a:t>Door </a:t>
            </a:r>
            <a:r>
              <a:rPr lang="nl-NL" sz="2400" b="1" dirty="0" smtClean="0"/>
              <a:t>media</a:t>
            </a:r>
            <a:r>
              <a:rPr lang="nl-NL" sz="2400" dirty="0" smtClean="0"/>
              <a:t>.</a:t>
            </a:r>
            <a:endParaRPr lang="nl-NL" sz="2400" b="1" dirty="0" smtClean="0"/>
          </a:p>
          <a:p>
            <a:r>
              <a:rPr lang="nl-NL" sz="2400" dirty="0" smtClean="0"/>
              <a:t>Door de </a:t>
            </a:r>
            <a:r>
              <a:rPr lang="nl-NL" sz="2400" b="1" dirty="0" smtClean="0"/>
              <a:t>overheid</a:t>
            </a:r>
            <a:r>
              <a:rPr lang="nl-NL" sz="2400" dirty="0" smtClean="0"/>
              <a:t>.</a:t>
            </a:r>
            <a:endParaRPr lang="nl-NL" sz="2400" b="1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96751"/>
            <a:ext cx="2448273" cy="195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227797"/>
            <a:ext cx="2458818" cy="138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2479607" cy="16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Nature-aanhangers en </a:t>
            </a:r>
            <a:r>
              <a:rPr lang="nl-NL" dirty="0" err="1" smtClean="0"/>
              <a:t>nurture</a:t>
            </a:r>
            <a:r>
              <a:rPr lang="nl-NL" dirty="0" smtClean="0"/>
              <a:t>-aanhangers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3347864" y="2276872"/>
            <a:ext cx="5122912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smtClean="0"/>
              <a:t>Leggen vooral de nadruk op </a:t>
            </a:r>
            <a:r>
              <a:rPr lang="nl-NL" sz="2400" b="1" dirty="0" smtClean="0"/>
              <a:t>aangeboren kenmerken. </a:t>
            </a:r>
            <a:r>
              <a:rPr lang="nl-NL" sz="2400" dirty="0" smtClean="0"/>
              <a:t>Bijvoorbeeld:</a:t>
            </a:r>
          </a:p>
          <a:p>
            <a:r>
              <a:rPr lang="nl-NL" sz="2400" dirty="0" smtClean="0"/>
              <a:t>Voetbaltalent.</a:t>
            </a:r>
          </a:p>
          <a:p>
            <a:r>
              <a:rPr lang="nl-NL" sz="2400" dirty="0" smtClean="0"/>
              <a:t>Seksuele voorkeur.</a:t>
            </a:r>
          </a:p>
          <a:p>
            <a:endParaRPr lang="nl-NL" sz="2400" dirty="0" smtClean="0"/>
          </a:p>
        </p:txBody>
      </p:sp>
      <p:sp>
        <p:nvSpPr>
          <p:cNvPr id="12" name="Rechthoek 11"/>
          <p:cNvSpPr/>
          <p:nvPr/>
        </p:nvSpPr>
        <p:spPr>
          <a:xfrm>
            <a:off x="611560" y="2636912"/>
            <a:ext cx="2016224" cy="864096"/>
          </a:xfrm>
          <a:prstGeom prst="rect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Nature-</a:t>
            </a:r>
          </a:p>
          <a:p>
            <a:pPr algn="ctr"/>
            <a:r>
              <a:rPr lang="nl-NL" sz="2800" b="1" dirty="0" smtClean="0"/>
              <a:t>aanhangers</a:t>
            </a:r>
            <a:endParaRPr lang="nl-NL" sz="2800" b="1" dirty="0"/>
          </a:p>
        </p:txBody>
      </p:sp>
      <p:sp>
        <p:nvSpPr>
          <p:cNvPr id="13" name="PIJL-RECHTS 12"/>
          <p:cNvSpPr/>
          <p:nvPr/>
        </p:nvSpPr>
        <p:spPr>
          <a:xfrm>
            <a:off x="2771800" y="2636912"/>
            <a:ext cx="432048" cy="864096"/>
          </a:xfrm>
          <a:prstGeom prst="rightArrow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227B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83569" y="119675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Er wordt verschillend gedacht over gedrag. Is gedrag vooral aangeboren of aangeleerd?</a:t>
            </a:r>
            <a:endParaRPr lang="nl-NL" sz="2800" dirty="0"/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3337520" y="4437112"/>
            <a:ext cx="5122912" cy="16561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2400" dirty="0" smtClean="0"/>
              <a:t>Vinden dat je de belangrijkste dingen </a:t>
            </a:r>
            <a:r>
              <a:rPr lang="nl-NL" sz="2400" b="1" dirty="0" smtClean="0"/>
              <a:t>aangeleerd </a:t>
            </a:r>
            <a:r>
              <a:rPr lang="nl-NL" sz="2400" dirty="0" smtClean="0"/>
              <a:t>krijgt. Bijvoorbeeld:</a:t>
            </a:r>
          </a:p>
          <a:p>
            <a:r>
              <a:rPr lang="nl-NL" sz="2400" dirty="0" smtClean="0"/>
              <a:t>Een muziekinstrument bespelen.</a:t>
            </a:r>
          </a:p>
          <a:p>
            <a:r>
              <a:rPr lang="nl-NL" sz="2400" dirty="0" smtClean="0"/>
              <a:t>Jezelf beheersen.</a:t>
            </a:r>
          </a:p>
          <a:p>
            <a:endParaRPr lang="nl-NL" sz="2400" b="1" dirty="0"/>
          </a:p>
        </p:txBody>
      </p:sp>
      <p:sp>
        <p:nvSpPr>
          <p:cNvPr id="16" name="Rechthoek 15"/>
          <p:cNvSpPr/>
          <p:nvPr/>
        </p:nvSpPr>
        <p:spPr>
          <a:xfrm>
            <a:off x="601216" y="4797152"/>
            <a:ext cx="2016224" cy="864096"/>
          </a:xfrm>
          <a:prstGeom prst="rect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err="1" smtClean="0"/>
              <a:t>Nurture</a:t>
            </a:r>
            <a:r>
              <a:rPr lang="nl-NL" sz="2800" b="1" dirty="0" smtClean="0"/>
              <a:t>-</a:t>
            </a:r>
          </a:p>
          <a:p>
            <a:pPr algn="ctr"/>
            <a:r>
              <a:rPr lang="nl-NL" sz="2800" b="1" dirty="0" smtClean="0"/>
              <a:t>aanhangers</a:t>
            </a:r>
            <a:endParaRPr lang="nl-NL" sz="2800" b="1" dirty="0"/>
          </a:p>
        </p:txBody>
      </p:sp>
      <p:sp>
        <p:nvSpPr>
          <p:cNvPr id="17" name="PIJL-RECHTS 16"/>
          <p:cNvSpPr/>
          <p:nvPr/>
        </p:nvSpPr>
        <p:spPr>
          <a:xfrm>
            <a:off x="2761456" y="4797152"/>
            <a:ext cx="432048" cy="864096"/>
          </a:xfrm>
          <a:prstGeom prst="rightArrow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2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socialisatie: de kippenjongen</a:t>
            </a:r>
            <a:endParaRPr lang="nl-NL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80720" cy="365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al 4">
            <a:hlinkClick r:id="rId2"/>
          </p:cNvPr>
          <p:cNvSpPr/>
          <p:nvPr/>
        </p:nvSpPr>
        <p:spPr>
          <a:xfrm>
            <a:off x="3660080" y="2671762"/>
            <a:ext cx="1514475" cy="15144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6" name="Gelijkbenige driehoek 5">
            <a:hlinkClick r:id="rId2"/>
          </p:cNvPr>
          <p:cNvSpPr/>
          <p:nvPr/>
        </p:nvSpPr>
        <p:spPr>
          <a:xfrm rot="5400000">
            <a:off x="3972817" y="2879725"/>
            <a:ext cx="1304925" cy="10985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187624" y="5733256"/>
            <a:ext cx="4673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vimeo.com/112819941/702d08f617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228184" y="5502260"/>
            <a:ext cx="864096" cy="375012"/>
          </a:xfrm>
          <a:prstGeom prst="rect">
            <a:avLst/>
          </a:prstGeom>
          <a:solidFill>
            <a:srgbClr val="3B227B"/>
          </a:solidFill>
          <a:ln>
            <a:solidFill>
              <a:srgbClr val="3B2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2:35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223316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ppts Essener vmbo Jonger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ppts Essener vmbo Jongeren</Template>
  <TotalTime>455</TotalTime>
  <Words>261</Words>
  <Application>Microsoft Office PowerPoint</Application>
  <PresentationFormat>Diavoorstelling (4:3)</PresentationFormat>
  <Paragraphs>57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sjabloon ppts Essener vmbo Jongeren</vt:lpstr>
      <vt:lpstr>H1 Hoe word je wie je bent?</vt:lpstr>
      <vt:lpstr>Aangeboren of aangeleerd?</vt:lpstr>
      <vt:lpstr>Wie je bent wordt bepaald door:</vt:lpstr>
      <vt:lpstr>Socialisatie</vt:lpstr>
      <vt:lpstr>Cultuur</vt:lpstr>
      <vt:lpstr>Waar vindt socialisatie plaats?</vt:lpstr>
      <vt:lpstr>Nature-aanhangers en nurture-aanhangers</vt:lpstr>
      <vt:lpstr>Uitleg socialisatie: de kippenjongen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 Hoe word je wie je bent</dc:title>
  <dc:creator>Essener</dc:creator>
  <cp:lastModifiedBy>Vos, O (Ole) de</cp:lastModifiedBy>
  <cp:revision>72</cp:revision>
  <cp:lastPrinted>2015-09-15T10:34:44Z</cp:lastPrinted>
  <dcterms:created xsi:type="dcterms:W3CDTF">2016-07-27T11:51:00Z</dcterms:created>
  <dcterms:modified xsi:type="dcterms:W3CDTF">2016-09-16T07:35:38Z</dcterms:modified>
</cp:coreProperties>
</file>