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2" r:id="rId6"/>
    <p:sldId id="264" r:id="rId7"/>
    <p:sldId id="265" r:id="rId8"/>
    <p:sldId id="266" r:id="rId9"/>
    <p:sldId id="267" r:id="rId10"/>
    <p:sldId id="268" r:id="rId11"/>
    <p:sldId id="269" r:id="rId12"/>
    <p:sldId id="263" r:id="rId13"/>
    <p:sldId id="270" r:id="rId14"/>
    <p:sldId id="273" r:id="rId15"/>
    <p:sldId id="274" r:id="rId16"/>
    <p:sldId id="275" r:id="rId17"/>
    <p:sldId id="276" r:id="rId18"/>
    <p:sldId id="277" r:id="rId19"/>
    <p:sldId id="271" r:id="rId20"/>
    <p:sldId id="278" r:id="rId21"/>
    <p:sldId id="279" r:id="rId22"/>
    <p:sldId id="280" r:id="rId23"/>
    <p:sldId id="281" r:id="rId24"/>
    <p:sldId id="282" r:id="rId25"/>
    <p:sldId id="283"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15" name="Date Placeholder 14"/>
          <p:cNvSpPr>
            <a:spLocks noGrp="1"/>
          </p:cNvSpPr>
          <p:nvPr>
            <p:ph type="dt" sz="half" idx="10"/>
          </p:nvPr>
        </p:nvSpPr>
        <p:spPr/>
        <p:txBody>
          <a:bodyPr/>
          <a:lstStyle/>
          <a:p>
            <a:fld id="{7E7DD28D-8DA6-4050-BD9F-C1900C523E95}" type="datetimeFigureOut">
              <a:rPr lang="nl-NL" smtClean="0"/>
              <a:t>25-10-2016</a:t>
            </a:fld>
            <a:endParaRPr lang="nl-NL"/>
          </a:p>
        </p:txBody>
      </p:sp>
      <p:sp>
        <p:nvSpPr>
          <p:cNvPr id="16" name="Slide Number Placeholder 15"/>
          <p:cNvSpPr>
            <a:spLocks noGrp="1"/>
          </p:cNvSpPr>
          <p:nvPr>
            <p:ph type="sldNum" sz="quarter" idx="11"/>
          </p:nvPr>
        </p:nvSpPr>
        <p:spPr/>
        <p:txBody>
          <a:bodyPr/>
          <a:lstStyle/>
          <a:p>
            <a:fld id="{4CE3F21D-D6DB-4AE4-A766-488082F6A6E0}" type="slidenum">
              <a:rPr lang="nl-NL" smtClean="0"/>
              <a:t>‹nr.›</a:t>
            </a:fld>
            <a:endParaRPr lang="nl-NL"/>
          </a:p>
        </p:txBody>
      </p:sp>
      <p:sp>
        <p:nvSpPr>
          <p:cNvPr id="17" name="Footer Placeholder 16"/>
          <p:cNvSpPr>
            <a:spLocks noGrp="1"/>
          </p:cNvSpPr>
          <p:nvPr>
            <p:ph type="ftr" sz="quarter" idx="12"/>
          </p:nvPr>
        </p:nvSpPr>
        <p:spPr/>
        <p:txBody>
          <a:bodyPr/>
          <a:lstStyle/>
          <a:p>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7E7DD28D-8DA6-4050-BD9F-C1900C523E95}" type="datetimeFigureOut">
              <a:rPr lang="nl-NL" smtClean="0"/>
              <a:t>25-10-2016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CE3F21D-D6DB-4AE4-A766-488082F6A6E0}"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E7DD28D-8DA6-4050-BD9F-C1900C523E95}" type="datetimeFigureOut">
              <a:rPr lang="nl-NL" smtClean="0"/>
              <a:t>25-10-2016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CE3F21D-D6DB-4AE4-A766-488082F6A6E0}"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3" name="Title 12"/>
          <p:cNvSpPr>
            <a:spLocks noGrp="1"/>
          </p:cNvSpPr>
          <p:nvPr>
            <p:ph type="title"/>
          </p:nvPr>
        </p:nvSpPr>
        <p:spPr/>
        <p:txBody>
          <a:bodyPr/>
          <a:lstStyle/>
          <a:p>
            <a:r>
              <a:rPr lang="nl-NL" smtClean="0"/>
              <a:t>Klik om de stijl te bewerken</a:t>
            </a:r>
            <a:endParaRPr lang="en-US"/>
          </a:p>
        </p:txBody>
      </p:sp>
      <p:sp>
        <p:nvSpPr>
          <p:cNvPr id="14" name="Date Placeholder 13"/>
          <p:cNvSpPr>
            <a:spLocks noGrp="1"/>
          </p:cNvSpPr>
          <p:nvPr>
            <p:ph type="dt" sz="half" idx="10"/>
          </p:nvPr>
        </p:nvSpPr>
        <p:spPr/>
        <p:txBody>
          <a:bodyPr/>
          <a:lstStyle/>
          <a:p>
            <a:fld id="{7E7DD28D-8DA6-4050-BD9F-C1900C523E95}" type="datetimeFigureOut">
              <a:rPr lang="nl-NL" smtClean="0"/>
              <a:t>25-10-2016</a:t>
            </a:fld>
            <a:endParaRPr lang="nl-NL"/>
          </a:p>
        </p:txBody>
      </p:sp>
      <p:sp>
        <p:nvSpPr>
          <p:cNvPr id="15" name="Slide Number Placeholder 14"/>
          <p:cNvSpPr>
            <a:spLocks noGrp="1"/>
          </p:cNvSpPr>
          <p:nvPr>
            <p:ph type="sldNum" sz="quarter" idx="11"/>
          </p:nvPr>
        </p:nvSpPr>
        <p:spPr/>
        <p:txBody>
          <a:bodyPr/>
          <a:lstStyle/>
          <a:p>
            <a:fld id="{4CE3F21D-D6DB-4AE4-A766-488082F6A6E0}" type="slidenum">
              <a:rPr lang="nl-NL" smtClean="0"/>
              <a:t>‹nr.›</a:t>
            </a:fld>
            <a:endParaRPr lang="nl-NL"/>
          </a:p>
        </p:txBody>
      </p:sp>
      <p:sp>
        <p:nvSpPr>
          <p:cNvPr id="16" name="Footer Placeholder 15"/>
          <p:cNvSpPr>
            <a:spLocks noGrp="1"/>
          </p:cNvSpPr>
          <p:nvPr>
            <p:ph type="ftr" sz="quarter" idx="12"/>
          </p:nvPr>
        </p:nvSpPr>
        <p:spPr/>
        <p:txBody>
          <a:bodyPr/>
          <a:lstStyle/>
          <a:p>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12" name="Date Placeholder 11"/>
          <p:cNvSpPr>
            <a:spLocks noGrp="1"/>
          </p:cNvSpPr>
          <p:nvPr>
            <p:ph type="dt" sz="half" idx="10"/>
          </p:nvPr>
        </p:nvSpPr>
        <p:spPr/>
        <p:txBody>
          <a:bodyPr/>
          <a:lstStyle/>
          <a:p>
            <a:fld id="{7E7DD28D-8DA6-4050-BD9F-C1900C523E95}" type="datetimeFigureOut">
              <a:rPr lang="nl-NL" smtClean="0"/>
              <a:t>25-10-2016</a:t>
            </a:fld>
            <a:endParaRPr lang="nl-NL"/>
          </a:p>
        </p:txBody>
      </p:sp>
      <p:sp>
        <p:nvSpPr>
          <p:cNvPr id="13" name="Slide Number Placeholder 12"/>
          <p:cNvSpPr>
            <a:spLocks noGrp="1"/>
          </p:cNvSpPr>
          <p:nvPr>
            <p:ph type="sldNum" sz="quarter" idx="11"/>
          </p:nvPr>
        </p:nvSpPr>
        <p:spPr/>
        <p:txBody>
          <a:bodyPr/>
          <a:lstStyle/>
          <a:p>
            <a:fld id="{4CE3F21D-D6DB-4AE4-A766-488082F6A6E0}" type="slidenum">
              <a:rPr lang="nl-NL" smtClean="0"/>
              <a:t>‹nr.›</a:t>
            </a:fld>
            <a:endParaRPr lang="nl-NL"/>
          </a:p>
        </p:txBody>
      </p:sp>
      <p:sp>
        <p:nvSpPr>
          <p:cNvPr id="14" name="Footer Placeholder 13"/>
          <p:cNvSpPr>
            <a:spLocks noGrp="1"/>
          </p:cNvSpPr>
          <p:nvPr>
            <p:ph type="ftr" sz="quarter" idx="12"/>
          </p:nvPr>
        </p:nvSpPr>
        <p:spPr/>
        <p:txBody>
          <a:bodyPr/>
          <a:lstStyle/>
          <a:p>
            <a:endParaRPr lang="nl-NL"/>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nl-NL" smtClean="0"/>
              <a:t>Klik om de stijl te bewerken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E7DD28D-8DA6-4050-BD9F-C1900C523E95}" type="datetimeFigureOut">
              <a:rPr lang="nl-NL" smtClean="0"/>
              <a:t>25-10-2016</a:t>
            </a:fld>
            <a:endParaRPr lang="nl-NL"/>
          </a:p>
        </p:txBody>
      </p:sp>
      <p:sp>
        <p:nvSpPr>
          <p:cNvPr id="9" name="Slide Number Placeholder 8"/>
          <p:cNvSpPr>
            <a:spLocks noGrp="1"/>
          </p:cNvSpPr>
          <p:nvPr>
            <p:ph type="sldNum" sz="quarter" idx="11"/>
          </p:nvPr>
        </p:nvSpPr>
        <p:spPr/>
        <p:txBody>
          <a:bodyPr/>
          <a:lstStyle/>
          <a:p>
            <a:fld id="{4CE3F21D-D6DB-4AE4-A766-488082F6A6E0}" type="slidenum">
              <a:rPr lang="nl-NL" smtClean="0"/>
              <a:t>‹nr.›</a:t>
            </a:fld>
            <a:endParaRPr lang="nl-NL"/>
          </a:p>
        </p:txBody>
      </p:sp>
      <p:sp>
        <p:nvSpPr>
          <p:cNvPr id="10" name="Footer Placeholder 9"/>
          <p:cNvSpPr>
            <a:spLocks noGrp="1"/>
          </p:cNvSpPr>
          <p:nvPr>
            <p:ph type="ftr" sz="quarter" idx="12"/>
          </p:nvPr>
        </p:nvSpPr>
        <p:spPr/>
        <p:txBody>
          <a:bodyPr/>
          <a:lstStyle/>
          <a:p>
            <a:endParaRPr lang="nl-NL"/>
          </a:p>
        </p:txBody>
      </p:sp>
      <p:sp>
        <p:nvSpPr>
          <p:cNvPr id="11" name="Title 10"/>
          <p:cNvSpPr>
            <a:spLocks noGrp="1"/>
          </p:cNvSpPr>
          <p:nvPr>
            <p:ph type="title"/>
          </p:nvPr>
        </p:nvSpPr>
        <p:spPr/>
        <p:txBody>
          <a:bodyPr/>
          <a:lstStyle/>
          <a:p>
            <a:r>
              <a:rPr lang="nl-NL" smtClean="0"/>
              <a:t>Klik om de stijl te bewerken</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nl-NL" smtClean="0"/>
              <a:t>Klik om de stijl te bewerken</a:t>
            </a:r>
            <a:endParaRPr lang="en-US" dirty="0"/>
          </a:p>
        </p:txBody>
      </p:sp>
      <p:sp>
        <p:nvSpPr>
          <p:cNvPr id="14" name="Date Placeholder 13"/>
          <p:cNvSpPr>
            <a:spLocks noGrp="1"/>
          </p:cNvSpPr>
          <p:nvPr>
            <p:ph type="dt" sz="half" idx="10"/>
          </p:nvPr>
        </p:nvSpPr>
        <p:spPr/>
        <p:txBody>
          <a:bodyPr/>
          <a:lstStyle/>
          <a:p>
            <a:fld id="{7E7DD28D-8DA6-4050-BD9F-C1900C523E95}" type="datetimeFigureOut">
              <a:rPr lang="nl-NL" smtClean="0"/>
              <a:t>25-10-2016</a:t>
            </a:fld>
            <a:endParaRPr lang="nl-NL"/>
          </a:p>
        </p:txBody>
      </p:sp>
      <p:sp>
        <p:nvSpPr>
          <p:cNvPr id="15" name="Slide Number Placeholder 14"/>
          <p:cNvSpPr>
            <a:spLocks noGrp="1"/>
          </p:cNvSpPr>
          <p:nvPr>
            <p:ph type="sldNum" sz="quarter" idx="11"/>
          </p:nvPr>
        </p:nvSpPr>
        <p:spPr/>
        <p:txBody>
          <a:bodyPr/>
          <a:lstStyle/>
          <a:p>
            <a:fld id="{4CE3F21D-D6DB-4AE4-A766-488082F6A6E0}" type="slidenum">
              <a:rPr lang="nl-NL" smtClean="0"/>
              <a:t>‹nr.›</a:t>
            </a:fld>
            <a:endParaRPr lang="nl-NL"/>
          </a:p>
        </p:txBody>
      </p:sp>
      <p:sp>
        <p:nvSpPr>
          <p:cNvPr id="16" name="Footer Placeholder 15"/>
          <p:cNvSpPr>
            <a:spLocks noGrp="1"/>
          </p:cNvSpPr>
          <p:nvPr>
            <p:ph type="ftr" sz="quarter" idx="12"/>
          </p:nvPr>
        </p:nvSpPr>
        <p:spPr/>
        <p:txBody>
          <a:bodyPr/>
          <a:lstStyle/>
          <a:p>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smtClean="0"/>
              <a:t>Klik om de stijl te bewerken</a:t>
            </a:r>
            <a:endParaRPr lang="en-US"/>
          </a:p>
        </p:txBody>
      </p:sp>
      <p:sp>
        <p:nvSpPr>
          <p:cNvPr id="7" name="Date Placeholder 6"/>
          <p:cNvSpPr>
            <a:spLocks noGrp="1"/>
          </p:cNvSpPr>
          <p:nvPr>
            <p:ph type="dt" sz="half" idx="10"/>
          </p:nvPr>
        </p:nvSpPr>
        <p:spPr/>
        <p:txBody>
          <a:bodyPr/>
          <a:lstStyle/>
          <a:p>
            <a:fld id="{7E7DD28D-8DA6-4050-BD9F-C1900C523E95}" type="datetimeFigureOut">
              <a:rPr lang="nl-NL" smtClean="0"/>
              <a:t>25-10-2016</a:t>
            </a:fld>
            <a:endParaRPr lang="nl-NL"/>
          </a:p>
        </p:txBody>
      </p:sp>
      <p:sp>
        <p:nvSpPr>
          <p:cNvPr id="8" name="Slide Number Placeholder 7"/>
          <p:cNvSpPr>
            <a:spLocks noGrp="1"/>
          </p:cNvSpPr>
          <p:nvPr>
            <p:ph type="sldNum" sz="quarter" idx="11"/>
          </p:nvPr>
        </p:nvSpPr>
        <p:spPr/>
        <p:txBody>
          <a:bodyPr/>
          <a:lstStyle/>
          <a:p>
            <a:fld id="{4CE3F21D-D6DB-4AE4-A766-488082F6A6E0}" type="slidenum">
              <a:rPr lang="nl-NL" smtClean="0"/>
              <a:t>‹nr.›</a:t>
            </a:fld>
            <a:endParaRPr lang="nl-NL"/>
          </a:p>
        </p:txBody>
      </p:sp>
      <p:sp>
        <p:nvSpPr>
          <p:cNvPr id="9" name="Footer Placeholder 8"/>
          <p:cNvSpPr>
            <a:spLocks noGrp="1"/>
          </p:cNvSpPr>
          <p:nvPr>
            <p:ph type="ftr" sz="quarter" idx="12"/>
          </p:nvPr>
        </p:nvSpPr>
        <p:spPr/>
        <p:txBody>
          <a:bodyPr/>
          <a:lstStyle/>
          <a:p>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E7DD28D-8DA6-4050-BD9F-C1900C523E95}" type="datetimeFigureOut">
              <a:rPr lang="nl-NL" smtClean="0"/>
              <a:t>25-10-2016</a:t>
            </a:fld>
            <a:endParaRPr lang="nl-NL"/>
          </a:p>
        </p:txBody>
      </p:sp>
      <p:sp>
        <p:nvSpPr>
          <p:cNvPr id="6" name="Slide Number Placeholder 5"/>
          <p:cNvSpPr>
            <a:spLocks noGrp="1"/>
          </p:cNvSpPr>
          <p:nvPr>
            <p:ph type="sldNum" sz="quarter" idx="11"/>
          </p:nvPr>
        </p:nvSpPr>
        <p:spPr/>
        <p:txBody>
          <a:bodyPr/>
          <a:lstStyle/>
          <a:p>
            <a:fld id="{4CE3F21D-D6DB-4AE4-A766-488082F6A6E0}" type="slidenum">
              <a:rPr lang="nl-NL" smtClean="0"/>
              <a:t>‹nr.›</a:t>
            </a:fld>
            <a:endParaRPr lang="nl-NL"/>
          </a:p>
        </p:txBody>
      </p:sp>
      <p:sp>
        <p:nvSpPr>
          <p:cNvPr id="7" name="Footer Placeholder 6"/>
          <p:cNvSpPr>
            <a:spLocks noGrp="1"/>
          </p:cNvSpPr>
          <p:nvPr>
            <p:ph type="ftr" sz="quarter" idx="12"/>
          </p:nvPr>
        </p:nvSpPr>
        <p:spPr/>
        <p:txBody>
          <a:bodyPr/>
          <a:lstStyle/>
          <a:p>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5" name="Date Placeholder 14"/>
          <p:cNvSpPr>
            <a:spLocks noGrp="1"/>
          </p:cNvSpPr>
          <p:nvPr>
            <p:ph type="dt" sz="half" idx="10"/>
          </p:nvPr>
        </p:nvSpPr>
        <p:spPr/>
        <p:txBody>
          <a:bodyPr/>
          <a:lstStyle/>
          <a:p>
            <a:fld id="{7E7DD28D-8DA6-4050-BD9F-C1900C523E95}" type="datetimeFigureOut">
              <a:rPr lang="nl-NL" smtClean="0"/>
              <a:t>25-10-2016</a:t>
            </a:fld>
            <a:endParaRPr lang="nl-NL"/>
          </a:p>
        </p:txBody>
      </p:sp>
      <p:sp>
        <p:nvSpPr>
          <p:cNvPr id="16" name="Slide Number Placeholder 15"/>
          <p:cNvSpPr>
            <a:spLocks noGrp="1"/>
          </p:cNvSpPr>
          <p:nvPr>
            <p:ph type="sldNum" sz="quarter" idx="11"/>
          </p:nvPr>
        </p:nvSpPr>
        <p:spPr/>
        <p:txBody>
          <a:bodyPr/>
          <a:lstStyle/>
          <a:p>
            <a:fld id="{4CE3F21D-D6DB-4AE4-A766-488082F6A6E0}" type="slidenum">
              <a:rPr lang="nl-NL" smtClean="0"/>
              <a:t>‹nr.›</a:t>
            </a:fld>
            <a:endParaRPr lang="nl-NL"/>
          </a:p>
        </p:txBody>
      </p:sp>
      <p:sp>
        <p:nvSpPr>
          <p:cNvPr id="17" name="Footer Placeholder 16"/>
          <p:cNvSpPr>
            <a:spLocks noGrp="1"/>
          </p:cNvSpPr>
          <p:nvPr>
            <p:ph type="ftr" sz="quarter" idx="12"/>
          </p:nvPr>
        </p:nvSpPr>
        <p:spPr/>
        <p:txBody>
          <a:bodyPr/>
          <a:lstStyle/>
          <a:p>
            <a:endParaRPr lang="nl-NL"/>
          </a:p>
        </p:txBody>
      </p:sp>
      <p:sp>
        <p:nvSpPr>
          <p:cNvPr id="18" name="Title 17"/>
          <p:cNvSpPr>
            <a:spLocks noGrp="1"/>
          </p:cNvSpPr>
          <p:nvPr>
            <p:ph type="title"/>
          </p:nvPr>
        </p:nvSpPr>
        <p:spPr/>
        <p:txBody>
          <a:bodyPr/>
          <a:lstStyle/>
          <a:p>
            <a:r>
              <a:rPr lang="nl-NL" smtClean="0"/>
              <a:t>Klik om de stijl te bewerken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nl-NL" smtClean="0"/>
              <a:t>Klik om de stijl te bewerken</a:t>
            </a:r>
            <a:endParaRPr lang="en-US"/>
          </a:p>
        </p:txBody>
      </p:sp>
      <p:sp>
        <p:nvSpPr>
          <p:cNvPr id="13" name="Date Placeholder 12"/>
          <p:cNvSpPr>
            <a:spLocks noGrp="1"/>
          </p:cNvSpPr>
          <p:nvPr>
            <p:ph type="dt" sz="half" idx="10"/>
          </p:nvPr>
        </p:nvSpPr>
        <p:spPr/>
        <p:txBody>
          <a:bodyPr/>
          <a:lstStyle/>
          <a:p>
            <a:fld id="{7E7DD28D-8DA6-4050-BD9F-C1900C523E95}" type="datetimeFigureOut">
              <a:rPr lang="nl-NL" smtClean="0"/>
              <a:t>25-10-2016</a:t>
            </a:fld>
            <a:endParaRPr lang="nl-NL"/>
          </a:p>
        </p:txBody>
      </p:sp>
      <p:sp>
        <p:nvSpPr>
          <p:cNvPr id="14" name="Slide Number Placeholder 13"/>
          <p:cNvSpPr>
            <a:spLocks noGrp="1"/>
          </p:cNvSpPr>
          <p:nvPr>
            <p:ph type="sldNum" sz="quarter" idx="11"/>
          </p:nvPr>
        </p:nvSpPr>
        <p:spPr/>
        <p:txBody>
          <a:bodyPr/>
          <a:lstStyle/>
          <a:p>
            <a:fld id="{4CE3F21D-D6DB-4AE4-A766-488082F6A6E0}" type="slidenum">
              <a:rPr lang="nl-NL" smtClean="0"/>
              <a:t>‹nr.›</a:t>
            </a:fld>
            <a:endParaRPr lang="nl-NL"/>
          </a:p>
        </p:txBody>
      </p:sp>
      <p:sp>
        <p:nvSpPr>
          <p:cNvPr id="15" name="Footer Placeholder 14"/>
          <p:cNvSpPr>
            <a:spLocks noGrp="1"/>
          </p:cNvSpPr>
          <p:nvPr>
            <p:ph type="ftr" sz="quarter" idx="12"/>
          </p:nvPr>
        </p:nvSpPr>
        <p:spPr/>
        <p:txBody>
          <a:body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nl-NL" smtClean="0"/>
              <a:t>Klik om de stijl te bewerken</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E7DD28D-8DA6-4050-BD9F-C1900C523E95}" type="datetimeFigureOut">
              <a:rPr lang="nl-NL" smtClean="0"/>
              <a:t>25-10-2016</a:t>
            </a:fld>
            <a:endParaRPr lang="nl-NL"/>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nl-NL"/>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4CE3F21D-D6DB-4AE4-A766-488082F6A6E0}" type="slidenum">
              <a:rPr lang="nl-NL" smtClean="0"/>
              <a:t>‹nr.›</a:t>
            </a:fld>
            <a:endParaRPr lang="nl-N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hyperlink" Target="http://plantplezier.nl/video/waterplanten/" TargetMode="External"/><Relationship Id="rId2" Type="http://schemas.openxmlformats.org/officeDocument/2006/relationships/image" Target="../media/image20.jpeg"/><Relationship Id="rId16"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Waterplanten</a:t>
            </a:r>
            <a:endParaRPr lang="nl-NL" dirty="0"/>
          </a:p>
        </p:txBody>
      </p:sp>
      <p:sp>
        <p:nvSpPr>
          <p:cNvPr id="3" name="Ondertitel 2"/>
          <p:cNvSpPr>
            <a:spLocks noGrp="1"/>
          </p:cNvSpPr>
          <p:nvPr>
            <p:ph type="subTitle" idx="1"/>
          </p:nvPr>
        </p:nvSpPr>
        <p:spPr/>
        <p:txBody>
          <a:bodyPr/>
          <a:lstStyle/>
          <a:p>
            <a:r>
              <a:rPr lang="nl-NL" dirty="0" smtClean="0"/>
              <a:t>Kenmerken en eigenschappen</a:t>
            </a:r>
            <a:endParaRPr lang="nl-NL" dirty="0"/>
          </a:p>
        </p:txBody>
      </p:sp>
    </p:spTree>
    <p:extLst>
      <p:ext uri="{BB962C8B-B14F-4D97-AF65-F5344CB8AC3E}">
        <p14:creationId xmlns:p14="http://schemas.microsoft.com/office/powerpoint/2010/main" val="1245214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3. </a:t>
            </a:r>
            <a:r>
              <a:rPr lang="nl-NL" dirty="0" err="1" smtClean="0"/>
              <a:t>Potamogeton</a:t>
            </a:r>
            <a:r>
              <a:rPr lang="nl-NL" dirty="0" smtClean="0"/>
              <a:t>, drijvend fonteinkruid</a:t>
            </a:r>
            <a:endParaRPr lang="nl-NL" dirty="0"/>
          </a:p>
        </p:txBody>
      </p:sp>
      <p:pic>
        <p:nvPicPr>
          <p:cNvPr id="27650" name="Picture 2" descr="http://www.theora.com/images/potamogeto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03648" y="116632"/>
            <a:ext cx="609600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372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 </a:t>
            </a:r>
            <a:r>
              <a:rPr lang="nl-NL" dirty="0" err="1" smtClean="0"/>
              <a:t>Nymphoides</a:t>
            </a:r>
            <a:r>
              <a:rPr lang="nl-NL" dirty="0" smtClean="0"/>
              <a:t>, watergentiaan</a:t>
            </a:r>
            <a:endParaRPr lang="nl-NL" dirty="0"/>
          </a:p>
        </p:txBody>
      </p:sp>
      <p:pic>
        <p:nvPicPr>
          <p:cNvPr id="28674" name="Picture 2" descr="http://farm4.static.flickr.com/3113/2713826090_937617445c.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1715" y="591691"/>
            <a:ext cx="3500504" cy="339549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http://idtools.org/id/aquariumplants/Aquarium_&amp;_Pond_Plants_of_the_World/key/Aquarium_&amp;_Pond_Plants/Media/Images/nymphoides_indica_C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9992" y="-3381"/>
            <a:ext cx="381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210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5. </a:t>
            </a:r>
            <a:r>
              <a:rPr lang="nl-NL" dirty="0" err="1" smtClean="0"/>
              <a:t>Ranunculus</a:t>
            </a:r>
            <a:r>
              <a:rPr lang="nl-NL" dirty="0" smtClean="0"/>
              <a:t>, waterranonkel</a:t>
            </a:r>
            <a:endParaRPr lang="nl-NL" dirty="0"/>
          </a:p>
        </p:txBody>
      </p:sp>
      <p:pic>
        <p:nvPicPr>
          <p:cNvPr id="38914" name="Picture 2" descr="http://www.tuincentrumsoontiens.nl/tuincentrumsoontiens.nl_object_upload/ranunculus-aquatilis_klei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2867" y="260648"/>
            <a:ext cx="5103566" cy="3888432"/>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http://www.biopix.nl/photos/jcs-ranunculus-fluitans-385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0112" y="2060848"/>
            <a:ext cx="3404113" cy="22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913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Moeras en oeverplanten</a:t>
            </a:r>
            <a:endParaRPr lang="nl-NL" dirty="0"/>
          </a:p>
        </p:txBody>
      </p:sp>
      <p:sp>
        <p:nvSpPr>
          <p:cNvPr id="3" name="Tekstvak 2"/>
          <p:cNvSpPr txBox="1"/>
          <p:nvPr/>
        </p:nvSpPr>
        <p:spPr>
          <a:xfrm>
            <a:off x="827584" y="548680"/>
            <a:ext cx="7488832" cy="1754326"/>
          </a:xfrm>
          <a:prstGeom prst="rect">
            <a:avLst/>
          </a:prstGeom>
          <a:noFill/>
        </p:spPr>
        <p:txBody>
          <a:bodyPr wrap="square" rtlCol="0">
            <a:spAutoFit/>
          </a:bodyPr>
          <a:lstStyle/>
          <a:p>
            <a:pPr marL="285750" indent="-285750">
              <a:buFontTx/>
              <a:buChar char="-"/>
            </a:pPr>
            <a:r>
              <a:rPr lang="nl-NL" dirty="0" smtClean="0"/>
              <a:t>Grootste groep onder de waterplanten;</a:t>
            </a:r>
          </a:p>
          <a:p>
            <a:pPr marL="285750" indent="-285750">
              <a:buFontTx/>
              <a:buChar char="-"/>
            </a:pPr>
            <a:endParaRPr lang="nl-NL" dirty="0"/>
          </a:p>
          <a:p>
            <a:pPr marL="285750" indent="-285750">
              <a:buFontTx/>
              <a:buChar char="-"/>
            </a:pPr>
            <a:r>
              <a:rPr lang="nl-NL" dirty="0" smtClean="0"/>
              <a:t>Worden veel gebruikt als randafwerking van vijvers, worden daarom ook wel oeverplanten genoemd.</a:t>
            </a:r>
            <a:endParaRPr lang="nl-NL" dirty="0"/>
          </a:p>
          <a:p>
            <a:pPr marL="285750" indent="-285750">
              <a:buFontTx/>
              <a:buChar char="-"/>
            </a:pPr>
            <a:endParaRPr lang="nl-NL" dirty="0" smtClean="0"/>
          </a:p>
          <a:p>
            <a:pPr marL="285750" indent="-285750">
              <a:buFontTx/>
              <a:buChar char="-"/>
            </a:pPr>
            <a:r>
              <a:rPr lang="nl-NL" dirty="0" smtClean="0"/>
              <a:t>Halen veel voedingstoffen uit het water.</a:t>
            </a:r>
            <a:endParaRPr lang="nl-NL" dirty="0"/>
          </a:p>
        </p:txBody>
      </p:sp>
    </p:spTree>
    <p:extLst>
      <p:ext uri="{BB962C8B-B14F-4D97-AF65-F5344CB8AC3E}">
        <p14:creationId xmlns:p14="http://schemas.microsoft.com/office/powerpoint/2010/main" val="2329931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a:t>
            </a:r>
            <a:r>
              <a:rPr lang="nl-NL" dirty="0" err="1" smtClean="0"/>
              <a:t>Calla</a:t>
            </a:r>
            <a:r>
              <a:rPr lang="nl-NL" dirty="0" smtClean="0"/>
              <a:t>, </a:t>
            </a:r>
            <a:r>
              <a:rPr lang="nl-NL" dirty="0" err="1" smtClean="0"/>
              <a:t>slangewortel</a:t>
            </a:r>
            <a:endParaRPr lang="nl-NL" dirty="0"/>
          </a:p>
        </p:txBody>
      </p:sp>
      <p:pic>
        <p:nvPicPr>
          <p:cNvPr id="29698" name="Picture 2" descr="http://www.123planten.nl/images/producten/callapalustri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51966" y="260648"/>
            <a:ext cx="4334461"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948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a:t>
            </a:r>
            <a:r>
              <a:rPr lang="nl-NL" dirty="0" err="1" smtClean="0"/>
              <a:t>Caltha</a:t>
            </a:r>
            <a:r>
              <a:rPr lang="nl-NL" dirty="0" smtClean="0"/>
              <a:t>, dotterbloem</a:t>
            </a:r>
            <a:endParaRPr lang="nl-NL" dirty="0"/>
          </a:p>
        </p:txBody>
      </p:sp>
      <p:pic>
        <p:nvPicPr>
          <p:cNvPr id="30722" name="Picture 2" descr="http://mw2.google.com/mw-panoramio/photos/medium/70358028.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23121" y="620688"/>
            <a:ext cx="6534534"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806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3. Iris, lis</a:t>
            </a:r>
            <a:endParaRPr lang="nl-NL" dirty="0"/>
          </a:p>
        </p:txBody>
      </p:sp>
      <p:pic>
        <p:nvPicPr>
          <p:cNvPr id="31746" name="Picture 2" descr="http://www.dewaterleliedalen.nl/wp-content/gallery/moerasplanten/iris-pseudacorus-gele-li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9632" y="260648"/>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1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4. </a:t>
            </a:r>
            <a:r>
              <a:rPr lang="nl-NL" dirty="0" err="1" smtClean="0"/>
              <a:t>Alisma</a:t>
            </a:r>
            <a:r>
              <a:rPr lang="nl-NL" dirty="0" smtClean="0"/>
              <a:t>, waterweegbree</a:t>
            </a:r>
            <a:endParaRPr lang="nl-NL" dirty="0"/>
          </a:p>
        </p:txBody>
      </p:sp>
      <p:pic>
        <p:nvPicPr>
          <p:cNvPr id="32770" name="Picture 2" descr="http://kkcdn-static.kaskus.co.id/images/2012/09/24/3369397_20120924033818.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63824" y="476672"/>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630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5. </a:t>
            </a:r>
            <a:r>
              <a:rPr lang="nl-NL" dirty="0" err="1" smtClean="0"/>
              <a:t>Butomus</a:t>
            </a:r>
            <a:r>
              <a:rPr lang="nl-NL" dirty="0" smtClean="0"/>
              <a:t>, </a:t>
            </a:r>
            <a:r>
              <a:rPr lang="nl-NL" dirty="0" err="1" smtClean="0"/>
              <a:t>zwanebloem</a:t>
            </a:r>
            <a:endParaRPr lang="nl-NL" dirty="0"/>
          </a:p>
        </p:txBody>
      </p:sp>
      <p:pic>
        <p:nvPicPr>
          <p:cNvPr id="33794" name="Picture 2" descr="Butomus umbellat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30286" y="404664"/>
            <a:ext cx="3354493"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423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Waterpest (Elodea canaden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3338" y="-16560800"/>
            <a:ext cx="2419350" cy="20859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ronmos (Fontinalis antipyret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338" y="-16560800"/>
            <a:ext cx="2371725" cy="20859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lanzend Fonteinkruid (Potamogeton luce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3338" y="-16560800"/>
            <a:ext cx="2419350" cy="2085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lantmandje met zuurstofplanten (waterp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3338" y="-16560800"/>
            <a:ext cx="31623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kikkerbeet (Hydrocharis morsus-rana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3338" y="-16560800"/>
            <a:ext cx="24765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aternoot (Trapa nata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3338" y="-16560800"/>
            <a:ext cx="24765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Waterhyacinth (Eichhornia crassip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3338" y="-16560800"/>
            <a:ext cx="24765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Witte waterlelie (Nymphaea alb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3338" y="-16560800"/>
            <a:ext cx="2476500" cy="208597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Gele plomp (Nuphar lute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3338" y="-16560800"/>
            <a:ext cx="2476500" cy="20859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Kaapse lelie (Aponogeton distachyo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13338" y="-16560800"/>
            <a:ext cx="2476500" cy="2085975"/>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Dotterbloem (Caltha palustris) "/>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13338" y="-16560800"/>
            <a:ext cx="2476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Kalmoes (Acorus calamu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13338" y="-16560800"/>
            <a:ext cx="2476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Watermunt (Mentha aquatic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13338" y="-16560800"/>
            <a:ext cx="2476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lantschema voor vijverplante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13338" y="-16560800"/>
            <a:ext cx="4924425" cy="53244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beeldingsresultaat voor vier zones in een vij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3659" y="1196752"/>
            <a:ext cx="7280663" cy="4824536"/>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1475656" y="404664"/>
            <a:ext cx="4448141" cy="646331"/>
          </a:xfrm>
          <a:prstGeom prst="rect">
            <a:avLst/>
          </a:prstGeom>
        </p:spPr>
        <p:txBody>
          <a:bodyPr wrap="none">
            <a:spAutoFit/>
          </a:bodyPr>
          <a:lstStyle/>
          <a:p>
            <a:r>
              <a:rPr lang="nl-NL" dirty="0">
                <a:hlinkClick r:id="rId17"/>
              </a:rPr>
              <a:t>http://plantplezier.nl/video/waterplanten</a:t>
            </a:r>
            <a:r>
              <a:rPr lang="nl-NL" dirty="0" smtClean="0">
                <a:hlinkClick r:id="rId17"/>
              </a:rPr>
              <a:t>/</a:t>
            </a:r>
            <a:endParaRPr lang="nl-NL" dirty="0" smtClean="0"/>
          </a:p>
          <a:p>
            <a:endParaRPr lang="nl-NL" dirty="0"/>
          </a:p>
        </p:txBody>
      </p:sp>
    </p:spTree>
    <p:extLst>
      <p:ext uri="{BB962C8B-B14F-4D97-AF65-F5344CB8AC3E}">
        <p14:creationId xmlns:p14="http://schemas.microsoft.com/office/powerpoint/2010/main" val="4100709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Zuurstofplanten</a:t>
            </a:r>
            <a:endParaRPr lang="nl-NL" dirty="0"/>
          </a:p>
        </p:txBody>
      </p:sp>
      <p:sp>
        <p:nvSpPr>
          <p:cNvPr id="3" name="Tekstvak 2"/>
          <p:cNvSpPr txBox="1"/>
          <p:nvPr/>
        </p:nvSpPr>
        <p:spPr>
          <a:xfrm>
            <a:off x="1259632" y="866191"/>
            <a:ext cx="7128792" cy="3416320"/>
          </a:xfrm>
          <a:prstGeom prst="rect">
            <a:avLst/>
          </a:prstGeom>
          <a:noFill/>
        </p:spPr>
        <p:txBody>
          <a:bodyPr wrap="square" rtlCol="0">
            <a:spAutoFit/>
          </a:bodyPr>
          <a:lstStyle/>
          <a:p>
            <a:pPr marL="285750" indent="-285750">
              <a:buFontTx/>
              <a:buChar char="-"/>
            </a:pPr>
            <a:r>
              <a:rPr lang="nl-NL" dirty="0" smtClean="0"/>
              <a:t>Houden het water helder;</a:t>
            </a:r>
          </a:p>
          <a:p>
            <a:pPr marL="285750" indent="-285750">
              <a:buFontTx/>
              <a:buChar char="-"/>
            </a:pPr>
            <a:endParaRPr lang="nl-NL" dirty="0">
              <a:sym typeface="Wingdings" pitchFamily="2" charset="2"/>
            </a:endParaRPr>
          </a:p>
          <a:p>
            <a:pPr marL="285750" indent="-285750">
              <a:buFontTx/>
              <a:buChar char="-"/>
            </a:pPr>
            <a:r>
              <a:rPr lang="nl-NL" dirty="0" smtClean="0">
                <a:sym typeface="Wingdings" pitchFamily="2" charset="2"/>
              </a:rPr>
              <a:t>Leven volledig onderwater;</a:t>
            </a:r>
          </a:p>
          <a:p>
            <a:pPr marL="285750" indent="-285750">
              <a:buFontTx/>
              <a:buChar char="-"/>
            </a:pPr>
            <a:endParaRPr lang="nl-NL" dirty="0">
              <a:sym typeface="Wingdings" pitchFamily="2" charset="2"/>
            </a:endParaRPr>
          </a:p>
          <a:p>
            <a:pPr marL="285750" indent="-285750">
              <a:buFontTx/>
              <a:buChar char="-"/>
            </a:pPr>
            <a:r>
              <a:rPr lang="nl-NL" dirty="0" smtClean="0">
                <a:sym typeface="Wingdings" pitchFamily="2" charset="2"/>
              </a:rPr>
              <a:t>Ze groeien alleen goed in hard, mineraalwater;</a:t>
            </a:r>
          </a:p>
          <a:p>
            <a:pPr marL="285750" indent="-285750">
              <a:buFontTx/>
              <a:buChar char="-"/>
            </a:pPr>
            <a:endParaRPr lang="nl-NL" dirty="0">
              <a:sym typeface="Wingdings" pitchFamily="2" charset="2"/>
            </a:endParaRPr>
          </a:p>
          <a:p>
            <a:pPr marL="285750" indent="-285750">
              <a:buFontTx/>
              <a:buChar char="-"/>
            </a:pPr>
            <a:r>
              <a:rPr lang="nl-NL" dirty="0" smtClean="0">
                <a:sym typeface="Wingdings" pitchFamily="2" charset="2"/>
              </a:rPr>
              <a:t>Het beste kan je deze planten in een </a:t>
            </a:r>
            <a:r>
              <a:rPr lang="nl-NL" dirty="0" smtClean="0">
                <a:sym typeface="Wingdings" pitchFamily="2" charset="2"/>
              </a:rPr>
              <a:t>plantmandje zetten </a:t>
            </a:r>
            <a:r>
              <a:rPr lang="nl-NL" dirty="0" smtClean="0">
                <a:sym typeface="Wingdings" pitchFamily="2" charset="2"/>
              </a:rPr>
              <a:t>zodat ze op de juiste plek blijven.</a:t>
            </a:r>
          </a:p>
          <a:p>
            <a:pPr marL="285750" indent="-285750">
              <a:buFontTx/>
              <a:buChar char="-"/>
            </a:pPr>
            <a:endParaRPr lang="nl-NL" dirty="0">
              <a:sym typeface="Wingdings" pitchFamily="2" charset="2"/>
            </a:endParaRPr>
          </a:p>
          <a:p>
            <a:endParaRPr lang="nl-NL" dirty="0">
              <a:sym typeface="Wingdings" pitchFamily="2" charset="2"/>
            </a:endParaRPr>
          </a:p>
          <a:p>
            <a:pPr marL="285750" indent="-285750">
              <a:buFontTx/>
              <a:buChar char="-"/>
            </a:pPr>
            <a:endParaRPr lang="nl-NL" dirty="0" smtClean="0">
              <a:sym typeface="Wingdings" pitchFamily="2" charset="2"/>
            </a:endParaRPr>
          </a:p>
          <a:p>
            <a:pPr marL="285750" indent="-285750">
              <a:buFontTx/>
              <a:buChar char="-"/>
            </a:pPr>
            <a:endParaRPr lang="nl-NL" dirty="0">
              <a:sym typeface="Wingdings" pitchFamily="2" charset="2"/>
            </a:endParaRPr>
          </a:p>
        </p:txBody>
      </p:sp>
    </p:spTree>
    <p:extLst>
      <p:ext uri="{BB962C8B-B14F-4D97-AF65-F5344CB8AC3E}">
        <p14:creationId xmlns:p14="http://schemas.microsoft.com/office/powerpoint/2010/main" val="62545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83568" y="548680"/>
            <a:ext cx="7776864" cy="3416320"/>
          </a:xfrm>
          <a:prstGeom prst="rect">
            <a:avLst/>
          </a:prstGeom>
        </p:spPr>
        <p:txBody>
          <a:bodyPr wrap="square">
            <a:spAutoFit/>
          </a:bodyPr>
          <a:lstStyle/>
          <a:p>
            <a:r>
              <a:rPr lang="nl-NL" b="1" dirty="0"/>
              <a:t>Zone 1            </a:t>
            </a:r>
            <a:r>
              <a:rPr lang="nl-NL" b="1" dirty="0" smtClean="0"/>
              <a:t>Oeverplanten</a:t>
            </a:r>
          </a:p>
          <a:p>
            <a:endParaRPr lang="nl-NL" b="1" dirty="0"/>
          </a:p>
          <a:p>
            <a:endParaRPr lang="nl-NL" b="1" dirty="0" smtClean="0"/>
          </a:p>
          <a:p>
            <a:endParaRPr lang="nl-NL" dirty="0"/>
          </a:p>
          <a:p>
            <a:r>
              <a:rPr lang="nl-NL" dirty="0"/>
              <a:t>Aan de rand van de vijver staan oeverplanten die de overgang van de grond naar het water maken. Deze planten kleden de rand van je vijver aan.</a:t>
            </a:r>
          </a:p>
          <a:p>
            <a:r>
              <a:rPr lang="nl-NL" dirty="0"/>
              <a:t>Het is de kunst om een mooie overgang te maken tussen planten die in de natte vijvergrond kunnen staan (planten uit zone 2) en planten die in de droge tuingrond staan. Deze overgang tussen nat en droog maak je met planten die een ‘watersfeer’ geven. Dit zijn bijvoorbeeld planten met smal en puntig blad zoals de Iris of Pampasgras.</a:t>
            </a:r>
          </a:p>
        </p:txBody>
      </p:sp>
      <p:pic>
        <p:nvPicPr>
          <p:cNvPr id="3" name="Picture 2" descr="Afbeeldingsresultaat voor vier zones in een vij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815" y="3940659"/>
            <a:ext cx="4290394" cy="2843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185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83568" y="404664"/>
            <a:ext cx="8460432" cy="2308324"/>
          </a:xfrm>
          <a:prstGeom prst="rect">
            <a:avLst/>
          </a:prstGeom>
        </p:spPr>
        <p:txBody>
          <a:bodyPr wrap="square">
            <a:spAutoFit/>
          </a:bodyPr>
          <a:lstStyle/>
          <a:p>
            <a:r>
              <a:rPr lang="nl-NL" dirty="0"/>
              <a:t> </a:t>
            </a:r>
          </a:p>
          <a:p>
            <a:r>
              <a:rPr lang="nl-NL" b="1" dirty="0"/>
              <a:t>Zone 2            </a:t>
            </a:r>
            <a:r>
              <a:rPr lang="nl-NL" b="1" dirty="0" smtClean="0"/>
              <a:t>Moerasplanten</a:t>
            </a:r>
          </a:p>
          <a:p>
            <a:endParaRPr lang="nl-NL" b="1" dirty="0"/>
          </a:p>
          <a:p>
            <a:endParaRPr lang="nl-NL" dirty="0"/>
          </a:p>
          <a:p>
            <a:r>
              <a:rPr lang="nl-NL" dirty="0"/>
              <a:t>Moerasplanten staan alleen met de wortels in het water. Op deze manier nemen ze voedingsstoffen op, die aan de rand van de vijver terechtkomen. Hierdoor filteren ze het wateroppervlak van je vijver. Ze zijn dus niet alleen decoratief, ze werken ook aan het schoonhouden van je vijver.</a:t>
            </a:r>
          </a:p>
        </p:txBody>
      </p:sp>
      <p:pic>
        <p:nvPicPr>
          <p:cNvPr id="3" name="Picture 2" descr="Afbeeldingsresultaat voor vier zones in een vij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284984"/>
            <a:ext cx="4290394" cy="2843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fbeeldingsresultaat voor vier zones in een vij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815" y="3940659"/>
            <a:ext cx="4290394" cy="2843032"/>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683568" y="764704"/>
            <a:ext cx="7632848" cy="1754326"/>
          </a:xfrm>
          <a:prstGeom prst="rect">
            <a:avLst/>
          </a:prstGeom>
        </p:spPr>
        <p:txBody>
          <a:bodyPr wrap="square">
            <a:spAutoFit/>
          </a:bodyPr>
          <a:lstStyle/>
          <a:p>
            <a:r>
              <a:rPr lang="nl-NL" b="1" dirty="0"/>
              <a:t>Zone 3            Planten in ondiep </a:t>
            </a:r>
            <a:r>
              <a:rPr lang="nl-NL" b="1" dirty="0" smtClean="0"/>
              <a:t>water</a:t>
            </a:r>
          </a:p>
          <a:p>
            <a:endParaRPr lang="nl-NL" b="1" dirty="0"/>
          </a:p>
          <a:p>
            <a:endParaRPr lang="nl-NL" dirty="0"/>
          </a:p>
          <a:p>
            <a:r>
              <a:rPr lang="nl-NL" dirty="0"/>
              <a:t>Een aantal planten zijn niet geschikt om in een heel diep deel van je vijver te plaatsen. Zij groeien in het ondiepe deel van de vijver (tot 40 cm diep). Deze planten hebben als nut dat zij het water filteren.</a:t>
            </a:r>
          </a:p>
        </p:txBody>
      </p:sp>
    </p:spTree>
    <p:extLst>
      <p:ext uri="{BB962C8B-B14F-4D97-AF65-F5344CB8AC3E}">
        <p14:creationId xmlns:p14="http://schemas.microsoft.com/office/powerpoint/2010/main" val="2126926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fbeeldingsresultaat voor vier zones in een vij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815" y="3940659"/>
            <a:ext cx="4290394" cy="2843032"/>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395535" y="764704"/>
            <a:ext cx="8034673" cy="1754326"/>
          </a:xfrm>
          <a:prstGeom prst="rect">
            <a:avLst/>
          </a:prstGeom>
        </p:spPr>
        <p:txBody>
          <a:bodyPr wrap="square">
            <a:spAutoFit/>
          </a:bodyPr>
          <a:lstStyle/>
          <a:p>
            <a:r>
              <a:rPr lang="nl-NL" b="1" dirty="0"/>
              <a:t>Zone 4            Drijfplanten met wortels in de </a:t>
            </a:r>
            <a:r>
              <a:rPr lang="nl-NL" b="1" dirty="0" smtClean="0"/>
              <a:t>bodem</a:t>
            </a:r>
          </a:p>
          <a:p>
            <a:endParaRPr lang="nl-NL" b="1" dirty="0"/>
          </a:p>
          <a:p>
            <a:endParaRPr lang="nl-NL" dirty="0"/>
          </a:p>
          <a:p>
            <a:r>
              <a:rPr lang="nl-NL" dirty="0"/>
              <a:t>Deze planten geven schaduw en beschutting in de vijver. Waterdieren kunnen hierdoor in de vijver veiligheid zoeken en ze zorgen ervoor dat er minder alg in een vijver groeit.</a:t>
            </a:r>
          </a:p>
        </p:txBody>
      </p:sp>
    </p:spTree>
    <p:extLst>
      <p:ext uri="{BB962C8B-B14F-4D97-AF65-F5344CB8AC3E}">
        <p14:creationId xmlns:p14="http://schemas.microsoft.com/office/powerpoint/2010/main" val="1885356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fbeeldingsresultaat voor vier zones in een vij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815" y="3940659"/>
            <a:ext cx="4290394" cy="2843032"/>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899592" y="1124744"/>
            <a:ext cx="7920880" cy="2031325"/>
          </a:xfrm>
          <a:prstGeom prst="rect">
            <a:avLst/>
          </a:prstGeom>
        </p:spPr>
        <p:txBody>
          <a:bodyPr wrap="square">
            <a:spAutoFit/>
          </a:bodyPr>
          <a:lstStyle/>
          <a:p>
            <a:r>
              <a:rPr lang="nl-NL" b="1" dirty="0"/>
              <a:t>Zone 5            </a:t>
            </a:r>
            <a:r>
              <a:rPr lang="nl-NL" b="1" dirty="0" smtClean="0"/>
              <a:t>Zuurstofplanten</a:t>
            </a:r>
          </a:p>
          <a:p>
            <a:endParaRPr lang="nl-NL" b="1" dirty="0"/>
          </a:p>
          <a:p>
            <a:endParaRPr lang="nl-NL" dirty="0"/>
          </a:p>
          <a:p>
            <a:r>
              <a:rPr lang="nl-NL" dirty="0"/>
              <a:t>Dit zijn de longen van de vijver en dus heel erg belangrijk! Zuurstofplanten groeien in het gebied van 40 cm onder het wateroppervlak tot 1 meter diepte. Ook tussen zuurstofplanten kunnen waterdieren zich goed verschuilen en is het voor hun dus ook goed vertoeven.</a:t>
            </a:r>
          </a:p>
        </p:txBody>
      </p:sp>
    </p:spTree>
    <p:extLst>
      <p:ext uri="{BB962C8B-B14F-4D97-AF65-F5344CB8AC3E}">
        <p14:creationId xmlns:p14="http://schemas.microsoft.com/office/powerpoint/2010/main" val="653853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fbeeldingsresultaat voor vier zones in een vij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815" y="3940659"/>
            <a:ext cx="4290394" cy="2843032"/>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179512" y="692696"/>
            <a:ext cx="8496944" cy="2031325"/>
          </a:xfrm>
          <a:prstGeom prst="rect">
            <a:avLst/>
          </a:prstGeom>
        </p:spPr>
        <p:txBody>
          <a:bodyPr wrap="square">
            <a:spAutoFit/>
          </a:bodyPr>
          <a:lstStyle/>
          <a:p>
            <a:r>
              <a:rPr lang="nl-NL" b="1" dirty="0"/>
              <a:t>Zone 6            Drijfplanten, los op het </a:t>
            </a:r>
            <a:r>
              <a:rPr lang="nl-NL" b="1" dirty="0" smtClean="0"/>
              <a:t>water</a:t>
            </a:r>
          </a:p>
          <a:p>
            <a:endParaRPr lang="nl-NL" b="1" dirty="0"/>
          </a:p>
          <a:p>
            <a:endParaRPr lang="nl-NL" dirty="0"/>
          </a:p>
          <a:p>
            <a:r>
              <a:rPr lang="nl-NL" dirty="0"/>
              <a:t>Drijfplanten verbeteren ook de waterkwaliteit. Door de schaduw die ze maken, groeien er minder algen in de vijver. Daarnaast halen de drijvers met hun wortels voeding uit het water. En minder voeding in het water betekent dat je minder last van algen krijgt</a:t>
            </a:r>
          </a:p>
        </p:txBody>
      </p:sp>
    </p:spTree>
    <p:extLst>
      <p:ext uri="{BB962C8B-B14F-4D97-AF65-F5344CB8AC3E}">
        <p14:creationId xmlns:p14="http://schemas.microsoft.com/office/powerpoint/2010/main" val="349231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a:t>
            </a:r>
            <a:r>
              <a:rPr lang="nl-NL" dirty="0" err="1" smtClean="0"/>
              <a:t>Elodea</a:t>
            </a:r>
            <a:r>
              <a:rPr lang="nl-NL" dirty="0" smtClean="0"/>
              <a:t>, waterpest</a:t>
            </a:r>
            <a:endParaRPr lang="nl-NL" dirty="0"/>
          </a:p>
        </p:txBody>
      </p:sp>
      <p:pic>
        <p:nvPicPr>
          <p:cNvPr id="34818" name="Picture 2" descr="http://upload.wikimedia.org/wikipedia/commons/e/e3/Elodea_canadensis_dekussive_blaetter.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16632"/>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http://www.yerlibitki.com/images/uploads/elodea_00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07559" y="1556792"/>
            <a:ext cx="2231571" cy="343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293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a:t>
            </a:r>
            <a:r>
              <a:rPr lang="nl-NL" dirty="0" err="1" smtClean="0"/>
              <a:t>Ceratophyllum</a:t>
            </a:r>
            <a:r>
              <a:rPr lang="nl-NL" dirty="0" smtClean="0"/>
              <a:t>, hoornblad</a:t>
            </a:r>
            <a:endParaRPr lang="nl-NL" dirty="0"/>
          </a:p>
        </p:txBody>
      </p:sp>
      <p:pic>
        <p:nvPicPr>
          <p:cNvPr id="35842" name="Picture 2" descr="http://www.waterworld.pk/images/Plants/068-Ceratophyllum%20demersum.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80112" y="332656"/>
            <a:ext cx="3024336" cy="401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620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a:t>
            </a:r>
            <a:r>
              <a:rPr lang="nl-NL" dirty="0" smtClean="0"/>
              <a:t>. </a:t>
            </a:r>
            <a:r>
              <a:rPr lang="nl-NL" dirty="0" err="1" smtClean="0"/>
              <a:t>Myriophyllum</a:t>
            </a:r>
            <a:r>
              <a:rPr lang="nl-NL" dirty="0" smtClean="0"/>
              <a:t>, vederkruid</a:t>
            </a:r>
            <a:endParaRPr lang="nl-NL" dirty="0"/>
          </a:p>
        </p:txBody>
      </p:sp>
      <p:pic>
        <p:nvPicPr>
          <p:cNvPr id="37890" name="Picture 2" descr="http://upload.wikimedia.org/wikipedia/commons/a/a7/Myriophyllum_spicatum.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3" y="324070"/>
            <a:ext cx="3983765" cy="2987824"/>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http://upload.wikimedia.org/wikipedia/commons/3/3b/Myriophyllum_matogrossens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42454" y="324070"/>
            <a:ext cx="4901546" cy="375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319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4</a:t>
            </a:r>
            <a:r>
              <a:rPr lang="nl-NL" dirty="0" smtClean="0"/>
              <a:t>. </a:t>
            </a:r>
            <a:r>
              <a:rPr lang="nl-NL" dirty="0" err="1" smtClean="0"/>
              <a:t>Utricularia</a:t>
            </a:r>
            <a:r>
              <a:rPr lang="nl-NL" dirty="0" smtClean="0"/>
              <a:t>, blaasjeskruid</a:t>
            </a:r>
            <a:endParaRPr lang="nl-NL" dirty="0"/>
          </a:p>
        </p:txBody>
      </p:sp>
      <p:pic>
        <p:nvPicPr>
          <p:cNvPr id="39938" name="Picture 2" descr="http://www.fs.fed.us/wildflowers/plant-of-the-week/images/commonbladderwort/utricularia_macrorhiza_bladders_l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664" y="188640"/>
            <a:ext cx="6035427" cy="4008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55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Drijfplanten</a:t>
            </a:r>
            <a:endParaRPr lang="nl-NL" dirty="0"/>
          </a:p>
        </p:txBody>
      </p:sp>
      <p:sp>
        <p:nvSpPr>
          <p:cNvPr id="3" name="Tekstvak 2"/>
          <p:cNvSpPr txBox="1"/>
          <p:nvPr/>
        </p:nvSpPr>
        <p:spPr>
          <a:xfrm>
            <a:off x="899592" y="476672"/>
            <a:ext cx="7560840" cy="2862322"/>
          </a:xfrm>
          <a:prstGeom prst="rect">
            <a:avLst/>
          </a:prstGeom>
          <a:noFill/>
        </p:spPr>
        <p:txBody>
          <a:bodyPr wrap="square" rtlCol="0">
            <a:spAutoFit/>
          </a:bodyPr>
          <a:lstStyle/>
          <a:p>
            <a:pPr marL="285750" indent="-285750">
              <a:buFontTx/>
              <a:buChar char="-"/>
            </a:pPr>
            <a:r>
              <a:rPr lang="nl-NL" dirty="0" smtClean="0"/>
              <a:t>Drijven aan de oppervlakte, hebben zwevende wortels die in het water hangen;</a:t>
            </a:r>
          </a:p>
          <a:p>
            <a:pPr marL="285750" indent="-285750">
              <a:buFontTx/>
              <a:buChar char="-"/>
            </a:pPr>
            <a:endParaRPr lang="nl-NL" dirty="0"/>
          </a:p>
          <a:p>
            <a:pPr marL="285750" indent="-285750">
              <a:buFontTx/>
              <a:buChar char="-"/>
            </a:pPr>
            <a:r>
              <a:rPr lang="nl-NL" dirty="0" smtClean="0"/>
              <a:t>Maken het water ook helder, zijn sterker dat zuurstofplanten, ze overleven </a:t>
            </a:r>
            <a:r>
              <a:rPr lang="nl-NL" dirty="0" smtClean="0"/>
              <a:t>makkelijker  </a:t>
            </a:r>
            <a:r>
              <a:rPr lang="nl-NL" dirty="0" smtClean="0"/>
              <a:t>in zacht, algenwater;</a:t>
            </a:r>
          </a:p>
          <a:p>
            <a:pPr marL="285750" indent="-285750">
              <a:buFontTx/>
              <a:buChar char="-"/>
            </a:pPr>
            <a:endParaRPr lang="nl-NL" dirty="0"/>
          </a:p>
          <a:p>
            <a:pPr marL="285750" indent="-285750">
              <a:buFontTx/>
              <a:buChar char="-"/>
            </a:pPr>
            <a:r>
              <a:rPr lang="nl-NL" dirty="0" smtClean="0"/>
              <a:t>Water hyacint wordt veel in tuincentra verkocht maar is niet winterhard.</a:t>
            </a:r>
          </a:p>
          <a:p>
            <a:pPr marL="285750" indent="-285750">
              <a:buFontTx/>
              <a:buChar char="-"/>
            </a:pPr>
            <a:endParaRPr lang="nl-NL" dirty="0"/>
          </a:p>
          <a:p>
            <a:pPr marL="285750" indent="-285750">
              <a:buFontTx/>
              <a:buChar char="-"/>
            </a:pPr>
            <a:endParaRPr lang="nl-NL" dirty="0" smtClean="0"/>
          </a:p>
        </p:txBody>
      </p:sp>
    </p:spTree>
    <p:extLst>
      <p:ext uri="{BB962C8B-B14F-4D97-AF65-F5344CB8AC3E}">
        <p14:creationId xmlns:p14="http://schemas.microsoft.com/office/powerpoint/2010/main" val="1578861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a:t>
            </a:r>
            <a:r>
              <a:rPr lang="nl-NL" dirty="0" err="1" smtClean="0"/>
              <a:t>Pistia</a:t>
            </a:r>
            <a:r>
              <a:rPr lang="nl-NL" dirty="0" smtClean="0"/>
              <a:t>, mosselplant</a:t>
            </a:r>
            <a:endParaRPr lang="nl-NL" dirty="0"/>
          </a:p>
        </p:txBody>
      </p:sp>
      <p:pic>
        <p:nvPicPr>
          <p:cNvPr id="25602" name="Picture 2" descr="http://blogimages.bloggen.be/gevelgroen/1058180-cbb523c05b146652f32826ef7bdf2b9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648" y="260648"/>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002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a:t>
            </a:r>
            <a:r>
              <a:rPr lang="nl-NL" dirty="0" err="1" smtClean="0"/>
              <a:t>Nymphaea</a:t>
            </a:r>
            <a:r>
              <a:rPr lang="nl-NL" dirty="0" smtClean="0"/>
              <a:t>, waterlelie</a:t>
            </a:r>
            <a:endParaRPr lang="nl-NL" dirty="0"/>
          </a:p>
        </p:txBody>
      </p:sp>
      <p:pic>
        <p:nvPicPr>
          <p:cNvPr id="26626" name="Picture 2" descr="http://home.kole.info/jochumkole/images/waterlelie_dsc_1787-edi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663" y="404664"/>
            <a:ext cx="6467475" cy="430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7709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ir">
  <a:themeElements>
    <a:clrScheme name="Elementair">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ir">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ir">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28</TotalTime>
  <Words>203</Words>
  <Application>Microsoft Office PowerPoint</Application>
  <PresentationFormat>Diavoorstelling (4:3)</PresentationFormat>
  <Paragraphs>66</Paragraphs>
  <Slides>25</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25</vt:i4>
      </vt:variant>
    </vt:vector>
  </HeadingPairs>
  <TitlesOfParts>
    <vt:vector size="28" baseType="lpstr">
      <vt:lpstr>Palatino Linotype</vt:lpstr>
      <vt:lpstr>Wingdings</vt:lpstr>
      <vt:lpstr>Elementair</vt:lpstr>
      <vt:lpstr>Waterplanten</vt:lpstr>
      <vt:lpstr>Zuurstofplanten</vt:lpstr>
      <vt:lpstr>1. Elodea, waterpest</vt:lpstr>
      <vt:lpstr>2. Ceratophyllum, hoornblad</vt:lpstr>
      <vt:lpstr>3. Myriophyllum, vederkruid</vt:lpstr>
      <vt:lpstr>4. Utricularia, blaasjeskruid</vt:lpstr>
      <vt:lpstr>Drijfplanten</vt:lpstr>
      <vt:lpstr>1. Pistia, mosselplant</vt:lpstr>
      <vt:lpstr>2. Nymphaea, waterlelie</vt:lpstr>
      <vt:lpstr>3. Potamogeton, drijvend fonteinkruid</vt:lpstr>
      <vt:lpstr>4. Nymphoides, watergentiaan</vt:lpstr>
      <vt:lpstr>5. Ranunculus, waterranonkel</vt:lpstr>
      <vt:lpstr>Moeras en oeverplanten</vt:lpstr>
      <vt:lpstr>1. Calla, slangewortel</vt:lpstr>
      <vt:lpstr>2. Caltha, dotterbloem</vt:lpstr>
      <vt:lpstr>3. Iris, lis</vt:lpstr>
      <vt:lpstr>4. Alisma, waterweegbree</vt:lpstr>
      <vt:lpstr>5. Butomus, zwanebloem</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Waterplanten</dc:title>
  <dc:creator>admin</dc:creator>
  <cp:lastModifiedBy>Regien Mendel - ten Napel</cp:lastModifiedBy>
  <cp:revision>4</cp:revision>
  <dcterms:created xsi:type="dcterms:W3CDTF">2016-10-23T11:34:14Z</dcterms:created>
  <dcterms:modified xsi:type="dcterms:W3CDTF">2016-10-25T11:01:13Z</dcterms:modified>
</cp:coreProperties>
</file>