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A5A1-922E-4D74-B61F-35961802060B}" type="datetimeFigureOut">
              <a:rPr lang="nl-NL" smtClean="0"/>
              <a:t>31-10-2016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589E7-FCC1-48BC-978A-328B0914D9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6067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A5A1-922E-4D74-B61F-35961802060B}" type="datetimeFigureOut">
              <a:rPr lang="nl-NL" smtClean="0"/>
              <a:t>31-10-2016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589E7-FCC1-48BC-978A-328B0914D9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4441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A5A1-922E-4D74-B61F-35961802060B}" type="datetimeFigureOut">
              <a:rPr lang="nl-NL" smtClean="0"/>
              <a:t>31-10-2016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589E7-FCC1-48BC-978A-328B0914D9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6405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A5A1-922E-4D74-B61F-35961802060B}" type="datetimeFigureOut">
              <a:rPr lang="nl-NL" smtClean="0"/>
              <a:t>31-10-2016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589E7-FCC1-48BC-978A-328B0914D9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3653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A5A1-922E-4D74-B61F-35961802060B}" type="datetimeFigureOut">
              <a:rPr lang="nl-NL" smtClean="0"/>
              <a:t>31-10-2016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589E7-FCC1-48BC-978A-328B0914D9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4088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A5A1-922E-4D74-B61F-35961802060B}" type="datetimeFigureOut">
              <a:rPr lang="nl-NL" smtClean="0"/>
              <a:t>31-10-2016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589E7-FCC1-48BC-978A-328B0914D9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4775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A5A1-922E-4D74-B61F-35961802060B}" type="datetimeFigureOut">
              <a:rPr lang="nl-NL" smtClean="0"/>
              <a:t>31-10-2016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589E7-FCC1-48BC-978A-328B0914D9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6654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A5A1-922E-4D74-B61F-35961802060B}" type="datetimeFigureOut">
              <a:rPr lang="nl-NL" smtClean="0"/>
              <a:t>31-10-2016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589E7-FCC1-48BC-978A-328B0914D9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0253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A5A1-922E-4D74-B61F-35961802060B}" type="datetimeFigureOut">
              <a:rPr lang="nl-NL" smtClean="0"/>
              <a:t>31-10-2016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589E7-FCC1-48BC-978A-328B0914D9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1963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A5A1-922E-4D74-B61F-35961802060B}" type="datetimeFigureOut">
              <a:rPr lang="nl-NL" smtClean="0"/>
              <a:t>31-10-2016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589E7-FCC1-48BC-978A-328B0914D9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4077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A5A1-922E-4D74-B61F-35961802060B}" type="datetimeFigureOut">
              <a:rPr lang="nl-NL" smtClean="0"/>
              <a:t>31-10-2016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589E7-FCC1-48BC-978A-328B0914D9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5971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5A5A1-922E-4D74-B61F-35961802060B}" type="datetimeFigureOut">
              <a:rPr lang="nl-NL" smtClean="0"/>
              <a:t>31-10-2016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589E7-FCC1-48BC-978A-328B0914D9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9932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oplek.org/animaties/cel/meiose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9984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/>
          <p:cNvPicPr>
            <a:picLocks noChangeAspect="1" noChangeArrowheads="1"/>
          </p:cNvPicPr>
          <p:nvPr/>
        </p:nvPicPr>
        <p:blipFill>
          <a:blip r:embed="rId2"/>
          <a:srcRect l="36983" t="14590" r="42856" b="22816"/>
          <a:stretch>
            <a:fillRect/>
          </a:stretch>
        </p:blipFill>
        <p:spPr bwMode="auto">
          <a:xfrm>
            <a:off x="1774825" y="674688"/>
            <a:ext cx="3543300" cy="618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Rectangle 2"/>
          <p:cNvSpPr>
            <a:spLocks noGrp="1"/>
          </p:cNvSpPr>
          <p:nvPr>
            <p:ph type="title"/>
          </p:nvPr>
        </p:nvSpPr>
        <p:spPr>
          <a:xfrm>
            <a:off x="1055440" y="1"/>
            <a:ext cx="8686800" cy="1143001"/>
          </a:xfrm>
        </p:spPr>
        <p:txBody>
          <a:bodyPr>
            <a:normAutofit fontScale="90000"/>
          </a:bodyPr>
          <a:lstStyle/>
          <a:p>
            <a:r>
              <a:rPr lang="nl-NL" sz="4000" dirty="0">
                <a:solidFill>
                  <a:schemeClr val="accent6"/>
                </a:solidFill>
              </a:rPr>
              <a:t>Van je </a:t>
            </a:r>
            <a:r>
              <a:rPr lang="nl-NL" sz="4000" b="1" dirty="0">
                <a:solidFill>
                  <a:schemeClr val="accent6"/>
                </a:solidFill>
              </a:rPr>
              <a:t>ouders </a:t>
            </a:r>
            <a:r>
              <a:rPr lang="nl-NL" sz="4000" dirty="0">
                <a:solidFill>
                  <a:schemeClr val="accent6"/>
                </a:solidFill>
              </a:rPr>
              <a:t>krijg je er van ieder chromosomenpaar </a:t>
            </a:r>
            <a:r>
              <a:rPr lang="nl-NL" sz="4000" b="1" dirty="0">
                <a:solidFill>
                  <a:schemeClr val="accent6"/>
                </a:solidFill>
              </a:rPr>
              <a:t>1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121275" y="3500438"/>
            <a:ext cx="19827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2"/>
          <a:srcRect l="36983" t="14590" r="58026" b="22816"/>
          <a:stretch>
            <a:fillRect/>
          </a:stretch>
        </p:blipFill>
        <p:spPr bwMode="auto">
          <a:xfrm>
            <a:off x="7296150" y="658813"/>
            <a:ext cx="876300" cy="618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2"/>
          <p:cNvPicPr>
            <a:picLocks noChangeAspect="1" noChangeArrowheads="1"/>
          </p:cNvPicPr>
          <p:nvPr/>
        </p:nvPicPr>
        <p:blipFill>
          <a:blip r:embed="rId2"/>
          <a:srcRect l="41566" t="14590" r="54678" b="22816"/>
          <a:stretch>
            <a:fillRect/>
          </a:stretch>
        </p:blipFill>
        <p:spPr bwMode="auto">
          <a:xfrm>
            <a:off x="9625013" y="658813"/>
            <a:ext cx="658812" cy="618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TextBox 10"/>
          <p:cNvSpPr txBox="1">
            <a:spLocks noChangeArrowheads="1"/>
          </p:cNvSpPr>
          <p:nvPr/>
        </p:nvSpPr>
        <p:spPr bwMode="auto">
          <a:xfrm>
            <a:off x="8472488" y="3270251"/>
            <a:ext cx="7921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/>
              <a:t>OF</a:t>
            </a:r>
          </a:p>
        </p:txBody>
      </p:sp>
      <p:sp>
        <p:nvSpPr>
          <p:cNvPr id="39943" name="TextBox 11"/>
          <p:cNvSpPr txBox="1">
            <a:spLocks noChangeArrowheads="1"/>
          </p:cNvSpPr>
          <p:nvPr/>
        </p:nvSpPr>
        <p:spPr bwMode="auto">
          <a:xfrm>
            <a:off x="5111750" y="3535364"/>
            <a:ext cx="16913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400" i="1"/>
              <a:t>geslachtscel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8040216" y="2060849"/>
            <a:ext cx="432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10067689" y="2060849"/>
            <a:ext cx="432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8040216" y="3766493"/>
            <a:ext cx="432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0070C0"/>
                </a:solidFill>
              </a:rPr>
              <a:t>B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10067689" y="3766493"/>
            <a:ext cx="432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0070C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3669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8237" r="50000" b="40882"/>
          <a:stretch/>
        </p:blipFill>
        <p:spPr bwMode="auto">
          <a:xfrm>
            <a:off x="3143672" y="692697"/>
            <a:ext cx="5917084" cy="544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al 3"/>
          <p:cNvSpPr/>
          <p:nvPr/>
        </p:nvSpPr>
        <p:spPr>
          <a:xfrm>
            <a:off x="3414287" y="3730680"/>
            <a:ext cx="648072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/>
              <a:t>Bb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260648"/>
            <a:ext cx="6516216" cy="1143000"/>
          </a:xfrm>
        </p:spPr>
        <p:txBody>
          <a:bodyPr/>
          <a:lstStyle/>
          <a:p>
            <a:r>
              <a:rPr lang="nl-NL" dirty="0" smtClean="0">
                <a:solidFill>
                  <a:schemeClr val="accent6"/>
                </a:solidFill>
              </a:rPr>
              <a:t>Geslachtscellen</a:t>
            </a:r>
            <a:endParaRPr lang="nl-NL" dirty="0">
              <a:solidFill>
                <a:schemeClr val="accent6"/>
              </a:solidFill>
            </a:endParaRPr>
          </a:p>
        </p:txBody>
      </p:sp>
      <p:sp>
        <p:nvSpPr>
          <p:cNvPr id="7" name="Ovaal 6"/>
          <p:cNvSpPr/>
          <p:nvPr/>
        </p:nvSpPr>
        <p:spPr>
          <a:xfrm>
            <a:off x="8112224" y="2420888"/>
            <a:ext cx="504056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B</a:t>
            </a:r>
          </a:p>
        </p:txBody>
      </p:sp>
      <p:sp>
        <p:nvSpPr>
          <p:cNvPr id="8" name="Ovaal 7"/>
          <p:cNvSpPr/>
          <p:nvPr/>
        </p:nvSpPr>
        <p:spPr>
          <a:xfrm>
            <a:off x="8112224" y="5013176"/>
            <a:ext cx="504056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85132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accent6"/>
                </a:solidFill>
              </a:rPr>
              <a:t>Kruisingsschema</a:t>
            </a:r>
            <a:endParaRPr lang="nl-NL" dirty="0">
              <a:solidFill>
                <a:schemeClr val="accent6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Moeder met blauwe ogen: </a:t>
            </a:r>
            <a:r>
              <a:rPr lang="nl-NL" dirty="0" err="1" smtClean="0"/>
              <a:t>bb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Vader met bruine ogen: BB of </a:t>
            </a:r>
            <a:r>
              <a:rPr lang="nl-NL" dirty="0" err="1" smtClean="0"/>
              <a:t>Bb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P:				</a:t>
            </a:r>
            <a:r>
              <a:rPr lang="nl-NL" dirty="0" err="1" smtClean="0"/>
              <a:t>bb</a:t>
            </a:r>
            <a:r>
              <a:rPr lang="nl-NL" dirty="0" smtClean="0"/>
              <a:t>		x 		</a:t>
            </a:r>
            <a:r>
              <a:rPr lang="nl-NL" dirty="0" err="1" smtClean="0"/>
              <a:t>Bb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Geslachtscellen: 	b en b		b of B</a:t>
            </a:r>
            <a:endParaRPr lang="nl-NL" dirty="0"/>
          </a:p>
          <a:p>
            <a:pPr marL="0" indent="0">
              <a:buNone/>
            </a:pPr>
            <a:r>
              <a:rPr lang="nl-NL" dirty="0" smtClean="0"/>
              <a:t>F</a:t>
            </a:r>
            <a:r>
              <a:rPr lang="nl-NL" baseline="-25000" dirty="0" smtClean="0"/>
              <a:t>1</a:t>
            </a:r>
            <a:r>
              <a:rPr lang="nl-NL" dirty="0" smtClean="0"/>
              <a:t>:				</a:t>
            </a:r>
            <a:endParaRPr lang="nl-NL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/>
          </p:nvPr>
        </p:nvGraphicFramePr>
        <p:xfrm>
          <a:off x="4295800" y="4869160"/>
          <a:ext cx="6096000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0200"/>
                <a:gridCol w="1872208"/>
                <a:gridCol w="2423592"/>
              </a:tblGrid>
              <a:tr h="370840">
                <a:tc>
                  <a:txBody>
                    <a:bodyPr/>
                    <a:lstStyle/>
                    <a:p>
                      <a:endParaRPr lang="nl-NL" sz="2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Eicel: </a:t>
                      </a:r>
                      <a:r>
                        <a:rPr lang="nl-NL" sz="2400" dirty="0" smtClean="0"/>
                        <a:t>b</a:t>
                      </a:r>
                      <a:endParaRPr lang="nl-NL" sz="2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Eicel: </a:t>
                      </a:r>
                      <a:r>
                        <a:rPr lang="nl-NL" sz="2400" dirty="0" smtClean="0"/>
                        <a:t>b</a:t>
                      </a:r>
                      <a:endParaRPr lang="nl-NL" sz="2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Spermacel: </a:t>
                      </a:r>
                      <a:r>
                        <a:rPr lang="nl-NL" sz="2400" dirty="0" smtClean="0"/>
                        <a:t>b</a:t>
                      </a:r>
                      <a:endParaRPr lang="nl-NL" sz="2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 err="1" smtClean="0"/>
                        <a:t>bb</a:t>
                      </a:r>
                      <a:r>
                        <a:rPr lang="nl-NL" sz="2400" dirty="0" smtClean="0"/>
                        <a:t>: blauw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err="1" smtClean="0"/>
                        <a:t>bb</a:t>
                      </a:r>
                      <a:r>
                        <a:rPr lang="nl-NL" sz="2400" dirty="0" smtClean="0"/>
                        <a:t>: blauw</a:t>
                      </a:r>
                      <a:endParaRPr lang="nl-NL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Spermacel:</a:t>
                      </a:r>
                      <a:r>
                        <a:rPr lang="nl-NL" sz="2400" dirty="0" smtClean="0"/>
                        <a:t> B</a:t>
                      </a:r>
                      <a:endParaRPr lang="nl-NL" sz="2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 err="1" smtClean="0"/>
                        <a:t>Bb</a:t>
                      </a:r>
                      <a:r>
                        <a:rPr lang="nl-NL" sz="2400" dirty="0" smtClean="0"/>
                        <a:t>: bruin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err="1" smtClean="0"/>
                        <a:t>Bb</a:t>
                      </a:r>
                      <a:r>
                        <a:rPr lang="nl-NL" sz="2400" dirty="0" smtClean="0"/>
                        <a:t>: bruin</a:t>
                      </a:r>
                      <a:endParaRPr lang="nl-NL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hthoek 4"/>
          <p:cNvSpPr/>
          <p:nvPr/>
        </p:nvSpPr>
        <p:spPr>
          <a:xfrm>
            <a:off x="5807968" y="5445224"/>
            <a:ext cx="216024" cy="2880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5807968" y="5861831"/>
            <a:ext cx="216024" cy="2880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6888088" y="4941168"/>
            <a:ext cx="216024" cy="2880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8760296" y="4961757"/>
            <a:ext cx="216024" cy="2880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/>
        </p:nvSpPr>
        <p:spPr>
          <a:xfrm>
            <a:off x="6168008" y="5399865"/>
            <a:ext cx="432048" cy="33339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6168008" y="5861832"/>
            <a:ext cx="432048" cy="33339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8040216" y="5399866"/>
            <a:ext cx="432048" cy="33339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8040216" y="5850710"/>
            <a:ext cx="432048" cy="33339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6672064" y="5390156"/>
            <a:ext cx="792088" cy="33339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/>
          <p:cNvSpPr/>
          <p:nvPr/>
        </p:nvSpPr>
        <p:spPr>
          <a:xfrm>
            <a:off x="6699877" y="5861832"/>
            <a:ext cx="792088" cy="33339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/>
          <p:cNvSpPr/>
          <p:nvPr/>
        </p:nvSpPr>
        <p:spPr>
          <a:xfrm>
            <a:off x="8502935" y="5390156"/>
            <a:ext cx="792088" cy="33339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8502935" y="5842114"/>
            <a:ext cx="792088" cy="33339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ekstvak 16"/>
          <p:cNvSpPr txBox="1"/>
          <p:nvPr/>
        </p:nvSpPr>
        <p:spPr>
          <a:xfrm>
            <a:off x="6384033" y="6273226"/>
            <a:ext cx="4215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00B050"/>
                </a:solidFill>
              </a:rPr>
              <a:t>Kans op mogelijkheden?</a:t>
            </a:r>
            <a:endParaRPr lang="nl-NL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41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accent6">
                    <a:lumMod val="75000"/>
                  </a:schemeClr>
                </a:solidFill>
              </a:rPr>
              <a:t>Invullen bij iedere opdracht!</a:t>
            </a:r>
            <a:endParaRPr lang="nl-NL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0691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 smtClean="0"/>
              <a:t>Genen: </a:t>
            </a:r>
            <a:r>
              <a:rPr lang="nl-NL" dirty="0" smtClean="0">
                <a:solidFill>
                  <a:srgbClr val="0070C0"/>
                </a:solidFill>
              </a:rPr>
              <a:t>…. (</a:t>
            </a:r>
            <a:r>
              <a:rPr lang="nl-NL" i="1" dirty="0" smtClean="0">
                <a:solidFill>
                  <a:srgbClr val="0070C0"/>
                </a:solidFill>
              </a:rPr>
              <a:t>fenotype</a:t>
            </a:r>
            <a:r>
              <a:rPr lang="nl-NL" dirty="0" smtClean="0">
                <a:solidFill>
                  <a:srgbClr val="0070C0"/>
                </a:solidFill>
              </a:rPr>
              <a:t>) </a:t>
            </a:r>
            <a:r>
              <a:rPr lang="nl-NL" dirty="0" smtClean="0"/>
              <a:t>en </a:t>
            </a:r>
            <a:r>
              <a:rPr lang="nl-NL" dirty="0" smtClean="0">
                <a:solidFill>
                  <a:srgbClr val="0070C0"/>
                </a:solidFill>
              </a:rPr>
              <a:t>…. (</a:t>
            </a:r>
            <a:r>
              <a:rPr lang="nl-NL" i="1" dirty="0" smtClean="0">
                <a:solidFill>
                  <a:srgbClr val="0070C0"/>
                </a:solidFill>
              </a:rPr>
              <a:t>fenotype</a:t>
            </a:r>
            <a:r>
              <a:rPr lang="nl-NL" dirty="0" smtClean="0">
                <a:solidFill>
                  <a:srgbClr val="0070C0"/>
                </a:solidFill>
              </a:rPr>
              <a:t>)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P:				</a:t>
            </a:r>
            <a:r>
              <a:rPr lang="nl-NL" dirty="0" smtClean="0">
                <a:solidFill>
                  <a:srgbClr val="0070C0"/>
                </a:solidFill>
              </a:rPr>
              <a:t>… …</a:t>
            </a:r>
            <a:r>
              <a:rPr lang="nl-NL" dirty="0" smtClean="0"/>
              <a:t>	x	</a:t>
            </a:r>
            <a:r>
              <a:rPr lang="nl-NL" dirty="0" smtClean="0">
                <a:solidFill>
                  <a:srgbClr val="0070C0"/>
                </a:solidFill>
              </a:rPr>
              <a:t>…  …</a:t>
            </a:r>
          </a:p>
          <a:p>
            <a:pPr marL="0" indent="0">
              <a:buNone/>
            </a:pPr>
            <a:r>
              <a:rPr lang="nl-NL" dirty="0" smtClean="0"/>
              <a:t>Geslachtscellen: 		</a:t>
            </a:r>
            <a:r>
              <a:rPr lang="nl-NL" dirty="0" smtClean="0">
                <a:solidFill>
                  <a:srgbClr val="0070C0"/>
                </a:solidFill>
              </a:rPr>
              <a:t>…</a:t>
            </a:r>
            <a:r>
              <a:rPr lang="nl-NL" dirty="0" smtClean="0"/>
              <a:t> of </a:t>
            </a:r>
            <a:r>
              <a:rPr lang="nl-NL" dirty="0" smtClean="0">
                <a:solidFill>
                  <a:srgbClr val="0070C0"/>
                </a:solidFill>
              </a:rPr>
              <a:t>…</a:t>
            </a:r>
            <a:r>
              <a:rPr lang="nl-NL" dirty="0" smtClean="0"/>
              <a:t>	</a:t>
            </a:r>
            <a:r>
              <a:rPr lang="nl-NL" dirty="0" smtClean="0">
                <a:solidFill>
                  <a:srgbClr val="0070C0"/>
                </a:solidFill>
              </a:rPr>
              <a:t>…</a:t>
            </a:r>
            <a:r>
              <a:rPr lang="nl-NL" dirty="0" smtClean="0"/>
              <a:t> of </a:t>
            </a:r>
            <a:r>
              <a:rPr lang="nl-NL" dirty="0" smtClean="0">
                <a:solidFill>
                  <a:srgbClr val="0070C0"/>
                </a:solidFill>
              </a:rPr>
              <a:t>…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F1: 				</a:t>
            </a:r>
            <a:r>
              <a:rPr lang="nl-NL" dirty="0">
                <a:solidFill>
                  <a:srgbClr val="0070C0"/>
                </a:solidFill>
              </a:rPr>
              <a:t> </a:t>
            </a:r>
            <a:r>
              <a:rPr lang="nl-NL" dirty="0" smtClean="0">
                <a:solidFill>
                  <a:srgbClr val="0070C0"/>
                </a:solidFill>
              </a:rPr>
              <a:t>… … </a:t>
            </a:r>
            <a:r>
              <a:rPr lang="nl-NL" dirty="0" smtClean="0"/>
              <a:t>	x</a:t>
            </a:r>
            <a:r>
              <a:rPr lang="nl-NL" dirty="0">
                <a:solidFill>
                  <a:srgbClr val="0070C0"/>
                </a:solidFill>
              </a:rPr>
              <a:t> </a:t>
            </a:r>
            <a:r>
              <a:rPr lang="nl-NL" dirty="0" smtClean="0">
                <a:solidFill>
                  <a:srgbClr val="0070C0"/>
                </a:solidFill>
              </a:rPr>
              <a:t>	… …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Kruisingsschema: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Fenotypes:</a:t>
            </a:r>
            <a:r>
              <a:rPr lang="nl-NL" dirty="0">
                <a:solidFill>
                  <a:srgbClr val="0070C0"/>
                </a:solidFill>
              </a:rPr>
              <a:t> </a:t>
            </a:r>
            <a:r>
              <a:rPr lang="nl-NL" dirty="0" smtClean="0">
                <a:solidFill>
                  <a:srgbClr val="0070C0"/>
                </a:solidFill>
              </a:rPr>
              <a:t>   … : … : … 	  …. % (fenotype)</a:t>
            </a:r>
          </a:p>
          <a:p>
            <a:pPr marL="0" indent="0">
              <a:buNone/>
            </a:pPr>
            <a:r>
              <a:rPr lang="nl-NL" dirty="0">
                <a:solidFill>
                  <a:srgbClr val="0070C0"/>
                </a:solidFill>
              </a:rPr>
              <a:t>	</a:t>
            </a:r>
            <a:r>
              <a:rPr lang="nl-NL" dirty="0" smtClean="0">
                <a:solidFill>
                  <a:srgbClr val="0070C0"/>
                </a:solidFill>
              </a:rPr>
              <a:t>			  </a:t>
            </a:r>
            <a:r>
              <a:rPr lang="nl-NL" dirty="0">
                <a:solidFill>
                  <a:srgbClr val="0070C0"/>
                </a:solidFill>
              </a:rPr>
              <a:t>…. % (fenotype)</a:t>
            </a:r>
          </a:p>
          <a:p>
            <a:pPr marL="0" indent="0">
              <a:buNone/>
            </a:pPr>
            <a:endParaRPr lang="nl-NL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nl-NL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nl-NL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/>
          </p:nvPr>
        </p:nvGraphicFramePr>
        <p:xfrm>
          <a:off x="5447929" y="4077072"/>
          <a:ext cx="2736303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5617"/>
                <a:gridCol w="985069"/>
                <a:gridCol w="875617"/>
              </a:tblGrid>
              <a:tr h="370840">
                <a:tc>
                  <a:txBody>
                    <a:bodyPr/>
                    <a:lstStyle/>
                    <a:p>
                      <a:endParaRPr lang="nl-NL" sz="2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 smtClean="0">
                          <a:solidFill>
                            <a:srgbClr val="0070C0"/>
                          </a:solidFill>
                        </a:rPr>
                        <a:t>… </a:t>
                      </a:r>
                      <a:endParaRPr lang="nl-NL" sz="2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 smtClean="0">
                          <a:solidFill>
                            <a:srgbClr val="0070C0"/>
                          </a:solidFill>
                        </a:rPr>
                        <a:t>… </a:t>
                      </a:r>
                      <a:endParaRPr lang="nl-NL" sz="2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2400" dirty="0" smtClean="0">
                          <a:solidFill>
                            <a:srgbClr val="0070C0"/>
                          </a:solidFill>
                        </a:rPr>
                        <a:t>… </a:t>
                      </a:r>
                      <a:endParaRPr lang="nl-NL" sz="2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 smtClean="0">
                          <a:solidFill>
                            <a:srgbClr val="0070C0"/>
                          </a:solidFill>
                        </a:rPr>
                        <a:t>… … 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>
                          <a:solidFill>
                            <a:srgbClr val="0070C0"/>
                          </a:solidFill>
                        </a:rPr>
                        <a:t>… … </a:t>
                      </a:r>
                      <a:endParaRPr lang="nl-NL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2400" dirty="0" smtClean="0">
                          <a:solidFill>
                            <a:srgbClr val="0070C0"/>
                          </a:solidFill>
                        </a:rPr>
                        <a:t>… </a:t>
                      </a:r>
                      <a:endParaRPr lang="nl-NL" sz="2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 smtClean="0">
                          <a:solidFill>
                            <a:srgbClr val="0070C0"/>
                          </a:solidFill>
                        </a:rPr>
                        <a:t>… … 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>
                          <a:solidFill>
                            <a:srgbClr val="0070C0"/>
                          </a:solidFill>
                        </a:rPr>
                        <a:t>… … </a:t>
                      </a:r>
                      <a:endParaRPr lang="nl-NL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134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389" y="0"/>
            <a:ext cx="6497637" cy="769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5105400" y="1219201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2800" b="1">
                <a:latin typeface="+mj-lt"/>
              </a:rPr>
              <a:t>AA</a:t>
            </a:r>
            <a:endParaRPr lang="nl-NL" altLang="nl-NL" sz="2800" b="1">
              <a:latin typeface="+mj-lt"/>
            </a:endParaRP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7696200" y="1143001"/>
            <a:ext cx="106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2800" b="1">
                <a:latin typeface="+mj-lt"/>
              </a:rPr>
              <a:t>aa</a:t>
            </a:r>
            <a:endParaRPr lang="nl-NL" altLang="nl-NL" sz="2800" b="1">
              <a:latin typeface="+mj-lt"/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5105400" y="3200401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2800" b="1">
                <a:latin typeface="+mj-lt"/>
              </a:rPr>
              <a:t>Aa</a:t>
            </a:r>
            <a:endParaRPr lang="nl-NL" altLang="nl-NL" sz="2800" b="1">
              <a:latin typeface="+mj-lt"/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7620000" y="3200401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2800" b="1">
                <a:latin typeface="+mj-lt"/>
              </a:rPr>
              <a:t>Aa</a:t>
            </a:r>
            <a:endParaRPr lang="nl-NL" altLang="nl-NL" sz="2800" b="1">
              <a:latin typeface="+mj-lt"/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4419600" y="3886201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2800" b="1">
                <a:latin typeface="+mj-lt"/>
              </a:rPr>
              <a:t>A</a:t>
            </a:r>
            <a:endParaRPr lang="nl-NL" altLang="nl-NL" sz="2800" b="1">
              <a:latin typeface="+mj-lt"/>
            </a:endParaRP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3810000" y="4876801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2800" b="1">
                <a:latin typeface="+mj-lt"/>
              </a:rPr>
              <a:t>A</a:t>
            </a:r>
            <a:endParaRPr lang="nl-NL" altLang="nl-NL" sz="2800" b="1">
              <a:latin typeface="+mj-lt"/>
            </a:endParaRP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6400800" y="3886201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2800" b="1">
                <a:latin typeface="+mj-lt"/>
              </a:rPr>
              <a:t>a</a:t>
            </a:r>
            <a:endParaRPr lang="nl-NL" altLang="nl-NL" sz="2800" b="1">
              <a:latin typeface="+mj-lt"/>
            </a:endParaRP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3886200" y="5867401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2800" b="1">
                <a:latin typeface="+mj-lt"/>
              </a:rPr>
              <a:t>a</a:t>
            </a:r>
            <a:endParaRPr lang="nl-NL" altLang="nl-NL" sz="2800" b="1">
              <a:latin typeface="+mj-lt"/>
            </a:endParaRP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4343400" y="5257801"/>
            <a:ext cx="106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2800" b="1">
                <a:latin typeface="+mj-lt"/>
              </a:rPr>
              <a:t>AA</a:t>
            </a:r>
            <a:endParaRPr lang="nl-NL" altLang="nl-NL" sz="2800" b="1">
              <a:latin typeface="+mj-lt"/>
            </a:endParaRP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6553200" y="5181601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2800" b="1">
                <a:latin typeface="+mj-lt"/>
              </a:rPr>
              <a:t>Aa</a:t>
            </a:r>
            <a:endParaRPr lang="nl-NL" altLang="nl-NL" sz="2800" b="1">
              <a:latin typeface="+mj-lt"/>
            </a:endParaRP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4419600" y="6400801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2800" b="1">
                <a:latin typeface="+mj-lt"/>
              </a:rPr>
              <a:t>Aa</a:t>
            </a:r>
            <a:endParaRPr lang="nl-NL" altLang="nl-NL" sz="2800" b="1">
              <a:latin typeface="+mj-lt"/>
            </a:endParaRP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6553200" y="6400801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2800" b="1">
                <a:latin typeface="+mj-lt"/>
              </a:rPr>
              <a:t>aa</a:t>
            </a:r>
            <a:endParaRPr lang="nl-NL" altLang="nl-NL" sz="2800" b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9063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autoUpdateAnimBg="0"/>
      <p:bldP spid="10248" grpId="0" autoUpdateAnimBg="0"/>
      <p:bldP spid="10249" grpId="0" autoUpdateAnimBg="0"/>
      <p:bldP spid="10250" grpId="0" autoUpdateAnimBg="0"/>
      <p:bldP spid="10251" grpId="0" autoUpdateAnimBg="0"/>
      <p:bldP spid="10252" grpId="0" autoUpdateAnimBg="0"/>
      <p:bldP spid="10253" grpId="0" autoUpdateAnimBg="0"/>
      <p:bldP spid="10254" grpId="0" autoUpdateAnimBg="0"/>
      <p:bldP spid="10255" grpId="0" autoUpdateAnimBg="0"/>
      <p:bldP spid="10256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286000"/>
            <a:ext cx="7772400" cy="1143000"/>
          </a:xfrm>
        </p:spPr>
        <p:txBody>
          <a:bodyPr anchor="ctr"/>
          <a:lstStyle/>
          <a:p>
            <a:r>
              <a:rPr lang="nl-NL" altLang="nl-NL" sz="4400"/>
              <a:t>Erfelijkheid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</p:spPr>
        <p:txBody>
          <a:bodyPr/>
          <a:lstStyle/>
          <a:p>
            <a:r>
              <a:rPr lang="nl-NL" altLang="nl-NL" sz="3200"/>
              <a:t>Monohybride kruisingen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5" b="14261"/>
          <a:stretch>
            <a:fillRect/>
          </a:stretch>
        </p:blipFill>
        <p:spPr bwMode="auto">
          <a:xfrm>
            <a:off x="2424114" y="533401"/>
            <a:ext cx="2586037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4" y="609601"/>
            <a:ext cx="2344737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475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altLang="nl-NL" sz="2400"/>
              <a:t>R = zwart</a:t>
            </a:r>
            <a:br>
              <a:rPr lang="nl-NL" altLang="nl-NL" sz="2400"/>
            </a:br>
            <a:r>
              <a:rPr lang="nl-NL" altLang="nl-NL" sz="2400"/>
              <a:t>r = wit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>
              <a:buNone/>
            </a:pPr>
            <a:r>
              <a:rPr lang="nl-NL" altLang="nl-NL"/>
              <a:t>Genotypen:</a:t>
            </a:r>
          </a:p>
          <a:p>
            <a:pPr marL="533400" indent="-533400"/>
            <a:r>
              <a:rPr lang="nl-NL" altLang="nl-NL"/>
              <a:t>RR</a:t>
            </a:r>
          </a:p>
          <a:p>
            <a:pPr marL="533400" indent="-533400"/>
            <a:r>
              <a:rPr lang="nl-NL" altLang="nl-NL"/>
              <a:t>Rr</a:t>
            </a:r>
          </a:p>
          <a:p>
            <a:pPr marL="533400" indent="-533400"/>
            <a:r>
              <a:rPr lang="nl-NL" altLang="nl-NL"/>
              <a:t>rr</a:t>
            </a:r>
          </a:p>
          <a:p>
            <a:pPr marL="533400" indent="-533400">
              <a:buNone/>
            </a:pPr>
            <a:r>
              <a:rPr lang="nl-NL" altLang="nl-NL"/>
              <a:t>Mogelijke kruisingen: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 altLang="nl-NL"/>
              <a:t>Fenotypen:</a:t>
            </a:r>
          </a:p>
          <a:p>
            <a:pPr>
              <a:buFontTx/>
              <a:buNone/>
            </a:pPr>
            <a:r>
              <a:rPr lang="nl-NL" altLang="nl-NL"/>
              <a:t>zwart</a:t>
            </a:r>
          </a:p>
          <a:p>
            <a:pPr>
              <a:buFontTx/>
              <a:buNone/>
            </a:pPr>
            <a:r>
              <a:rPr lang="nl-NL" altLang="nl-NL"/>
              <a:t>zwart</a:t>
            </a:r>
          </a:p>
          <a:p>
            <a:pPr>
              <a:buFontTx/>
              <a:buNone/>
            </a:pPr>
            <a:r>
              <a:rPr lang="nl-NL" altLang="nl-NL"/>
              <a:t>wit</a:t>
            </a:r>
          </a:p>
          <a:p>
            <a:endParaRPr lang="nl-NL" altLang="nl-NL"/>
          </a:p>
          <a:p>
            <a:endParaRPr lang="nl-NL" altLang="nl-NL"/>
          </a:p>
          <a:p>
            <a:endParaRPr lang="nl-NL" altLang="nl-NL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1981200" y="2060848"/>
            <a:ext cx="792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5410200" y="18288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2209800" y="4038600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155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altLang="nl-NL" sz="2400"/>
              <a:t>R = zwart</a:t>
            </a:r>
            <a:br>
              <a:rPr lang="nl-NL" altLang="nl-NL" sz="2400"/>
            </a:br>
            <a:r>
              <a:rPr lang="nl-NL" altLang="nl-NL" sz="2400"/>
              <a:t>r = wit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>
              <a:buNone/>
            </a:pPr>
            <a:r>
              <a:rPr lang="nl-NL" altLang="nl-NL"/>
              <a:t>Genotypen:</a:t>
            </a:r>
          </a:p>
          <a:p>
            <a:pPr marL="533400" indent="-533400"/>
            <a:r>
              <a:rPr lang="nl-NL" altLang="nl-NL"/>
              <a:t>RR</a:t>
            </a:r>
          </a:p>
          <a:p>
            <a:pPr marL="533400" indent="-533400"/>
            <a:r>
              <a:rPr lang="nl-NL" altLang="nl-NL"/>
              <a:t>Rr</a:t>
            </a:r>
          </a:p>
          <a:p>
            <a:pPr marL="533400" indent="-533400"/>
            <a:r>
              <a:rPr lang="nl-NL" altLang="nl-NL"/>
              <a:t>rr</a:t>
            </a:r>
          </a:p>
          <a:p>
            <a:pPr marL="533400" indent="-533400">
              <a:buNone/>
            </a:pPr>
            <a:r>
              <a:rPr lang="nl-NL" altLang="nl-NL"/>
              <a:t>Mogelijke kruisingen:</a:t>
            </a:r>
          </a:p>
          <a:p>
            <a:pPr marL="533400" indent="-533400">
              <a:buFontTx/>
              <a:buAutoNum type="arabicPeriod"/>
            </a:pPr>
            <a:r>
              <a:rPr lang="nl-NL" altLang="nl-NL"/>
              <a:t>P: RR X RR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 altLang="nl-NL"/>
              <a:t>Fenotypen:</a:t>
            </a:r>
          </a:p>
          <a:p>
            <a:pPr>
              <a:buFontTx/>
              <a:buNone/>
            </a:pPr>
            <a:r>
              <a:rPr lang="nl-NL" altLang="nl-NL"/>
              <a:t>zwart</a:t>
            </a:r>
          </a:p>
          <a:p>
            <a:pPr>
              <a:buFontTx/>
              <a:buNone/>
            </a:pPr>
            <a:r>
              <a:rPr lang="nl-NL" altLang="nl-NL"/>
              <a:t>zwart</a:t>
            </a:r>
          </a:p>
          <a:p>
            <a:pPr>
              <a:buFontTx/>
              <a:buNone/>
            </a:pPr>
            <a:r>
              <a:rPr lang="nl-NL" altLang="nl-NL"/>
              <a:t>wit</a:t>
            </a:r>
          </a:p>
          <a:p>
            <a:endParaRPr lang="nl-NL" altLang="nl-NL"/>
          </a:p>
          <a:p>
            <a:r>
              <a:rPr lang="nl-NL" altLang="nl-NL"/>
              <a:t>F1:</a:t>
            </a:r>
          </a:p>
          <a:p>
            <a:endParaRPr lang="nl-NL" altLang="nl-NL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1981200" y="2132856"/>
            <a:ext cx="792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5410200" y="18288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2209800" y="4038600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680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altLang="nl-NL" sz="2400"/>
              <a:t>R = zwart</a:t>
            </a:r>
            <a:br>
              <a:rPr lang="nl-NL" altLang="nl-NL" sz="2400"/>
            </a:br>
            <a:r>
              <a:rPr lang="nl-NL" altLang="nl-NL" sz="2400"/>
              <a:t>r = wit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>
              <a:buNone/>
            </a:pPr>
            <a:r>
              <a:rPr lang="nl-NL" altLang="nl-NL"/>
              <a:t>Genotypen:</a:t>
            </a:r>
          </a:p>
          <a:p>
            <a:pPr marL="533400" indent="-533400"/>
            <a:r>
              <a:rPr lang="nl-NL" altLang="nl-NL"/>
              <a:t>RR</a:t>
            </a:r>
          </a:p>
          <a:p>
            <a:pPr marL="533400" indent="-533400"/>
            <a:r>
              <a:rPr lang="nl-NL" altLang="nl-NL"/>
              <a:t>Rr</a:t>
            </a:r>
          </a:p>
          <a:p>
            <a:pPr marL="533400" indent="-533400"/>
            <a:r>
              <a:rPr lang="nl-NL" altLang="nl-NL"/>
              <a:t>rr</a:t>
            </a:r>
          </a:p>
          <a:p>
            <a:pPr marL="533400" indent="-533400">
              <a:buNone/>
            </a:pPr>
            <a:r>
              <a:rPr lang="nl-NL" altLang="nl-NL"/>
              <a:t>Mogelijke kruisingen:</a:t>
            </a:r>
          </a:p>
          <a:p>
            <a:pPr marL="533400" indent="-533400">
              <a:buFontTx/>
              <a:buAutoNum type="arabicPeriod"/>
            </a:pPr>
            <a:r>
              <a:rPr lang="nl-NL" altLang="nl-NL"/>
              <a:t>P: RR X RR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 altLang="nl-NL"/>
              <a:t>Fenotypen:</a:t>
            </a:r>
          </a:p>
          <a:p>
            <a:pPr>
              <a:buFontTx/>
              <a:buNone/>
            </a:pPr>
            <a:r>
              <a:rPr lang="nl-NL" altLang="nl-NL"/>
              <a:t>zwart</a:t>
            </a:r>
          </a:p>
          <a:p>
            <a:pPr>
              <a:buFontTx/>
              <a:buNone/>
            </a:pPr>
            <a:r>
              <a:rPr lang="nl-NL" altLang="nl-NL"/>
              <a:t>zwart</a:t>
            </a:r>
          </a:p>
          <a:p>
            <a:pPr>
              <a:buFontTx/>
              <a:buNone/>
            </a:pPr>
            <a:r>
              <a:rPr lang="nl-NL" altLang="nl-NL"/>
              <a:t>wit</a:t>
            </a:r>
          </a:p>
          <a:p>
            <a:endParaRPr lang="nl-NL" altLang="nl-NL"/>
          </a:p>
          <a:p>
            <a:r>
              <a:rPr lang="nl-NL" altLang="nl-NL"/>
              <a:t>F1: 100% zwart</a:t>
            </a:r>
          </a:p>
          <a:p>
            <a:endParaRPr lang="nl-NL" altLang="nl-NL"/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2057400" y="2060848"/>
            <a:ext cx="792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5410200" y="18288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2209800" y="4038600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001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altLang="nl-NL" sz="2400"/>
              <a:t>R = zwart</a:t>
            </a:r>
            <a:br>
              <a:rPr lang="nl-NL" altLang="nl-NL" sz="2400"/>
            </a:br>
            <a:r>
              <a:rPr lang="nl-NL" altLang="nl-NL" sz="2400"/>
              <a:t>r = wit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>
              <a:buNone/>
            </a:pPr>
            <a:r>
              <a:rPr lang="nl-NL" altLang="nl-NL"/>
              <a:t>Genotypen:</a:t>
            </a:r>
          </a:p>
          <a:p>
            <a:pPr marL="533400" indent="-533400"/>
            <a:r>
              <a:rPr lang="nl-NL" altLang="nl-NL"/>
              <a:t>RR</a:t>
            </a:r>
          </a:p>
          <a:p>
            <a:pPr marL="533400" indent="-533400"/>
            <a:r>
              <a:rPr lang="nl-NL" altLang="nl-NL"/>
              <a:t>Rr</a:t>
            </a:r>
          </a:p>
          <a:p>
            <a:pPr marL="533400" indent="-533400"/>
            <a:r>
              <a:rPr lang="nl-NL" altLang="nl-NL"/>
              <a:t>rr</a:t>
            </a:r>
          </a:p>
          <a:p>
            <a:pPr marL="533400" indent="-533400">
              <a:buNone/>
            </a:pPr>
            <a:r>
              <a:rPr lang="nl-NL" altLang="nl-NL"/>
              <a:t>Mogelijke kruisingen:</a:t>
            </a:r>
          </a:p>
          <a:p>
            <a:pPr marL="533400" indent="-533400">
              <a:buFontTx/>
              <a:buAutoNum type="arabicPeriod"/>
            </a:pPr>
            <a:r>
              <a:rPr lang="nl-NL" altLang="nl-NL"/>
              <a:t>P: RR X RR</a:t>
            </a:r>
          </a:p>
          <a:p>
            <a:pPr marL="533400" indent="-533400">
              <a:buFontTx/>
              <a:buAutoNum type="arabicPeriod"/>
            </a:pPr>
            <a:r>
              <a:rPr lang="nl-NL" altLang="nl-NL"/>
              <a:t>P: RR X Rr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 altLang="nl-NL"/>
              <a:t>Fenotypen:</a:t>
            </a:r>
          </a:p>
          <a:p>
            <a:pPr>
              <a:buFontTx/>
              <a:buNone/>
            </a:pPr>
            <a:r>
              <a:rPr lang="nl-NL" altLang="nl-NL"/>
              <a:t>zwart</a:t>
            </a:r>
          </a:p>
          <a:p>
            <a:pPr>
              <a:buFontTx/>
              <a:buNone/>
            </a:pPr>
            <a:r>
              <a:rPr lang="nl-NL" altLang="nl-NL"/>
              <a:t>zwart</a:t>
            </a:r>
          </a:p>
          <a:p>
            <a:pPr>
              <a:buFontTx/>
              <a:buNone/>
            </a:pPr>
            <a:r>
              <a:rPr lang="nl-NL" altLang="nl-NL"/>
              <a:t>wit</a:t>
            </a:r>
          </a:p>
          <a:p>
            <a:endParaRPr lang="nl-NL" altLang="nl-NL"/>
          </a:p>
          <a:p>
            <a:r>
              <a:rPr lang="nl-NL" altLang="nl-NL"/>
              <a:t>F1: 100% zwart</a:t>
            </a:r>
          </a:p>
          <a:p>
            <a:r>
              <a:rPr lang="nl-NL" altLang="nl-NL"/>
              <a:t>F1:</a:t>
            </a:r>
          </a:p>
          <a:p>
            <a:endParaRPr lang="nl-NL" altLang="nl-NL"/>
          </a:p>
          <a:p>
            <a:endParaRPr lang="nl-NL" altLang="nl-NL"/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1981200" y="2132856"/>
            <a:ext cx="792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5410200" y="18288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2209800" y="4038600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578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2090738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chemeClr val="accent6"/>
                </a:solidFill>
              </a:rPr>
              <a:t>Alle chromosomen in paren</a:t>
            </a:r>
          </a:p>
        </p:txBody>
      </p:sp>
      <p:pic>
        <p:nvPicPr>
          <p:cNvPr id="12" name="Picture 2" descr="http://paulineliselotte.weebly.com/uploads/1/5/3/0/15307168/9033443.png?2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098" y="2492896"/>
            <a:ext cx="2899883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ruudooms.nl/chromosom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36" y="1916832"/>
            <a:ext cx="477571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52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altLang="nl-NL" sz="2400"/>
              <a:t>R = zwart</a:t>
            </a:r>
            <a:br>
              <a:rPr lang="nl-NL" altLang="nl-NL" sz="2400"/>
            </a:br>
            <a:r>
              <a:rPr lang="nl-NL" altLang="nl-NL" sz="2400"/>
              <a:t>r = wit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>
              <a:buNone/>
            </a:pPr>
            <a:r>
              <a:rPr lang="nl-NL" altLang="nl-NL"/>
              <a:t>Genotypen:</a:t>
            </a:r>
          </a:p>
          <a:p>
            <a:pPr marL="533400" indent="-533400"/>
            <a:r>
              <a:rPr lang="nl-NL" altLang="nl-NL"/>
              <a:t>RR</a:t>
            </a:r>
          </a:p>
          <a:p>
            <a:pPr marL="533400" indent="-533400"/>
            <a:r>
              <a:rPr lang="nl-NL" altLang="nl-NL"/>
              <a:t>Rr</a:t>
            </a:r>
          </a:p>
          <a:p>
            <a:pPr marL="533400" indent="-533400"/>
            <a:r>
              <a:rPr lang="nl-NL" altLang="nl-NL"/>
              <a:t>rr</a:t>
            </a:r>
          </a:p>
          <a:p>
            <a:pPr marL="533400" indent="-533400">
              <a:buNone/>
            </a:pPr>
            <a:r>
              <a:rPr lang="nl-NL" altLang="nl-NL"/>
              <a:t>Mogelijke kruisingen:</a:t>
            </a:r>
          </a:p>
          <a:p>
            <a:pPr marL="533400" indent="-533400">
              <a:buFontTx/>
              <a:buAutoNum type="arabicPeriod"/>
            </a:pPr>
            <a:r>
              <a:rPr lang="nl-NL" altLang="nl-NL"/>
              <a:t>P: RR X RR</a:t>
            </a:r>
          </a:p>
          <a:p>
            <a:pPr marL="533400" indent="-533400">
              <a:buFontTx/>
              <a:buAutoNum type="arabicPeriod"/>
            </a:pPr>
            <a:r>
              <a:rPr lang="nl-NL" altLang="nl-NL"/>
              <a:t>P: RR X Rr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 altLang="nl-NL"/>
              <a:t>Fenotypen:</a:t>
            </a:r>
          </a:p>
          <a:p>
            <a:pPr>
              <a:buFontTx/>
              <a:buNone/>
            </a:pPr>
            <a:r>
              <a:rPr lang="nl-NL" altLang="nl-NL"/>
              <a:t>zwart</a:t>
            </a:r>
          </a:p>
          <a:p>
            <a:pPr>
              <a:buFontTx/>
              <a:buNone/>
            </a:pPr>
            <a:r>
              <a:rPr lang="nl-NL" altLang="nl-NL"/>
              <a:t>zwart</a:t>
            </a:r>
          </a:p>
          <a:p>
            <a:pPr>
              <a:buFontTx/>
              <a:buNone/>
            </a:pPr>
            <a:r>
              <a:rPr lang="nl-NL" altLang="nl-NL"/>
              <a:t>wit</a:t>
            </a:r>
          </a:p>
          <a:p>
            <a:endParaRPr lang="nl-NL" altLang="nl-NL"/>
          </a:p>
          <a:p>
            <a:r>
              <a:rPr lang="nl-NL" altLang="nl-NL"/>
              <a:t>F1: 100% zwart</a:t>
            </a:r>
          </a:p>
          <a:p>
            <a:r>
              <a:rPr lang="nl-NL" altLang="nl-NL"/>
              <a:t>F1: 100% zwart</a:t>
            </a:r>
          </a:p>
          <a:p>
            <a:endParaRPr lang="nl-NL" altLang="nl-NL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2057400" y="2132856"/>
            <a:ext cx="792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5410200" y="18288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2209800" y="4038600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91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altLang="nl-NL" sz="2400"/>
              <a:t>R = zwart</a:t>
            </a:r>
            <a:br>
              <a:rPr lang="nl-NL" altLang="nl-NL" sz="2400"/>
            </a:br>
            <a:r>
              <a:rPr lang="nl-NL" altLang="nl-NL" sz="2400"/>
              <a:t>r = wit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>
              <a:buNone/>
            </a:pPr>
            <a:r>
              <a:rPr lang="nl-NL" altLang="nl-NL"/>
              <a:t>Genotypen:</a:t>
            </a:r>
          </a:p>
          <a:p>
            <a:pPr marL="533400" indent="-533400"/>
            <a:r>
              <a:rPr lang="nl-NL" altLang="nl-NL"/>
              <a:t>RR</a:t>
            </a:r>
          </a:p>
          <a:p>
            <a:pPr marL="533400" indent="-533400"/>
            <a:r>
              <a:rPr lang="nl-NL" altLang="nl-NL"/>
              <a:t>Rr</a:t>
            </a:r>
          </a:p>
          <a:p>
            <a:pPr marL="533400" indent="-533400"/>
            <a:r>
              <a:rPr lang="nl-NL" altLang="nl-NL"/>
              <a:t>rr</a:t>
            </a:r>
          </a:p>
          <a:p>
            <a:pPr marL="533400" indent="-533400">
              <a:buNone/>
            </a:pPr>
            <a:r>
              <a:rPr lang="nl-NL" altLang="nl-NL"/>
              <a:t>Mogelijke kruisingen:</a:t>
            </a:r>
          </a:p>
          <a:p>
            <a:pPr marL="533400" indent="-533400">
              <a:buFontTx/>
              <a:buAutoNum type="arabicPeriod"/>
            </a:pPr>
            <a:r>
              <a:rPr lang="nl-NL" altLang="nl-NL"/>
              <a:t>P: RR X RR</a:t>
            </a:r>
          </a:p>
          <a:p>
            <a:pPr marL="533400" indent="-533400">
              <a:buFontTx/>
              <a:buAutoNum type="arabicPeriod"/>
            </a:pPr>
            <a:r>
              <a:rPr lang="nl-NL" altLang="nl-NL"/>
              <a:t>P: RR X Rr</a:t>
            </a:r>
          </a:p>
          <a:p>
            <a:pPr marL="533400" indent="-533400">
              <a:buFontTx/>
              <a:buAutoNum type="arabicPeriod"/>
            </a:pPr>
            <a:r>
              <a:rPr lang="nl-NL" altLang="nl-NL"/>
              <a:t>P: RR X rr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 altLang="nl-NL"/>
              <a:t>Fenotypen:</a:t>
            </a:r>
          </a:p>
          <a:p>
            <a:pPr>
              <a:buFontTx/>
              <a:buNone/>
            </a:pPr>
            <a:r>
              <a:rPr lang="nl-NL" altLang="nl-NL"/>
              <a:t>zwart</a:t>
            </a:r>
          </a:p>
          <a:p>
            <a:pPr>
              <a:buFontTx/>
              <a:buNone/>
            </a:pPr>
            <a:r>
              <a:rPr lang="nl-NL" altLang="nl-NL"/>
              <a:t>zwart</a:t>
            </a:r>
          </a:p>
          <a:p>
            <a:pPr>
              <a:buFontTx/>
              <a:buNone/>
            </a:pPr>
            <a:r>
              <a:rPr lang="nl-NL" altLang="nl-NL"/>
              <a:t>wit</a:t>
            </a:r>
          </a:p>
          <a:p>
            <a:endParaRPr lang="nl-NL" altLang="nl-NL"/>
          </a:p>
          <a:p>
            <a:r>
              <a:rPr lang="nl-NL" altLang="nl-NL"/>
              <a:t>F1: 100% zwart</a:t>
            </a:r>
          </a:p>
          <a:p>
            <a:r>
              <a:rPr lang="nl-NL" altLang="nl-NL"/>
              <a:t>F1: 100% zwart</a:t>
            </a:r>
          </a:p>
          <a:p>
            <a:r>
              <a:rPr lang="nl-NL" altLang="nl-NL"/>
              <a:t>F1:</a:t>
            </a:r>
          </a:p>
          <a:p>
            <a:endParaRPr lang="nl-NL" altLang="nl-NL"/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2057400" y="2590800"/>
            <a:ext cx="792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5410200" y="18288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2209800" y="4038600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08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altLang="nl-NL" sz="2400"/>
              <a:t>R = zwart</a:t>
            </a:r>
            <a:br>
              <a:rPr lang="nl-NL" altLang="nl-NL" sz="2400"/>
            </a:br>
            <a:r>
              <a:rPr lang="nl-NL" altLang="nl-NL" sz="2400"/>
              <a:t>r = wit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>
              <a:buNone/>
            </a:pPr>
            <a:r>
              <a:rPr lang="nl-NL" altLang="nl-NL"/>
              <a:t>Genotypen:</a:t>
            </a:r>
          </a:p>
          <a:p>
            <a:pPr marL="533400" indent="-533400"/>
            <a:r>
              <a:rPr lang="nl-NL" altLang="nl-NL"/>
              <a:t>RR</a:t>
            </a:r>
          </a:p>
          <a:p>
            <a:pPr marL="533400" indent="-533400"/>
            <a:r>
              <a:rPr lang="nl-NL" altLang="nl-NL"/>
              <a:t>Rr</a:t>
            </a:r>
          </a:p>
          <a:p>
            <a:pPr marL="533400" indent="-533400"/>
            <a:r>
              <a:rPr lang="nl-NL" altLang="nl-NL"/>
              <a:t>rr</a:t>
            </a:r>
          </a:p>
          <a:p>
            <a:pPr marL="533400" indent="-533400">
              <a:buNone/>
            </a:pPr>
            <a:r>
              <a:rPr lang="nl-NL" altLang="nl-NL"/>
              <a:t>Mogelijke kruisingen:</a:t>
            </a:r>
          </a:p>
          <a:p>
            <a:pPr marL="533400" indent="-533400">
              <a:buFontTx/>
              <a:buAutoNum type="arabicPeriod"/>
            </a:pPr>
            <a:r>
              <a:rPr lang="nl-NL" altLang="nl-NL"/>
              <a:t>P: RR X RR</a:t>
            </a:r>
          </a:p>
          <a:p>
            <a:pPr marL="533400" indent="-533400">
              <a:buFontTx/>
              <a:buAutoNum type="arabicPeriod"/>
            </a:pPr>
            <a:r>
              <a:rPr lang="nl-NL" altLang="nl-NL"/>
              <a:t>P: RR X Rr</a:t>
            </a:r>
          </a:p>
          <a:p>
            <a:pPr marL="533400" indent="-533400">
              <a:buFontTx/>
              <a:buAutoNum type="arabicPeriod"/>
            </a:pPr>
            <a:r>
              <a:rPr lang="nl-NL" altLang="nl-NL"/>
              <a:t>P: RR X rr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 altLang="nl-NL"/>
              <a:t>Fenotypen:</a:t>
            </a:r>
          </a:p>
          <a:p>
            <a:pPr>
              <a:buFontTx/>
              <a:buNone/>
            </a:pPr>
            <a:r>
              <a:rPr lang="nl-NL" altLang="nl-NL"/>
              <a:t>zwart</a:t>
            </a:r>
          </a:p>
          <a:p>
            <a:pPr>
              <a:buFontTx/>
              <a:buNone/>
            </a:pPr>
            <a:r>
              <a:rPr lang="nl-NL" altLang="nl-NL"/>
              <a:t>zwart</a:t>
            </a:r>
          </a:p>
          <a:p>
            <a:pPr>
              <a:buFontTx/>
              <a:buNone/>
            </a:pPr>
            <a:r>
              <a:rPr lang="nl-NL" altLang="nl-NL"/>
              <a:t>wit</a:t>
            </a:r>
          </a:p>
          <a:p>
            <a:endParaRPr lang="nl-NL" altLang="nl-NL"/>
          </a:p>
          <a:p>
            <a:r>
              <a:rPr lang="nl-NL" altLang="nl-NL"/>
              <a:t>F1: 100% zwart</a:t>
            </a:r>
          </a:p>
          <a:p>
            <a:r>
              <a:rPr lang="nl-NL" altLang="nl-NL"/>
              <a:t>F1: 100% zwart</a:t>
            </a:r>
          </a:p>
          <a:p>
            <a:r>
              <a:rPr lang="nl-NL" altLang="nl-NL"/>
              <a:t>F1: 100% zwart</a:t>
            </a:r>
          </a:p>
          <a:p>
            <a:endParaRPr lang="nl-NL" altLang="nl-NL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2057400" y="2060848"/>
            <a:ext cx="792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5410200" y="18288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2209800" y="4038600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858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altLang="nl-NL" sz="2400"/>
              <a:t>R = zwart</a:t>
            </a:r>
            <a:br>
              <a:rPr lang="nl-NL" altLang="nl-NL" sz="2400"/>
            </a:br>
            <a:r>
              <a:rPr lang="nl-NL" altLang="nl-NL" sz="2400"/>
              <a:t>r = wit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>
              <a:buNone/>
            </a:pPr>
            <a:r>
              <a:rPr lang="nl-NL" altLang="nl-NL" sz="2400"/>
              <a:t>Genotypen:</a:t>
            </a:r>
          </a:p>
          <a:p>
            <a:pPr marL="533400" indent="-533400"/>
            <a:r>
              <a:rPr lang="nl-NL" altLang="nl-NL" sz="2400"/>
              <a:t>RR</a:t>
            </a:r>
          </a:p>
          <a:p>
            <a:pPr marL="533400" indent="-533400"/>
            <a:r>
              <a:rPr lang="nl-NL" altLang="nl-NL" sz="2400"/>
              <a:t>Rr</a:t>
            </a:r>
          </a:p>
          <a:p>
            <a:pPr marL="533400" indent="-533400"/>
            <a:r>
              <a:rPr lang="nl-NL" altLang="nl-NL" sz="2400"/>
              <a:t>rr</a:t>
            </a:r>
          </a:p>
          <a:p>
            <a:pPr marL="533400" indent="-533400">
              <a:buNone/>
            </a:pPr>
            <a:r>
              <a:rPr lang="nl-NL" altLang="nl-NL" sz="2400"/>
              <a:t>Mogelijke kruisingen:</a:t>
            </a:r>
          </a:p>
          <a:p>
            <a:pPr marL="533400" indent="-533400">
              <a:buFontTx/>
              <a:buAutoNum type="arabicPeriod"/>
            </a:pPr>
            <a:r>
              <a:rPr lang="nl-NL" altLang="nl-NL" sz="2400"/>
              <a:t>P: RR X RR</a:t>
            </a:r>
          </a:p>
          <a:p>
            <a:pPr marL="533400" indent="-533400">
              <a:buFontTx/>
              <a:buAutoNum type="arabicPeriod"/>
            </a:pPr>
            <a:r>
              <a:rPr lang="nl-NL" altLang="nl-NL" sz="2400"/>
              <a:t>P: RR X Rr</a:t>
            </a:r>
          </a:p>
          <a:p>
            <a:pPr marL="533400" indent="-533400">
              <a:buFontTx/>
              <a:buAutoNum type="arabicPeriod"/>
            </a:pPr>
            <a:r>
              <a:rPr lang="nl-NL" altLang="nl-NL" sz="2400"/>
              <a:t>P: RR X rr</a:t>
            </a:r>
          </a:p>
          <a:p>
            <a:pPr marL="533400" indent="-533400">
              <a:buFontTx/>
              <a:buAutoNum type="arabicPeriod"/>
            </a:pPr>
            <a:r>
              <a:rPr lang="nl-NL" altLang="nl-NL" sz="2400"/>
              <a:t>P: Rr X rr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 altLang="nl-NL" sz="2400"/>
              <a:t>Fenotypen:</a:t>
            </a:r>
          </a:p>
          <a:p>
            <a:pPr>
              <a:buFontTx/>
              <a:buNone/>
            </a:pPr>
            <a:r>
              <a:rPr lang="nl-NL" altLang="nl-NL" sz="2400"/>
              <a:t>zwart</a:t>
            </a:r>
          </a:p>
          <a:p>
            <a:pPr>
              <a:buFontTx/>
              <a:buNone/>
            </a:pPr>
            <a:r>
              <a:rPr lang="nl-NL" altLang="nl-NL" sz="2400"/>
              <a:t>zwart</a:t>
            </a:r>
          </a:p>
          <a:p>
            <a:pPr>
              <a:buFontTx/>
              <a:buNone/>
            </a:pPr>
            <a:r>
              <a:rPr lang="nl-NL" altLang="nl-NL" sz="2400"/>
              <a:t>wit</a:t>
            </a:r>
          </a:p>
          <a:p>
            <a:endParaRPr lang="nl-NL" altLang="nl-NL" sz="2400"/>
          </a:p>
          <a:p>
            <a:r>
              <a:rPr lang="nl-NL" altLang="nl-NL" sz="2400"/>
              <a:t>F1: 100% zwart</a:t>
            </a:r>
          </a:p>
          <a:p>
            <a:r>
              <a:rPr lang="nl-NL" altLang="nl-NL" sz="2400"/>
              <a:t>F1: 100% zwart</a:t>
            </a:r>
          </a:p>
          <a:p>
            <a:r>
              <a:rPr lang="nl-NL" altLang="nl-NL" sz="2400"/>
              <a:t>F1: 100% zwart</a:t>
            </a:r>
          </a:p>
          <a:p>
            <a:r>
              <a:rPr lang="nl-NL" altLang="nl-NL" sz="2400"/>
              <a:t>F1:</a:t>
            </a:r>
          </a:p>
          <a:p>
            <a:endParaRPr lang="nl-NL" altLang="nl-NL" sz="2400"/>
          </a:p>
          <a:p>
            <a:endParaRPr lang="nl-NL" altLang="nl-NL" sz="2400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2057400" y="2120348"/>
            <a:ext cx="792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5410200" y="21336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2209800" y="3733800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518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altLang="nl-NL" sz="2400"/>
              <a:t>R = zwart</a:t>
            </a:r>
            <a:br>
              <a:rPr lang="nl-NL" altLang="nl-NL" sz="2400"/>
            </a:br>
            <a:r>
              <a:rPr lang="nl-NL" altLang="nl-NL" sz="2400"/>
              <a:t>r = wit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>
              <a:buNone/>
            </a:pPr>
            <a:r>
              <a:rPr lang="nl-NL" altLang="nl-NL" sz="2400"/>
              <a:t>Genotypen:</a:t>
            </a:r>
          </a:p>
          <a:p>
            <a:pPr marL="533400" indent="-533400"/>
            <a:r>
              <a:rPr lang="nl-NL" altLang="nl-NL" sz="2400"/>
              <a:t>RR</a:t>
            </a:r>
          </a:p>
          <a:p>
            <a:pPr marL="533400" indent="-533400"/>
            <a:r>
              <a:rPr lang="nl-NL" altLang="nl-NL" sz="2400"/>
              <a:t>Rr</a:t>
            </a:r>
          </a:p>
          <a:p>
            <a:pPr marL="533400" indent="-533400"/>
            <a:r>
              <a:rPr lang="nl-NL" altLang="nl-NL" sz="2400"/>
              <a:t>rr</a:t>
            </a:r>
          </a:p>
          <a:p>
            <a:pPr marL="533400" indent="-533400">
              <a:buNone/>
            </a:pPr>
            <a:r>
              <a:rPr lang="nl-NL" altLang="nl-NL" sz="2400"/>
              <a:t>Mogelijke kruisingen:</a:t>
            </a:r>
          </a:p>
          <a:p>
            <a:pPr marL="533400" indent="-533400">
              <a:buFontTx/>
              <a:buAutoNum type="arabicPeriod"/>
            </a:pPr>
            <a:r>
              <a:rPr lang="nl-NL" altLang="nl-NL" sz="2400"/>
              <a:t>P: RR X RR</a:t>
            </a:r>
          </a:p>
          <a:p>
            <a:pPr marL="533400" indent="-533400">
              <a:buFontTx/>
              <a:buAutoNum type="arabicPeriod"/>
            </a:pPr>
            <a:r>
              <a:rPr lang="nl-NL" altLang="nl-NL" sz="2400"/>
              <a:t>P: RR X Rr</a:t>
            </a:r>
          </a:p>
          <a:p>
            <a:pPr marL="533400" indent="-533400">
              <a:buFontTx/>
              <a:buAutoNum type="arabicPeriod"/>
            </a:pPr>
            <a:r>
              <a:rPr lang="nl-NL" altLang="nl-NL" sz="2400"/>
              <a:t>P: RR X rr</a:t>
            </a:r>
          </a:p>
          <a:p>
            <a:pPr marL="533400" indent="-533400">
              <a:buFontTx/>
              <a:buAutoNum type="arabicPeriod"/>
            </a:pPr>
            <a:r>
              <a:rPr lang="nl-NL" altLang="nl-NL" sz="2400"/>
              <a:t>P: Rr X rr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 altLang="nl-NL" sz="2400"/>
              <a:t>Fenotypen:</a:t>
            </a:r>
          </a:p>
          <a:p>
            <a:pPr>
              <a:buFontTx/>
              <a:buNone/>
            </a:pPr>
            <a:r>
              <a:rPr lang="nl-NL" altLang="nl-NL" sz="2400"/>
              <a:t>zwart</a:t>
            </a:r>
          </a:p>
          <a:p>
            <a:pPr>
              <a:buFontTx/>
              <a:buNone/>
            </a:pPr>
            <a:r>
              <a:rPr lang="nl-NL" altLang="nl-NL" sz="2400"/>
              <a:t>zwart</a:t>
            </a:r>
          </a:p>
          <a:p>
            <a:pPr>
              <a:buFontTx/>
              <a:buNone/>
            </a:pPr>
            <a:r>
              <a:rPr lang="nl-NL" altLang="nl-NL" sz="2400"/>
              <a:t>wit</a:t>
            </a:r>
          </a:p>
          <a:p>
            <a:endParaRPr lang="nl-NL" altLang="nl-NL" sz="2400"/>
          </a:p>
          <a:p>
            <a:r>
              <a:rPr lang="nl-NL" altLang="nl-NL" sz="2400"/>
              <a:t>F1: 100% zwart</a:t>
            </a:r>
          </a:p>
          <a:p>
            <a:r>
              <a:rPr lang="nl-NL" altLang="nl-NL" sz="2400"/>
              <a:t>F1: 100% zwart</a:t>
            </a:r>
          </a:p>
          <a:p>
            <a:r>
              <a:rPr lang="nl-NL" altLang="nl-NL" sz="2400"/>
              <a:t>F1: 100% zwart</a:t>
            </a:r>
          </a:p>
          <a:p>
            <a:r>
              <a:rPr lang="nl-NL" altLang="nl-NL" sz="2400"/>
              <a:t>F1: 50 % zwart</a:t>
            </a:r>
          </a:p>
          <a:p>
            <a:endParaRPr lang="nl-NL" altLang="nl-NL" sz="2400"/>
          </a:p>
          <a:p>
            <a:endParaRPr lang="nl-NL" altLang="nl-NL" sz="2400"/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2057400" y="2133600"/>
            <a:ext cx="792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5410200" y="21336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2209800" y="3733800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275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altLang="nl-NL" sz="2400"/>
              <a:t>R = zwart</a:t>
            </a:r>
            <a:br>
              <a:rPr lang="nl-NL" altLang="nl-NL" sz="2400"/>
            </a:br>
            <a:r>
              <a:rPr lang="nl-NL" altLang="nl-NL" sz="2400"/>
              <a:t>r = wit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marL="533400" indent="-533400">
              <a:buNone/>
            </a:pPr>
            <a:r>
              <a:rPr lang="nl-NL" altLang="nl-NL" sz="2400"/>
              <a:t>Genotypen:</a:t>
            </a:r>
          </a:p>
          <a:p>
            <a:pPr marL="533400" indent="-533400"/>
            <a:r>
              <a:rPr lang="nl-NL" altLang="nl-NL" sz="2400"/>
              <a:t>RR</a:t>
            </a:r>
          </a:p>
          <a:p>
            <a:pPr marL="533400" indent="-533400"/>
            <a:r>
              <a:rPr lang="nl-NL" altLang="nl-NL" sz="2400"/>
              <a:t>Rr</a:t>
            </a:r>
          </a:p>
          <a:p>
            <a:pPr marL="533400" indent="-533400"/>
            <a:r>
              <a:rPr lang="nl-NL" altLang="nl-NL" sz="2400"/>
              <a:t>rr</a:t>
            </a:r>
          </a:p>
          <a:p>
            <a:pPr marL="533400" indent="-533400">
              <a:buNone/>
            </a:pPr>
            <a:r>
              <a:rPr lang="nl-NL" altLang="nl-NL" sz="2400"/>
              <a:t>Mogelijke kruisingen:</a:t>
            </a:r>
          </a:p>
          <a:p>
            <a:pPr marL="533400" indent="-533400">
              <a:buFontTx/>
              <a:buAutoNum type="arabicPeriod"/>
            </a:pPr>
            <a:r>
              <a:rPr lang="nl-NL" altLang="nl-NL" sz="2400"/>
              <a:t>P: RR X RR</a:t>
            </a:r>
          </a:p>
          <a:p>
            <a:pPr marL="533400" indent="-533400">
              <a:buFontTx/>
              <a:buAutoNum type="arabicPeriod"/>
            </a:pPr>
            <a:r>
              <a:rPr lang="nl-NL" altLang="nl-NL" sz="2400"/>
              <a:t>P: RR X Rr</a:t>
            </a:r>
          </a:p>
          <a:p>
            <a:pPr marL="533400" indent="-533400">
              <a:buFontTx/>
              <a:buAutoNum type="arabicPeriod"/>
            </a:pPr>
            <a:r>
              <a:rPr lang="nl-NL" altLang="nl-NL" sz="2400"/>
              <a:t>P: RR X rr</a:t>
            </a:r>
          </a:p>
          <a:p>
            <a:pPr marL="533400" indent="-533400">
              <a:buFontTx/>
              <a:buAutoNum type="arabicPeriod"/>
            </a:pPr>
            <a:r>
              <a:rPr lang="nl-NL" altLang="nl-NL" sz="2400"/>
              <a:t>P: Rr X rr</a:t>
            </a:r>
          </a:p>
          <a:p>
            <a:pPr marL="533400" indent="-533400">
              <a:buFontTx/>
              <a:buAutoNum type="arabicPeriod"/>
            </a:pPr>
            <a:r>
              <a:rPr lang="nl-NL" altLang="nl-NL" sz="2400"/>
              <a:t>P: rr X rr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nl-NL" altLang="nl-NL" sz="2400"/>
              <a:t>Fenotypen: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nl-NL" altLang="nl-NL" sz="2400"/>
              <a:t>zwart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nl-NL" altLang="nl-NL" sz="2400"/>
              <a:t>zwart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nl-NL" altLang="nl-NL" sz="2400"/>
              <a:t>wit</a:t>
            </a:r>
          </a:p>
          <a:p>
            <a:pPr>
              <a:lnSpc>
                <a:spcPct val="90000"/>
              </a:lnSpc>
            </a:pPr>
            <a:endParaRPr lang="nl-NL" altLang="nl-NL" sz="2400"/>
          </a:p>
          <a:p>
            <a:pPr>
              <a:lnSpc>
                <a:spcPct val="90000"/>
              </a:lnSpc>
            </a:pPr>
            <a:r>
              <a:rPr lang="nl-NL" altLang="nl-NL" sz="2400"/>
              <a:t>F1: 100% zwart</a:t>
            </a:r>
          </a:p>
          <a:p>
            <a:pPr>
              <a:lnSpc>
                <a:spcPct val="90000"/>
              </a:lnSpc>
            </a:pPr>
            <a:r>
              <a:rPr lang="nl-NL" altLang="nl-NL" sz="2400"/>
              <a:t>F1: 100% zwart</a:t>
            </a:r>
          </a:p>
          <a:p>
            <a:pPr>
              <a:lnSpc>
                <a:spcPct val="90000"/>
              </a:lnSpc>
            </a:pPr>
            <a:r>
              <a:rPr lang="nl-NL" altLang="nl-NL" sz="2400"/>
              <a:t>F1: 100% zwart</a:t>
            </a:r>
          </a:p>
          <a:p>
            <a:pPr>
              <a:lnSpc>
                <a:spcPct val="90000"/>
              </a:lnSpc>
            </a:pPr>
            <a:r>
              <a:rPr lang="nl-NL" altLang="nl-NL" sz="2400"/>
              <a:t>F1: 50 % zwart</a:t>
            </a:r>
          </a:p>
          <a:p>
            <a:pPr>
              <a:lnSpc>
                <a:spcPct val="90000"/>
              </a:lnSpc>
            </a:pPr>
            <a:r>
              <a:rPr lang="nl-NL" altLang="nl-NL" sz="2400"/>
              <a:t>F1:</a:t>
            </a:r>
          </a:p>
          <a:p>
            <a:pPr>
              <a:lnSpc>
                <a:spcPct val="90000"/>
              </a:lnSpc>
            </a:pPr>
            <a:endParaRPr lang="nl-NL" altLang="nl-NL" sz="2400"/>
          </a:p>
          <a:p>
            <a:pPr>
              <a:lnSpc>
                <a:spcPct val="90000"/>
              </a:lnSpc>
            </a:pPr>
            <a:endParaRPr lang="nl-NL" altLang="nl-NL" sz="2400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2057400" y="2017643"/>
            <a:ext cx="792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5410200" y="2057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2209800" y="3581400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713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altLang="nl-NL" sz="2400"/>
              <a:t>R = zwart</a:t>
            </a:r>
            <a:br>
              <a:rPr lang="nl-NL" altLang="nl-NL" sz="2400"/>
            </a:br>
            <a:r>
              <a:rPr lang="nl-NL" altLang="nl-NL" sz="2400"/>
              <a:t>r = wit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marL="533400" indent="-533400">
              <a:buNone/>
            </a:pPr>
            <a:r>
              <a:rPr lang="nl-NL" altLang="nl-NL" sz="2400"/>
              <a:t>Genotypen:</a:t>
            </a:r>
          </a:p>
          <a:p>
            <a:pPr marL="533400" indent="-533400"/>
            <a:r>
              <a:rPr lang="nl-NL" altLang="nl-NL" sz="2400"/>
              <a:t>RR</a:t>
            </a:r>
          </a:p>
          <a:p>
            <a:pPr marL="533400" indent="-533400"/>
            <a:r>
              <a:rPr lang="nl-NL" altLang="nl-NL" sz="2400"/>
              <a:t>Rr</a:t>
            </a:r>
          </a:p>
          <a:p>
            <a:pPr marL="533400" indent="-533400"/>
            <a:r>
              <a:rPr lang="nl-NL" altLang="nl-NL" sz="2400"/>
              <a:t>rr</a:t>
            </a:r>
          </a:p>
          <a:p>
            <a:pPr marL="533400" indent="-533400">
              <a:buNone/>
            </a:pPr>
            <a:r>
              <a:rPr lang="nl-NL" altLang="nl-NL" sz="2400"/>
              <a:t>Mogelijke kruisingen:</a:t>
            </a:r>
          </a:p>
          <a:p>
            <a:pPr marL="533400" indent="-533400">
              <a:buFontTx/>
              <a:buAutoNum type="arabicPeriod"/>
            </a:pPr>
            <a:r>
              <a:rPr lang="nl-NL" altLang="nl-NL" sz="2400"/>
              <a:t>P: RR X RR</a:t>
            </a:r>
          </a:p>
          <a:p>
            <a:pPr marL="533400" indent="-533400">
              <a:buFontTx/>
              <a:buAutoNum type="arabicPeriod"/>
            </a:pPr>
            <a:r>
              <a:rPr lang="nl-NL" altLang="nl-NL" sz="2400"/>
              <a:t>P: RR X Rr</a:t>
            </a:r>
          </a:p>
          <a:p>
            <a:pPr marL="533400" indent="-533400">
              <a:buFontTx/>
              <a:buAutoNum type="arabicPeriod"/>
            </a:pPr>
            <a:r>
              <a:rPr lang="nl-NL" altLang="nl-NL" sz="2400"/>
              <a:t>P: RR X rr</a:t>
            </a:r>
          </a:p>
          <a:p>
            <a:pPr marL="533400" indent="-533400">
              <a:buFontTx/>
              <a:buAutoNum type="arabicPeriod"/>
            </a:pPr>
            <a:r>
              <a:rPr lang="nl-NL" altLang="nl-NL" sz="2400"/>
              <a:t>P: Rr X rr</a:t>
            </a:r>
          </a:p>
          <a:p>
            <a:pPr marL="533400" indent="-533400">
              <a:buFontTx/>
              <a:buAutoNum type="arabicPeriod"/>
            </a:pPr>
            <a:r>
              <a:rPr lang="nl-NL" altLang="nl-NL" sz="2400"/>
              <a:t>P: rr X rr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nl-NL" altLang="nl-NL" sz="2400"/>
              <a:t>Fenotypen: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nl-NL" altLang="nl-NL" sz="2400"/>
              <a:t>zwart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nl-NL" altLang="nl-NL" sz="2400"/>
              <a:t>zwart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nl-NL" altLang="nl-NL" sz="2400"/>
              <a:t>wit</a:t>
            </a:r>
          </a:p>
          <a:p>
            <a:pPr>
              <a:lnSpc>
                <a:spcPct val="90000"/>
              </a:lnSpc>
            </a:pPr>
            <a:endParaRPr lang="nl-NL" altLang="nl-NL" sz="2400"/>
          </a:p>
          <a:p>
            <a:pPr>
              <a:lnSpc>
                <a:spcPct val="90000"/>
              </a:lnSpc>
            </a:pPr>
            <a:r>
              <a:rPr lang="nl-NL" altLang="nl-NL" sz="2400"/>
              <a:t>F1: 100% zwart</a:t>
            </a:r>
          </a:p>
          <a:p>
            <a:pPr>
              <a:lnSpc>
                <a:spcPct val="90000"/>
              </a:lnSpc>
            </a:pPr>
            <a:r>
              <a:rPr lang="nl-NL" altLang="nl-NL" sz="2400"/>
              <a:t>F1: 100% zwart</a:t>
            </a:r>
          </a:p>
          <a:p>
            <a:pPr>
              <a:lnSpc>
                <a:spcPct val="90000"/>
              </a:lnSpc>
            </a:pPr>
            <a:r>
              <a:rPr lang="nl-NL" altLang="nl-NL" sz="2400"/>
              <a:t>F1: 100% zwart</a:t>
            </a:r>
          </a:p>
          <a:p>
            <a:pPr>
              <a:lnSpc>
                <a:spcPct val="90000"/>
              </a:lnSpc>
            </a:pPr>
            <a:r>
              <a:rPr lang="nl-NL" altLang="nl-NL" sz="2400"/>
              <a:t>F1: 50 % zwart</a:t>
            </a:r>
          </a:p>
          <a:p>
            <a:pPr>
              <a:lnSpc>
                <a:spcPct val="90000"/>
              </a:lnSpc>
            </a:pPr>
            <a:r>
              <a:rPr lang="nl-NL" altLang="nl-NL" sz="2400"/>
              <a:t>F1: 0 % zwart</a:t>
            </a:r>
          </a:p>
          <a:p>
            <a:pPr>
              <a:lnSpc>
                <a:spcPct val="90000"/>
              </a:lnSpc>
            </a:pPr>
            <a:endParaRPr lang="nl-NL" altLang="nl-NL" sz="2400"/>
          </a:p>
          <a:p>
            <a:pPr>
              <a:lnSpc>
                <a:spcPct val="90000"/>
              </a:lnSpc>
            </a:pPr>
            <a:endParaRPr lang="nl-NL" altLang="nl-NL" sz="2400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1981200" y="2057400"/>
            <a:ext cx="792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5410200" y="2057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2209800" y="3581400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300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altLang="nl-NL" sz="2400"/>
              <a:t>R = zwart</a:t>
            </a:r>
            <a:br>
              <a:rPr lang="nl-NL" altLang="nl-NL" sz="2400"/>
            </a:br>
            <a:r>
              <a:rPr lang="nl-NL" altLang="nl-NL" sz="2400"/>
              <a:t>r = wit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 lnSpcReduction="10000"/>
          </a:bodyPr>
          <a:lstStyle/>
          <a:p>
            <a:pPr marL="533400" indent="-533400">
              <a:buNone/>
            </a:pPr>
            <a:r>
              <a:rPr lang="nl-NL" altLang="nl-NL" sz="2400"/>
              <a:t>Genotypen:</a:t>
            </a:r>
          </a:p>
          <a:p>
            <a:pPr marL="533400" indent="-533400"/>
            <a:r>
              <a:rPr lang="nl-NL" altLang="nl-NL" sz="2400"/>
              <a:t>RR</a:t>
            </a:r>
          </a:p>
          <a:p>
            <a:pPr marL="533400" indent="-533400"/>
            <a:r>
              <a:rPr lang="nl-NL" altLang="nl-NL" sz="2400"/>
              <a:t>Rr</a:t>
            </a:r>
          </a:p>
          <a:p>
            <a:pPr marL="533400" indent="-533400"/>
            <a:r>
              <a:rPr lang="nl-NL" altLang="nl-NL" sz="2400"/>
              <a:t>rr</a:t>
            </a:r>
          </a:p>
          <a:p>
            <a:pPr marL="533400" indent="-533400">
              <a:buNone/>
            </a:pPr>
            <a:r>
              <a:rPr lang="nl-NL" altLang="nl-NL" sz="2400"/>
              <a:t>Mogelijke kruisingen:</a:t>
            </a:r>
          </a:p>
          <a:p>
            <a:pPr marL="533400" indent="-533400">
              <a:buFontTx/>
              <a:buAutoNum type="arabicPeriod"/>
            </a:pPr>
            <a:r>
              <a:rPr lang="nl-NL" altLang="nl-NL" sz="2400"/>
              <a:t>P: RR X RR</a:t>
            </a:r>
          </a:p>
          <a:p>
            <a:pPr marL="533400" indent="-533400">
              <a:buFontTx/>
              <a:buAutoNum type="arabicPeriod"/>
            </a:pPr>
            <a:r>
              <a:rPr lang="nl-NL" altLang="nl-NL" sz="2400"/>
              <a:t>P: RR X Rr</a:t>
            </a:r>
          </a:p>
          <a:p>
            <a:pPr marL="533400" indent="-533400">
              <a:buFontTx/>
              <a:buAutoNum type="arabicPeriod"/>
            </a:pPr>
            <a:r>
              <a:rPr lang="nl-NL" altLang="nl-NL" sz="2400"/>
              <a:t>P: RR X rr</a:t>
            </a:r>
          </a:p>
          <a:p>
            <a:pPr marL="533400" indent="-533400">
              <a:buFontTx/>
              <a:buAutoNum type="arabicPeriod"/>
            </a:pPr>
            <a:r>
              <a:rPr lang="nl-NL" altLang="nl-NL" sz="2400"/>
              <a:t>P: Rr X rr</a:t>
            </a:r>
          </a:p>
          <a:p>
            <a:pPr marL="533400" indent="-533400">
              <a:buFontTx/>
              <a:buAutoNum type="arabicPeriod"/>
            </a:pPr>
            <a:r>
              <a:rPr lang="nl-NL" altLang="nl-NL" sz="2400"/>
              <a:t>P: rr X rr</a:t>
            </a:r>
          </a:p>
          <a:p>
            <a:pPr marL="533400" indent="-533400">
              <a:buFontTx/>
              <a:buAutoNum type="arabicPeriod"/>
            </a:pPr>
            <a:r>
              <a:rPr lang="nl-NL" altLang="nl-NL" sz="2400"/>
              <a:t>P: Rr X Rr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nl-NL" altLang="nl-NL" sz="2400"/>
              <a:t>Fenotypen: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nl-NL" altLang="nl-NL" sz="2400"/>
              <a:t>zwart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nl-NL" altLang="nl-NL" sz="2400"/>
              <a:t>zwart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nl-NL" altLang="nl-NL" sz="2400"/>
              <a:t>wit</a:t>
            </a:r>
          </a:p>
          <a:p>
            <a:pPr>
              <a:lnSpc>
                <a:spcPct val="90000"/>
              </a:lnSpc>
            </a:pPr>
            <a:endParaRPr lang="nl-NL" altLang="nl-NL" sz="2400"/>
          </a:p>
          <a:p>
            <a:pPr>
              <a:lnSpc>
                <a:spcPct val="90000"/>
              </a:lnSpc>
            </a:pPr>
            <a:r>
              <a:rPr lang="nl-NL" altLang="nl-NL" sz="2400"/>
              <a:t>F1: 100% zwart</a:t>
            </a:r>
          </a:p>
          <a:p>
            <a:pPr>
              <a:lnSpc>
                <a:spcPct val="90000"/>
              </a:lnSpc>
            </a:pPr>
            <a:r>
              <a:rPr lang="nl-NL" altLang="nl-NL" sz="2400"/>
              <a:t>F1: 100% zwart</a:t>
            </a:r>
          </a:p>
          <a:p>
            <a:pPr>
              <a:lnSpc>
                <a:spcPct val="90000"/>
              </a:lnSpc>
            </a:pPr>
            <a:r>
              <a:rPr lang="nl-NL" altLang="nl-NL" sz="2400"/>
              <a:t>F1: 100% zwart</a:t>
            </a:r>
          </a:p>
          <a:p>
            <a:pPr>
              <a:lnSpc>
                <a:spcPct val="90000"/>
              </a:lnSpc>
            </a:pPr>
            <a:r>
              <a:rPr lang="nl-NL" altLang="nl-NL" sz="2400"/>
              <a:t>F1: 50 % zwart</a:t>
            </a:r>
          </a:p>
          <a:p>
            <a:pPr>
              <a:lnSpc>
                <a:spcPct val="90000"/>
              </a:lnSpc>
            </a:pPr>
            <a:r>
              <a:rPr lang="nl-NL" altLang="nl-NL" sz="2400"/>
              <a:t>F1: 0 % zwart</a:t>
            </a:r>
          </a:p>
          <a:p>
            <a:pPr>
              <a:lnSpc>
                <a:spcPct val="90000"/>
              </a:lnSpc>
            </a:pPr>
            <a:r>
              <a:rPr lang="nl-NL" altLang="nl-NL" sz="2400"/>
              <a:t>F1:</a:t>
            </a:r>
          </a:p>
          <a:p>
            <a:pPr>
              <a:lnSpc>
                <a:spcPct val="90000"/>
              </a:lnSpc>
            </a:pPr>
            <a:endParaRPr lang="nl-NL" altLang="nl-NL" sz="2400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2057400" y="2044148"/>
            <a:ext cx="792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5410200" y="2057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2209800" y="3581400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841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altLang="nl-NL" sz="2400"/>
              <a:t>R = zwart</a:t>
            </a:r>
            <a:br>
              <a:rPr lang="nl-NL" altLang="nl-NL" sz="2400"/>
            </a:br>
            <a:r>
              <a:rPr lang="nl-NL" altLang="nl-NL" sz="2400"/>
              <a:t>r = wit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 lnSpcReduction="10000"/>
          </a:bodyPr>
          <a:lstStyle/>
          <a:p>
            <a:pPr marL="533400" indent="-533400">
              <a:buNone/>
            </a:pPr>
            <a:r>
              <a:rPr lang="nl-NL" altLang="nl-NL" sz="2400"/>
              <a:t>Genotypen:</a:t>
            </a:r>
          </a:p>
          <a:p>
            <a:pPr marL="533400" indent="-533400"/>
            <a:r>
              <a:rPr lang="nl-NL" altLang="nl-NL" sz="2400"/>
              <a:t>RR</a:t>
            </a:r>
          </a:p>
          <a:p>
            <a:pPr marL="533400" indent="-533400"/>
            <a:r>
              <a:rPr lang="nl-NL" altLang="nl-NL" sz="2400"/>
              <a:t>Rr</a:t>
            </a:r>
          </a:p>
          <a:p>
            <a:pPr marL="533400" indent="-533400"/>
            <a:r>
              <a:rPr lang="nl-NL" altLang="nl-NL" sz="2400"/>
              <a:t>rr</a:t>
            </a:r>
          </a:p>
          <a:p>
            <a:pPr marL="533400" indent="-533400">
              <a:buNone/>
            </a:pPr>
            <a:r>
              <a:rPr lang="nl-NL" altLang="nl-NL" sz="2400"/>
              <a:t>Mogelijke kruisingen:</a:t>
            </a:r>
          </a:p>
          <a:p>
            <a:pPr marL="533400" indent="-533400">
              <a:buFontTx/>
              <a:buAutoNum type="arabicPeriod"/>
            </a:pPr>
            <a:r>
              <a:rPr lang="nl-NL" altLang="nl-NL" sz="2400"/>
              <a:t>P: RR X RR</a:t>
            </a:r>
          </a:p>
          <a:p>
            <a:pPr marL="533400" indent="-533400">
              <a:buFontTx/>
              <a:buAutoNum type="arabicPeriod"/>
            </a:pPr>
            <a:r>
              <a:rPr lang="nl-NL" altLang="nl-NL" sz="2400"/>
              <a:t>P: RR X Rr</a:t>
            </a:r>
          </a:p>
          <a:p>
            <a:pPr marL="533400" indent="-533400">
              <a:buFontTx/>
              <a:buAutoNum type="arabicPeriod"/>
            </a:pPr>
            <a:r>
              <a:rPr lang="nl-NL" altLang="nl-NL" sz="2400"/>
              <a:t>P: RR X rr</a:t>
            </a:r>
          </a:p>
          <a:p>
            <a:pPr marL="533400" indent="-533400">
              <a:buFontTx/>
              <a:buAutoNum type="arabicPeriod"/>
            </a:pPr>
            <a:r>
              <a:rPr lang="nl-NL" altLang="nl-NL" sz="2400"/>
              <a:t>P: Rr X rr</a:t>
            </a:r>
          </a:p>
          <a:p>
            <a:pPr marL="533400" indent="-533400">
              <a:buFontTx/>
              <a:buAutoNum type="arabicPeriod"/>
            </a:pPr>
            <a:r>
              <a:rPr lang="nl-NL" altLang="nl-NL" sz="2400"/>
              <a:t>P: rr X rr</a:t>
            </a:r>
          </a:p>
          <a:p>
            <a:pPr marL="533400" indent="-533400">
              <a:buFontTx/>
              <a:buAutoNum type="arabicPeriod"/>
            </a:pPr>
            <a:r>
              <a:rPr lang="nl-NL" altLang="nl-NL" sz="2400"/>
              <a:t>P: Rr X Rr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nl-NL" altLang="nl-NL" sz="2400"/>
              <a:t>Fenotypen: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nl-NL" altLang="nl-NL" sz="2400"/>
              <a:t>zwart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nl-NL" altLang="nl-NL" sz="2400"/>
              <a:t>zwart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nl-NL" altLang="nl-NL" sz="2400"/>
              <a:t>wit</a:t>
            </a:r>
          </a:p>
          <a:p>
            <a:pPr>
              <a:lnSpc>
                <a:spcPct val="90000"/>
              </a:lnSpc>
            </a:pPr>
            <a:endParaRPr lang="nl-NL" altLang="nl-NL" sz="2400"/>
          </a:p>
          <a:p>
            <a:pPr>
              <a:lnSpc>
                <a:spcPct val="90000"/>
              </a:lnSpc>
            </a:pPr>
            <a:r>
              <a:rPr lang="nl-NL" altLang="nl-NL" sz="2400"/>
              <a:t>F1: 100% zwart</a:t>
            </a:r>
          </a:p>
          <a:p>
            <a:pPr>
              <a:lnSpc>
                <a:spcPct val="90000"/>
              </a:lnSpc>
            </a:pPr>
            <a:r>
              <a:rPr lang="nl-NL" altLang="nl-NL" sz="2400"/>
              <a:t>F1: 100% zwart</a:t>
            </a:r>
          </a:p>
          <a:p>
            <a:pPr>
              <a:lnSpc>
                <a:spcPct val="90000"/>
              </a:lnSpc>
            </a:pPr>
            <a:r>
              <a:rPr lang="nl-NL" altLang="nl-NL" sz="2400"/>
              <a:t>F1: 100% zwart</a:t>
            </a:r>
          </a:p>
          <a:p>
            <a:pPr>
              <a:lnSpc>
                <a:spcPct val="90000"/>
              </a:lnSpc>
            </a:pPr>
            <a:r>
              <a:rPr lang="nl-NL" altLang="nl-NL" sz="2400"/>
              <a:t>F1: 50 % zwart</a:t>
            </a:r>
          </a:p>
          <a:p>
            <a:pPr>
              <a:lnSpc>
                <a:spcPct val="90000"/>
              </a:lnSpc>
            </a:pPr>
            <a:r>
              <a:rPr lang="nl-NL" altLang="nl-NL" sz="2400"/>
              <a:t>F1: 0 % zwart</a:t>
            </a:r>
          </a:p>
          <a:p>
            <a:pPr>
              <a:lnSpc>
                <a:spcPct val="90000"/>
              </a:lnSpc>
            </a:pPr>
            <a:r>
              <a:rPr lang="nl-NL" altLang="nl-NL" sz="2400"/>
              <a:t>F1: 75 % zwart</a:t>
            </a:r>
          </a:p>
          <a:p>
            <a:pPr>
              <a:lnSpc>
                <a:spcPct val="90000"/>
              </a:lnSpc>
            </a:pPr>
            <a:endParaRPr lang="nl-NL" altLang="nl-NL" sz="2400"/>
          </a:p>
          <a:p>
            <a:pPr>
              <a:lnSpc>
                <a:spcPct val="90000"/>
              </a:lnSpc>
            </a:pPr>
            <a:endParaRPr lang="nl-NL" altLang="nl-NL" sz="2400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1981200" y="2017643"/>
            <a:ext cx="792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5410200" y="2057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2209800" y="3581400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883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/>
          <p:cNvPicPr>
            <a:picLocks noChangeAspect="1" noChangeArrowheads="1"/>
          </p:cNvPicPr>
          <p:nvPr/>
        </p:nvPicPr>
        <p:blipFill>
          <a:blip r:embed="rId2"/>
          <a:srcRect l="36983" t="14590" r="42856" b="22816"/>
          <a:stretch>
            <a:fillRect/>
          </a:stretch>
        </p:blipFill>
        <p:spPr bwMode="auto">
          <a:xfrm>
            <a:off x="6744072" y="404664"/>
            <a:ext cx="3543300" cy="618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Rectangle 2"/>
          <p:cNvSpPr>
            <a:spLocks noGrp="1"/>
          </p:cNvSpPr>
          <p:nvPr>
            <p:ph type="title"/>
          </p:nvPr>
        </p:nvSpPr>
        <p:spPr>
          <a:xfrm>
            <a:off x="1524000" y="188640"/>
            <a:ext cx="4824536" cy="2996952"/>
          </a:xfrm>
        </p:spPr>
        <p:txBody>
          <a:bodyPr>
            <a:normAutofit/>
          </a:bodyPr>
          <a:lstStyle/>
          <a:p>
            <a:r>
              <a:rPr lang="nl-NL" sz="4000" dirty="0">
                <a:solidFill>
                  <a:schemeClr val="accent6"/>
                </a:solidFill>
              </a:rPr>
              <a:t>Op chromosomen liggen genen</a:t>
            </a:r>
            <a:endParaRPr lang="nl-NL" sz="40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19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2090738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dirty="0" smtClean="0">
                <a:solidFill>
                  <a:schemeClr val="accent6"/>
                </a:solidFill>
              </a:rPr>
              <a:t>Bij meiose worden de paren gescheiden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2495600" y="1700808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20490" name="Rectangle 32"/>
          <p:cNvSpPr>
            <a:spLocks noChangeArrowheads="1"/>
          </p:cNvSpPr>
          <p:nvPr/>
        </p:nvSpPr>
        <p:spPr bwMode="auto">
          <a:xfrm>
            <a:off x="1524001" y="1415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AutoShape 17"/>
          <p:cNvSpPr>
            <a:spLocks noChangeArrowheads="1"/>
          </p:cNvSpPr>
          <p:nvPr/>
        </p:nvSpPr>
        <p:spPr bwMode="auto">
          <a:xfrm>
            <a:off x="7308047" y="4002232"/>
            <a:ext cx="778941" cy="4667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0" name="AutoShape 20"/>
          <p:cNvSpPr>
            <a:spLocks noChangeArrowheads="1"/>
          </p:cNvSpPr>
          <p:nvPr/>
        </p:nvSpPr>
        <p:spPr bwMode="auto">
          <a:xfrm>
            <a:off x="5755472" y="3298969"/>
            <a:ext cx="820374" cy="9334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1" name="Tekstvak 20"/>
          <p:cNvSpPr txBox="1"/>
          <p:nvPr/>
        </p:nvSpPr>
        <p:spPr>
          <a:xfrm>
            <a:off x="7348713" y="4068906"/>
            <a:ext cx="681124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23</a:t>
            </a:r>
          </a:p>
        </p:txBody>
      </p:sp>
      <p:sp>
        <p:nvSpPr>
          <p:cNvPr id="22" name="Tekstvak 21"/>
          <p:cNvSpPr txBox="1"/>
          <p:nvPr/>
        </p:nvSpPr>
        <p:spPr>
          <a:xfrm>
            <a:off x="5820731" y="3581028"/>
            <a:ext cx="648072" cy="3693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46</a:t>
            </a:r>
          </a:p>
        </p:txBody>
      </p:sp>
      <p:sp>
        <p:nvSpPr>
          <p:cNvPr id="23" name="AutoShape 21"/>
          <p:cNvSpPr>
            <a:spLocks noChangeArrowheads="1"/>
          </p:cNvSpPr>
          <p:nvPr/>
        </p:nvSpPr>
        <p:spPr bwMode="auto">
          <a:xfrm>
            <a:off x="7250897" y="2962420"/>
            <a:ext cx="778941" cy="4667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2" name="AutoShape 19"/>
          <p:cNvSpPr>
            <a:spLocks noChangeShapeType="1"/>
          </p:cNvSpPr>
          <p:nvPr/>
        </p:nvSpPr>
        <p:spPr bwMode="auto">
          <a:xfrm flipV="1">
            <a:off x="6793697" y="3354531"/>
            <a:ext cx="323178" cy="2095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3" name="AutoShape 18"/>
          <p:cNvSpPr>
            <a:spLocks noChangeShapeType="1"/>
          </p:cNvSpPr>
          <p:nvPr/>
        </p:nvSpPr>
        <p:spPr bwMode="auto">
          <a:xfrm>
            <a:off x="6793697" y="4068906"/>
            <a:ext cx="323178" cy="1651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4" name="Rectangle 31"/>
          <p:cNvSpPr>
            <a:spLocks noChangeArrowheads="1"/>
          </p:cNvSpPr>
          <p:nvPr/>
        </p:nvSpPr>
        <p:spPr bwMode="auto">
          <a:xfrm>
            <a:off x="3821897" y="2204865"/>
            <a:ext cx="3815147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16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Celdeling geslachtscellen (zaadcel of eicel):</a:t>
            </a:r>
            <a:endParaRPr lang="nl-NL" sz="11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kstvak 34"/>
          <p:cNvSpPr txBox="1"/>
          <p:nvPr/>
        </p:nvSpPr>
        <p:spPr>
          <a:xfrm>
            <a:off x="7305323" y="3011115"/>
            <a:ext cx="681124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23</a:t>
            </a:r>
          </a:p>
        </p:txBody>
      </p:sp>
      <p:sp>
        <p:nvSpPr>
          <p:cNvPr id="56" name="Vijfhoek 55">
            <a:hlinkClick r:id="rId2"/>
          </p:cNvPr>
          <p:cNvSpPr/>
          <p:nvPr/>
        </p:nvSpPr>
        <p:spPr>
          <a:xfrm>
            <a:off x="2957800" y="3195781"/>
            <a:ext cx="1872208" cy="933450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Meiose</a:t>
            </a:r>
          </a:p>
        </p:txBody>
      </p:sp>
    </p:spTree>
    <p:extLst>
      <p:ext uri="{BB962C8B-B14F-4D97-AF65-F5344CB8AC3E}">
        <p14:creationId xmlns:p14="http://schemas.microsoft.com/office/powerpoint/2010/main" val="160060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/>
          <p:cNvPicPr>
            <a:picLocks noChangeAspect="1" noChangeArrowheads="1"/>
          </p:cNvPicPr>
          <p:nvPr/>
        </p:nvPicPr>
        <p:blipFill>
          <a:blip r:embed="rId2"/>
          <a:srcRect l="36983" t="14590" r="42856" b="22816"/>
          <a:stretch>
            <a:fillRect/>
          </a:stretch>
        </p:blipFill>
        <p:spPr bwMode="auto">
          <a:xfrm>
            <a:off x="1774825" y="674688"/>
            <a:ext cx="3543300" cy="618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Rectangle 2"/>
          <p:cNvSpPr>
            <a:spLocks noGrp="1"/>
          </p:cNvSpPr>
          <p:nvPr>
            <p:ph type="title"/>
          </p:nvPr>
        </p:nvSpPr>
        <p:spPr>
          <a:xfrm>
            <a:off x="1055440" y="1"/>
            <a:ext cx="8686800" cy="1143001"/>
          </a:xfrm>
        </p:spPr>
        <p:txBody>
          <a:bodyPr>
            <a:normAutofit fontScale="90000"/>
          </a:bodyPr>
          <a:lstStyle/>
          <a:p>
            <a:r>
              <a:rPr lang="nl-NL" sz="4000" dirty="0">
                <a:solidFill>
                  <a:schemeClr val="accent6"/>
                </a:solidFill>
              </a:rPr>
              <a:t>Van je </a:t>
            </a:r>
            <a:r>
              <a:rPr lang="nl-NL" sz="4000" b="1" dirty="0">
                <a:solidFill>
                  <a:schemeClr val="accent6"/>
                </a:solidFill>
              </a:rPr>
              <a:t>moeder</a:t>
            </a:r>
            <a:r>
              <a:rPr lang="nl-NL" sz="4000" dirty="0">
                <a:solidFill>
                  <a:schemeClr val="accent6"/>
                </a:solidFill>
              </a:rPr>
              <a:t> krijg je er van ieder chromosomenpaar </a:t>
            </a:r>
            <a:r>
              <a:rPr lang="nl-NL" sz="4000" b="1" dirty="0">
                <a:solidFill>
                  <a:schemeClr val="accent6"/>
                </a:solidFill>
              </a:rPr>
              <a:t>1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121275" y="3500438"/>
            <a:ext cx="19827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2"/>
          <a:srcRect l="36983" t="14590" r="58026" b="22816"/>
          <a:stretch>
            <a:fillRect/>
          </a:stretch>
        </p:blipFill>
        <p:spPr bwMode="auto">
          <a:xfrm>
            <a:off x="7296150" y="658813"/>
            <a:ext cx="876300" cy="618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2"/>
          <p:cNvPicPr>
            <a:picLocks noChangeAspect="1" noChangeArrowheads="1"/>
          </p:cNvPicPr>
          <p:nvPr/>
        </p:nvPicPr>
        <p:blipFill>
          <a:blip r:embed="rId2"/>
          <a:srcRect l="41566" t="14590" r="54678" b="22816"/>
          <a:stretch>
            <a:fillRect/>
          </a:stretch>
        </p:blipFill>
        <p:spPr bwMode="auto">
          <a:xfrm>
            <a:off x="9625013" y="658813"/>
            <a:ext cx="658812" cy="618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TextBox 10"/>
          <p:cNvSpPr txBox="1">
            <a:spLocks noChangeArrowheads="1"/>
          </p:cNvSpPr>
          <p:nvPr/>
        </p:nvSpPr>
        <p:spPr bwMode="auto">
          <a:xfrm>
            <a:off x="8472488" y="3270251"/>
            <a:ext cx="7921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/>
              <a:t>OF</a:t>
            </a:r>
          </a:p>
        </p:txBody>
      </p:sp>
      <p:sp>
        <p:nvSpPr>
          <p:cNvPr id="39943" name="TextBox 11"/>
          <p:cNvSpPr txBox="1">
            <a:spLocks noChangeArrowheads="1"/>
          </p:cNvSpPr>
          <p:nvPr/>
        </p:nvSpPr>
        <p:spPr bwMode="auto">
          <a:xfrm>
            <a:off x="5111750" y="3535364"/>
            <a:ext cx="16913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400" i="1"/>
              <a:t>geslachtscel</a:t>
            </a:r>
          </a:p>
        </p:txBody>
      </p:sp>
    </p:spTree>
    <p:extLst>
      <p:ext uri="{BB962C8B-B14F-4D97-AF65-F5344CB8AC3E}">
        <p14:creationId xmlns:p14="http://schemas.microsoft.com/office/powerpoint/2010/main" val="234227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/>
          <p:cNvPicPr>
            <a:picLocks noChangeAspect="1" noChangeArrowheads="1"/>
          </p:cNvPicPr>
          <p:nvPr/>
        </p:nvPicPr>
        <p:blipFill>
          <a:blip r:embed="rId2"/>
          <a:srcRect l="36983" t="14590" r="42856" b="22816"/>
          <a:stretch>
            <a:fillRect/>
          </a:stretch>
        </p:blipFill>
        <p:spPr bwMode="auto">
          <a:xfrm>
            <a:off x="1774825" y="674688"/>
            <a:ext cx="3543300" cy="618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Rectangle 2"/>
          <p:cNvSpPr>
            <a:spLocks noGrp="1"/>
          </p:cNvSpPr>
          <p:nvPr>
            <p:ph type="title"/>
          </p:nvPr>
        </p:nvSpPr>
        <p:spPr>
          <a:xfrm>
            <a:off x="1055440" y="1"/>
            <a:ext cx="8686800" cy="1143001"/>
          </a:xfrm>
        </p:spPr>
        <p:txBody>
          <a:bodyPr>
            <a:normAutofit fontScale="90000"/>
          </a:bodyPr>
          <a:lstStyle/>
          <a:p>
            <a:r>
              <a:rPr lang="nl-NL" sz="4000" dirty="0">
                <a:solidFill>
                  <a:schemeClr val="accent6"/>
                </a:solidFill>
              </a:rPr>
              <a:t>Van je </a:t>
            </a:r>
            <a:r>
              <a:rPr lang="nl-NL" sz="4000" b="1" dirty="0">
                <a:solidFill>
                  <a:schemeClr val="accent6"/>
                </a:solidFill>
              </a:rPr>
              <a:t>vader</a:t>
            </a:r>
            <a:r>
              <a:rPr lang="nl-NL" sz="4000" dirty="0">
                <a:solidFill>
                  <a:schemeClr val="accent6"/>
                </a:solidFill>
              </a:rPr>
              <a:t> krijg je er van ieder chromosomenpaar </a:t>
            </a:r>
            <a:r>
              <a:rPr lang="nl-NL" sz="4000" b="1" dirty="0">
                <a:solidFill>
                  <a:schemeClr val="accent6"/>
                </a:solidFill>
              </a:rPr>
              <a:t>1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121275" y="3500438"/>
            <a:ext cx="19827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2"/>
          <a:srcRect l="36983" t="14590" r="58026" b="22816"/>
          <a:stretch>
            <a:fillRect/>
          </a:stretch>
        </p:blipFill>
        <p:spPr bwMode="auto">
          <a:xfrm>
            <a:off x="7296150" y="658813"/>
            <a:ext cx="876300" cy="618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2"/>
          <p:cNvPicPr>
            <a:picLocks noChangeAspect="1" noChangeArrowheads="1"/>
          </p:cNvPicPr>
          <p:nvPr/>
        </p:nvPicPr>
        <p:blipFill>
          <a:blip r:embed="rId2"/>
          <a:srcRect l="41566" t="14590" r="54678" b="22816"/>
          <a:stretch>
            <a:fillRect/>
          </a:stretch>
        </p:blipFill>
        <p:spPr bwMode="auto">
          <a:xfrm>
            <a:off x="9625013" y="658813"/>
            <a:ext cx="658812" cy="618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TextBox 10"/>
          <p:cNvSpPr txBox="1">
            <a:spLocks noChangeArrowheads="1"/>
          </p:cNvSpPr>
          <p:nvPr/>
        </p:nvSpPr>
        <p:spPr bwMode="auto">
          <a:xfrm>
            <a:off x="8472488" y="3270251"/>
            <a:ext cx="7921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/>
              <a:t>OF</a:t>
            </a:r>
          </a:p>
        </p:txBody>
      </p:sp>
      <p:sp>
        <p:nvSpPr>
          <p:cNvPr id="39943" name="TextBox 11"/>
          <p:cNvSpPr txBox="1">
            <a:spLocks noChangeArrowheads="1"/>
          </p:cNvSpPr>
          <p:nvPr/>
        </p:nvSpPr>
        <p:spPr bwMode="auto">
          <a:xfrm>
            <a:off x="5111750" y="3535364"/>
            <a:ext cx="16913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400" i="1"/>
              <a:t>geslachtscel</a:t>
            </a:r>
          </a:p>
        </p:txBody>
      </p:sp>
    </p:spTree>
    <p:extLst>
      <p:ext uri="{BB962C8B-B14F-4D97-AF65-F5344CB8AC3E}">
        <p14:creationId xmlns:p14="http://schemas.microsoft.com/office/powerpoint/2010/main" val="46543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/>
          <p:cNvPicPr>
            <a:picLocks noChangeAspect="1" noChangeArrowheads="1"/>
          </p:cNvPicPr>
          <p:nvPr/>
        </p:nvPicPr>
        <p:blipFill>
          <a:blip r:embed="rId2"/>
          <a:srcRect l="36983" t="14590" r="42856" b="22816"/>
          <a:stretch>
            <a:fillRect/>
          </a:stretch>
        </p:blipFill>
        <p:spPr bwMode="auto">
          <a:xfrm>
            <a:off x="6744072" y="404664"/>
            <a:ext cx="3543300" cy="618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Rectangle 2"/>
          <p:cNvSpPr>
            <a:spLocks noGrp="1"/>
          </p:cNvSpPr>
          <p:nvPr>
            <p:ph type="title"/>
          </p:nvPr>
        </p:nvSpPr>
        <p:spPr>
          <a:xfrm>
            <a:off x="1509192" y="-33493"/>
            <a:ext cx="4824536" cy="2996952"/>
          </a:xfrm>
        </p:spPr>
        <p:txBody>
          <a:bodyPr>
            <a:normAutofit/>
          </a:bodyPr>
          <a:lstStyle/>
          <a:p>
            <a:r>
              <a:rPr lang="nl-NL" sz="2800" dirty="0">
                <a:solidFill>
                  <a:schemeClr val="accent6"/>
                </a:solidFill>
              </a:rPr>
              <a:t>Op chromosomen liggen genen</a:t>
            </a:r>
            <a:endParaRPr lang="nl-NL" sz="2800" b="1" dirty="0">
              <a:solidFill>
                <a:schemeClr val="accent6"/>
              </a:solidFill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5879976" y="6192477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chemeClr val="accent1"/>
                </a:solidFill>
              </a:rPr>
              <a:t>vader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8112224" y="6192476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</a:rPr>
              <a:t>moeder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/>
          <a:srcRect l="36983" t="36053" r="42856" b="46386"/>
          <a:stretch/>
        </p:blipFill>
        <p:spPr bwMode="auto">
          <a:xfrm>
            <a:off x="1389264" y="2492897"/>
            <a:ext cx="5703540" cy="2792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hoek 6"/>
          <p:cNvSpPr/>
          <p:nvPr/>
        </p:nvSpPr>
        <p:spPr>
          <a:xfrm>
            <a:off x="4151784" y="2492896"/>
            <a:ext cx="244827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953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>
          <a:xfrm>
            <a:off x="1509192" y="-33493"/>
            <a:ext cx="4824536" cy="2996952"/>
          </a:xfrm>
        </p:spPr>
        <p:txBody>
          <a:bodyPr>
            <a:normAutofit/>
          </a:bodyPr>
          <a:lstStyle/>
          <a:p>
            <a:r>
              <a:rPr lang="nl-NL" sz="2800" dirty="0">
                <a:solidFill>
                  <a:schemeClr val="accent6"/>
                </a:solidFill>
              </a:rPr>
              <a:t>Op chromosomen liggen genen</a:t>
            </a:r>
            <a:endParaRPr lang="nl-NL" sz="2800" b="1" dirty="0">
              <a:solidFill>
                <a:schemeClr val="accent6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/>
          <a:srcRect l="36983" t="36053" r="42856" b="46386"/>
          <a:stretch/>
        </p:blipFill>
        <p:spPr bwMode="auto">
          <a:xfrm>
            <a:off x="1389264" y="2492897"/>
            <a:ext cx="5703540" cy="2792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hthoek 2"/>
          <p:cNvSpPr/>
          <p:nvPr/>
        </p:nvSpPr>
        <p:spPr>
          <a:xfrm>
            <a:off x="4151784" y="2492896"/>
            <a:ext cx="244827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6505039" y="2708921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</a:rPr>
              <a:t>Homozygoot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6505039" y="4581129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chemeClr val="accent1"/>
                </a:solidFill>
              </a:rPr>
              <a:t>Heterozygoot</a:t>
            </a:r>
          </a:p>
        </p:txBody>
      </p:sp>
    </p:spTree>
    <p:extLst>
      <p:ext uri="{BB962C8B-B14F-4D97-AF65-F5344CB8AC3E}">
        <p14:creationId xmlns:p14="http://schemas.microsoft.com/office/powerpoint/2010/main" val="376383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endParaRPr lang="nl-N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/>
          <a:srcRect l="36983" t="14590" r="55211" b="22816"/>
          <a:stretch/>
        </p:blipFill>
        <p:spPr bwMode="auto">
          <a:xfrm>
            <a:off x="2927649" y="548680"/>
            <a:ext cx="685899" cy="309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Rechte verbindingslijn met pijl 7"/>
          <p:cNvCxnSpPr/>
          <p:nvPr/>
        </p:nvCxnSpPr>
        <p:spPr>
          <a:xfrm>
            <a:off x="3613548" y="2276872"/>
            <a:ext cx="104229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vak 8"/>
          <p:cNvSpPr txBox="1"/>
          <p:nvPr/>
        </p:nvSpPr>
        <p:spPr>
          <a:xfrm>
            <a:off x="4727848" y="209450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/>
                </a:solidFill>
              </a:rPr>
              <a:t>GEN VOOR OOGKLEUR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5735960" y="2708920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accent1"/>
                </a:solidFill>
              </a:rPr>
              <a:t>Notatie: </a:t>
            </a:r>
            <a:r>
              <a:rPr lang="nl-NL" sz="2800" dirty="0" err="1">
                <a:solidFill>
                  <a:schemeClr val="accent1"/>
                </a:solidFill>
              </a:rPr>
              <a:t>Bb</a:t>
            </a:r>
            <a:endParaRPr lang="nl-NL" sz="2800" dirty="0">
              <a:solidFill>
                <a:schemeClr val="accent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/>
          <a:srcRect l="36983" t="14590" r="55211" b="22816"/>
          <a:stretch/>
        </p:blipFill>
        <p:spPr bwMode="auto">
          <a:xfrm>
            <a:off x="4041950" y="3647579"/>
            <a:ext cx="685899" cy="309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Rechte verbindingslijn met pijl 11"/>
          <p:cNvCxnSpPr/>
          <p:nvPr/>
        </p:nvCxnSpPr>
        <p:spPr>
          <a:xfrm>
            <a:off x="4711343" y="4437112"/>
            <a:ext cx="104229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kstvak 12"/>
          <p:cNvSpPr txBox="1"/>
          <p:nvPr/>
        </p:nvSpPr>
        <p:spPr>
          <a:xfrm>
            <a:off x="5825643" y="425474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GEN VOOR HAARKLEUR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6600056" y="4931797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</a:rPr>
              <a:t>Notatie: AA of </a:t>
            </a:r>
            <a:r>
              <a:rPr lang="nl-NL" sz="2800" dirty="0" err="1">
                <a:solidFill>
                  <a:srgbClr val="FF0000"/>
                </a:solidFill>
              </a:rPr>
              <a:t>aa</a:t>
            </a:r>
            <a:endParaRPr lang="nl-NL" sz="2800" dirty="0">
              <a:solidFill>
                <a:srgbClr val="FF0000"/>
              </a:solidFill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7910489" y="3232141"/>
            <a:ext cx="2844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00B050"/>
                </a:solidFill>
              </a:rPr>
              <a:t>Waarom hoofdletter en kleine letter?</a:t>
            </a:r>
          </a:p>
        </p:txBody>
      </p:sp>
    </p:spTree>
    <p:extLst>
      <p:ext uri="{BB962C8B-B14F-4D97-AF65-F5344CB8AC3E}">
        <p14:creationId xmlns:p14="http://schemas.microsoft.com/office/powerpoint/2010/main" val="123086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801</Words>
  <Application>Microsoft Office PowerPoint</Application>
  <PresentationFormat>Breedbeeld</PresentationFormat>
  <Paragraphs>315</Paragraphs>
  <Slides>28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Kantoorthema</vt:lpstr>
      <vt:lpstr>PowerPoint-presentatie</vt:lpstr>
      <vt:lpstr>PowerPoint-presentatie</vt:lpstr>
      <vt:lpstr>Op chromosomen liggen genen</vt:lpstr>
      <vt:lpstr>Bij meiose worden de paren gescheiden</vt:lpstr>
      <vt:lpstr>Van je moeder krijg je er van ieder chromosomenpaar 1</vt:lpstr>
      <vt:lpstr>Van je vader krijg je er van ieder chromosomenpaar 1</vt:lpstr>
      <vt:lpstr>Op chromosomen liggen genen</vt:lpstr>
      <vt:lpstr>Op chromosomen liggen genen</vt:lpstr>
      <vt:lpstr>PowerPoint-presentatie</vt:lpstr>
      <vt:lpstr>Van je ouders krijg je er van ieder chromosomenpaar 1</vt:lpstr>
      <vt:lpstr>Geslachtscellen</vt:lpstr>
      <vt:lpstr>Kruisingsschema</vt:lpstr>
      <vt:lpstr>Invullen bij iedere opdracht!</vt:lpstr>
      <vt:lpstr>PowerPoint-presentatie</vt:lpstr>
      <vt:lpstr>Erfelijkheid</vt:lpstr>
      <vt:lpstr>R = zwart r = wit</vt:lpstr>
      <vt:lpstr>R = zwart r = wit</vt:lpstr>
      <vt:lpstr>R = zwart r = wit</vt:lpstr>
      <vt:lpstr>R = zwart r = wit</vt:lpstr>
      <vt:lpstr>R = zwart r = wit</vt:lpstr>
      <vt:lpstr>R = zwart r = wit</vt:lpstr>
      <vt:lpstr>R = zwart r = wit</vt:lpstr>
      <vt:lpstr>R = zwart r = wit</vt:lpstr>
      <vt:lpstr>R = zwart r = wit</vt:lpstr>
      <vt:lpstr>R = zwart r = wit</vt:lpstr>
      <vt:lpstr>R = zwart r = wit</vt:lpstr>
      <vt:lpstr>R = zwart r = wit</vt:lpstr>
      <vt:lpstr>R = zwart r = wit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Topuz, F (Filiz)</dc:creator>
  <cp:lastModifiedBy>Topuz, F (Filiz)</cp:lastModifiedBy>
  <cp:revision>2</cp:revision>
  <dcterms:created xsi:type="dcterms:W3CDTF">2015-10-28T19:24:33Z</dcterms:created>
  <dcterms:modified xsi:type="dcterms:W3CDTF">2016-10-31T13:03:27Z</dcterms:modified>
</cp:coreProperties>
</file>