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82" r:id="rId12"/>
    <p:sldId id="283" r:id="rId13"/>
    <p:sldId id="284" r:id="rId14"/>
    <p:sldId id="285" r:id="rId15"/>
    <p:sldId id="286" r:id="rId16"/>
    <p:sldId id="287" r:id="rId17"/>
    <p:sldId id="272" r:id="rId18"/>
    <p:sldId id="273" r:id="rId19"/>
    <p:sldId id="274" r:id="rId20"/>
    <p:sldId id="275" r:id="rId21"/>
    <p:sldId id="276" r:id="rId22"/>
    <p:sldId id="288" r:id="rId23"/>
    <p:sldId id="277" r:id="rId24"/>
    <p:sldId id="278" r:id="rId25"/>
    <p:sldId id="279"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0753749B-A64D-4AA3-9E9F-F9D6DAE700AA}" type="datetimeFigureOut">
              <a:rPr lang="nl-NL" smtClean="0"/>
              <a:t>3-10-2016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339990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753749B-A64D-4AA3-9E9F-F9D6DAE700AA}" type="datetimeFigureOut">
              <a:rPr lang="nl-NL" smtClean="0"/>
              <a:t>3-10-2016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283066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753749B-A64D-4AA3-9E9F-F9D6DAE700AA}" type="datetimeFigureOut">
              <a:rPr lang="nl-NL" smtClean="0"/>
              <a:t>3-10-2016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325080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753749B-A64D-4AA3-9E9F-F9D6DAE700AA}" type="datetimeFigureOut">
              <a:rPr lang="nl-NL" smtClean="0"/>
              <a:t>3-10-2016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169694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0753749B-A64D-4AA3-9E9F-F9D6DAE700AA}" type="datetimeFigureOut">
              <a:rPr lang="nl-NL" smtClean="0"/>
              <a:t>3-10-2016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75590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753749B-A64D-4AA3-9E9F-F9D6DAE700AA}" type="datetimeFigureOut">
              <a:rPr lang="nl-NL" smtClean="0"/>
              <a:t>3-10-2016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400505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753749B-A64D-4AA3-9E9F-F9D6DAE700AA}" type="datetimeFigureOut">
              <a:rPr lang="nl-NL" smtClean="0"/>
              <a:t>3-10-2016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388737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753749B-A64D-4AA3-9E9F-F9D6DAE700AA}" type="datetimeFigureOut">
              <a:rPr lang="nl-NL" smtClean="0"/>
              <a:t>3-10-2016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388925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53749B-A64D-4AA3-9E9F-F9D6DAE700AA}" type="datetimeFigureOut">
              <a:rPr lang="nl-NL" smtClean="0"/>
              <a:t>3-10-2016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190727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753749B-A64D-4AA3-9E9F-F9D6DAE700AA}" type="datetimeFigureOut">
              <a:rPr lang="nl-NL" smtClean="0"/>
              <a:t>3-10-2016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359587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0753749B-A64D-4AA3-9E9F-F9D6DAE700AA}" type="datetimeFigureOut">
              <a:rPr lang="nl-NL" smtClean="0"/>
              <a:t>3-10-2016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06302F-C327-494B-8E82-7BB8B1C36B35}" type="slidenum">
              <a:rPr lang="nl-NL" smtClean="0"/>
              <a:t>‹nr.›</a:t>
            </a:fld>
            <a:endParaRPr lang="nl-NL"/>
          </a:p>
        </p:txBody>
      </p:sp>
    </p:spTree>
    <p:extLst>
      <p:ext uri="{BB962C8B-B14F-4D97-AF65-F5344CB8AC3E}">
        <p14:creationId xmlns:p14="http://schemas.microsoft.com/office/powerpoint/2010/main" val="531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3749B-A64D-4AA3-9E9F-F9D6DAE700AA}" type="datetimeFigureOut">
              <a:rPr lang="nl-NL" smtClean="0"/>
              <a:t>3-10-2016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6302F-C327-494B-8E82-7BB8B1C36B35}" type="slidenum">
              <a:rPr lang="nl-NL" smtClean="0"/>
              <a:t>‹nr.›</a:t>
            </a:fld>
            <a:endParaRPr lang="nl-NL"/>
          </a:p>
        </p:txBody>
      </p:sp>
    </p:spTree>
    <p:extLst>
      <p:ext uri="{BB962C8B-B14F-4D97-AF65-F5344CB8AC3E}">
        <p14:creationId xmlns:p14="http://schemas.microsoft.com/office/powerpoint/2010/main" val="18766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ezondheid.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Zoönosen</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770995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Kattenkrabziekte</a:t>
            </a:r>
            <a:endParaRPr lang="nl-NL" b="1" dirty="0"/>
          </a:p>
        </p:txBody>
      </p:sp>
      <p:sp>
        <p:nvSpPr>
          <p:cNvPr id="3" name="Tijdelijke aanduiding voor inhoud 2"/>
          <p:cNvSpPr>
            <a:spLocks noGrp="1"/>
          </p:cNvSpPr>
          <p:nvPr>
            <p:ph idx="1"/>
          </p:nvPr>
        </p:nvSpPr>
        <p:spPr/>
        <p:txBody>
          <a:bodyPr/>
          <a:lstStyle/>
          <a:p>
            <a:pPr marL="0" indent="0">
              <a:buNone/>
            </a:pPr>
            <a:r>
              <a:rPr lang="nl-NL" sz="1800" u="sng" dirty="0"/>
              <a:t>Besmettingsroute:</a:t>
            </a:r>
          </a:p>
          <a:p>
            <a:pPr marL="0" indent="0">
              <a:buNone/>
            </a:pPr>
            <a:endParaRPr lang="nl-NL" sz="1800" u="sng" dirty="0"/>
          </a:p>
          <a:p>
            <a:r>
              <a:rPr lang="nl-NL" sz="1800" dirty="0">
                <a:solidFill>
                  <a:srgbClr val="253240"/>
                </a:solidFill>
              </a:rPr>
              <a:t>Kattenkrabziekte wordt veroorzaakt door de bacterie Bartonella henselae. Een groot deel van de katten is drager van deze bacterie, zonder dat ze er zelf ziek van worden. </a:t>
            </a:r>
          </a:p>
          <a:p>
            <a:r>
              <a:rPr lang="nl-NL" sz="1800" dirty="0">
                <a:solidFill>
                  <a:srgbClr val="253240"/>
                </a:solidFill>
              </a:rPr>
              <a:t>Katten kunnen de bacterie onderling overbrengen via een vlo; het is nog onduidelijk of mensen ook via een vlo besmet kunnen worden.  </a:t>
            </a:r>
          </a:p>
          <a:p>
            <a:r>
              <a:rPr lang="nl-NL" sz="1800" dirty="0">
                <a:solidFill>
                  <a:srgbClr val="253240"/>
                </a:solidFill>
              </a:rPr>
              <a:t>Door een krab of beet of contact met speeksel van (jonge) poezen kan de bacterie worden overgebracht naar een mens. Mensen kunnen elkaar niet besmetten met de bacterie.</a:t>
            </a:r>
            <a:endParaRPr lang="nl-NL" sz="1800" dirty="0"/>
          </a:p>
          <a:p>
            <a:pPr marL="0" indent="0">
              <a:buNone/>
            </a:pPr>
            <a:endParaRPr lang="nl-NL" sz="1800" dirty="0"/>
          </a:p>
          <a:p>
            <a:pPr marL="0" indent="0">
              <a:buNone/>
            </a:pPr>
            <a:endParaRPr lang="nl-NL" dirty="0"/>
          </a:p>
        </p:txBody>
      </p:sp>
      <p:pic>
        <p:nvPicPr>
          <p:cNvPr id="7170" name="Picture 2" descr="Afbeeldingsresultaat voor bartonella k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726" y="4175692"/>
            <a:ext cx="3936274" cy="262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29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52393" y="429667"/>
            <a:ext cx="5212784" cy="1149491"/>
          </a:xfrm>
        </p:spPr>
        <p:txBody>
          <a:bodyPr>
            <a:normAutofit fontScale="90000"/>
          </a:bodyPr>
          <a:lstStyle/>
          <a:p>
            <a:r>
              <a:rPr lang="nl-NL" b="1" dirty="0" smtClean="0"/>
              <a:t/>
            </a:r>
            <a:br>
              <a:rPr lang="nl-NL" b="1" dirty="0" smtClean="0"/>
            </a:br>
            <a:r>
              <a:rPr lang="nl-NL" b="1" dirty="0" smtClean="0"/>
              <a:t>Huidparasieten: Mijten</a:t>
            </a:r>
            <a:br>
              <a:rPr lang="nl-NL" b="1" dirty="0" smtClean="0"/>
            </a:br>
            <a:r>
              <a:rPr lang="nl-NL" dirty="0" smtClean="0"/>
              <a:t/>
            </a:r>
            <a:br>
              <a:rPr lang="nl-NL" dirty="0" smtClean="0"/>
            </a:b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u="sng" dirty="0"/>
              <a:t>Incubatietijd: </a:t>
            </a:r>
            <a:r>
              <a:rPr lang="nl-NL" sz="1800" dirty="0"/>
              <a:t>Na contact tussen besmet dier en mensen kan het enkele dagen tot maanden duren voordat je klachten ziet. Meestal na 2 a 3 weken.</a:t>
            </a:r>
          </a:p>
          <a:p>
            <a:pPr marL="0" indent="0">
              <a:buNone/>
            </a:pPr>
            <a:endParaRPr lang="nl-NL" sz="1800" u="sng" dirty="0"/>
          </a:p>
          <a:p>
            <a:pPr marL="0" indent="0">
              <a:buNone/>
            </a:pPr>
            <a:r>
              <a:rPr lang="nl-NL" sz="1800" u="sng" dirty="0" err="1"/>
              <a:t>Cheyletiella</a:t>
            </a:r>
            <a:r>
              <a:rPr lang="nl-NL" sz="1800" u="sng" dirty="0"/>
              <a:t> Mijten:  </a:t>
            </a:r>
          </a:p>
          <a:p>
            <a:r>
              <a:rPr lang="nl-NL" sz="1800" dirty="0"/>
              <a:t>Leven op huidoppervlakte</a:t>
            </a:r>
          </a:p>
          <a:p>
            <a:r>
              <a:rPr lang="nl-NL" sz="1800" dirty="0"/>
              <a:t>leggen eitjes op de haren en nestelen zich in de bovenste laag van de huid. </a:t>
            </a:r>
          </a:p>
          <a:p>
            <a:r>
              <a:rPr lang="nl-NL" sz="1800" dirty="0"/>
              <a:t>Hier veroorzaken ze jeuk (mens en dier), doffe vacht  en haaruitval (bij de dieren), rode plekken op de huid (mens en dier)</a:t>
            </a:r>
          </a:p>
          <a:p>
            <a:endParaRPr lang="nl-NL" sz="1800" dirty="0"/>
          </a:p>
          <a:p>
            <a:pPr marL="0" indent="0">
              <a:buNone/>
            </a:pPr>
            <a:r>
              <a:rPr lang="nl-NL" sz="1800" u="sng" dirty="0" err="1"/>
              <a:t>Sarcoptes</a:t>
            </a:r>
            <a:r>
              <a:rPr lang="nl-NL" sz="1800" u="sng" dirty="0"/>
              <a:t> mijten:</a:t>
            </a:r>
          </a:p>
          <a:p>
            <a:r>
              <a:rPr lang="nl-NL" sz="1800" dirty="0"/>
              <a:t>Graven tunnels in de huid, dit veroorzaakt hevige jeuk en kan </a:t>
            </a:r>
            <a:endParaRPr lang="nl-NL" sz="1800" dirty="0" smtClean="0"/>
          </a:p>
          <a:p>
            <a:pPr marL="0" indent="0">
              <a:buNone/>
            </a:pPr>
            <a:r>
              <a:rPr lang="nl-NL" sz="1800" dirty="0"/>
              <a:t> </a:t>
            </a:r>
            <a:r>
              <a:rPr lang="nl-NL" sz="1800" dirty="0" smtClean="0"/>
              <a:t>    uiteindelijk </a:t>
            </a:r>
            <a:r>
              <a:rPr lang="nl-NL" sz="1800" dirty="0"/>
              <a:t>leiden tot huidontsteking en kale plekken. </a:t>
            </a:r>
          </a:p>
          <a:p>
            <a:pPr marL="0" indent="0">
              <a:buNone/>
            </a:pPr>
            <a:endParaRPr lang="nl-NL" sz="1800" u="sng" dirty="0"/>
          </a:p>
          <a:p>
            <a:endParaRPr lang="nl-NL" sz="1800" dirty="0"/>
          </a:p>
          <a:p>
            <a:endParaRPr lang="nl-NL" sz="1800" u="sng" dirty="0"/>
          </a:p>
          <a:p>
            <a:pPr marL="0" indent="0">
              <a:buNone/>
            </a:pPr>
            <a:endParaRPr lang="nl-NL" dirty="0" smtClean="0"/>
          </a:p>
          <a:p>
            <a:pPr marL="0" indent="0">
              <a:buNone/>
            </a:pPr>
            <a:endParaRPr lang="nl-NL" dirty="0"/>
          </a:p>
        </p:txBody>
      </p:sp>
      <p:pic>
        <p:nvPicPr>
          <p:cNvPr id="1030" name="Picture 6" descr="Afbeeldingsresultaat voor mijten pa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967" y="4321177"/>
            <a:ext cx="3178810" cy="2102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mij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7699" y="140074"/>
            <a:ext cx="2526255" cy="168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57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Huidparasieten: Mijten</a:t>
            </a:r>
            <a:endParaRPr lang="nl-NL" b="1" dirty="0"/>
          </a:p>
        </p:txBody>
      </p:sp>
      <p:sp>
        <p:nvSpPr>
          <p:cNvPr id="3" name="Tijdelijke aanduiding voor inhoud 2"/>
          <p:cNvSpPr>
            <a:spLocks noGrp="1"/>
          </p:cNvSpPr>
          <p:nvPr>
            <p:ph idx="1"/>
          </p:nvPr>
        </p:nvSpPr>
        <p:spPr>
          <a:xfrm>
            <a:off x="838200" y="1372938"/>
            <a:ext cx="10748554" cy="5328308"/>
          </a:xfrm>
        </p:spPr>
        <p:txBody>
          <a:bodyPr>
            <a:normAutofit/>
          </a:bodyPr>
          <a:lstStyle/>
          <a:p>
            <a:pPr marL="0" indent="0">
              <a:buNone/>
            </a:pPr>
            <a:endParaRPr lang="nl-NL" sz="1600" i="1" dirty="0"/>
          </a:p>
          <a:p>
            <a:pPr marL="0" indent="0">
              <a:buNone/>
            </a:pPr>
            <a:r>
              <a:rPr lang="nl-NL" sz="1800" u="sng" dirty="0"/>
              <a:t>Besmettingsroute:</a:t>
            </a:r>
          </a:p>
          <a:p>
            <a:pPr marL="0" indent="0">
              <a:buNone/>
            </a:pPr>
            <a:endParaRPr lang="nl-NL" sz="1800" u="sng" dirty="0"/>
          </a:p>
          <a:p>
            <a:pPr marL="0" indent="0">
              <a:buNone/>
            </a:pPr>
            <a:r>
              <a:rPr lang="nl-NL" sz="1800" u="sng" dirty="0" err="1">
                <a:solidFill>
                  <a:prstClr val="black"/>
                </a:solidFill>
              </a:rPr>
              <a:t>Cheyletiella</a:t>
            </a:r>
            <a:r>
              <a:rPr lang="nl-NL" sz="1800" u="sng" dirty="0">
                <a:solidFill>
                  <a:prstClr val="black"/>
                </a:solidFill>
              </a:rPr>
              <a:t> Mijten:  </a:t>
            </a:r>
          </a:p>
          <a:p>
            <a:r>
              <a:rPr lang="nl-NL" sz="1800" dirty="0">
                <a:solidFill>
                  <a:prstClr val="black"/>
                </a:solidFill>
              </a:rPr>
              <a:t>Door contact met een besmette hond of kat. In 20-40% van de gevallen raken eigenaren/verzorgers besmet.</a:t>
            </a:r>
          </a:p>
          <a:p>
            <a:r>
              <a:rPr lang="nl-NL" sz="1800" dirty="0">
                <a:solidFill>
                  <a:prstClr val="black"/>
                </a:solidFill>
              </a:rPr>
              <a:t>Hele ontwikkeling van de mijt vindt plaats op het dier, door uitvallende haren worden de eitjes die aan de haren zitten door de ruimte verdeeld en kan zo ook andere dieren en bijvoorbeeld kruipende kinderen besmetten.</a:t>
            </a:r>
          </a:p>
          <a:p>
            <a:pPr marL="0" indent="0">
              <a:buNone/>
            </a:pPr>
            <a:endParaRPr lang="nl-NL" sz="1800" dirty="0">
              <a:solidFill>
                <a:prstClr val="black"/>
              </a:solidFill>
            </a:endParaRPr>
          </a:p>
          <a:p>
            <a:pPr marL="0" indent="0">
              <a:buNone/>
            </a:pPr>
            <a:r>
              <a:rPr lang="nl-NL" sz="1800" u="sng" dirty="0" err="1"/>
              <a:t>Sarcoptes</a:t>
            </a:r>
            <a:r>
              <a:rPr lang="nl-NL" sz="1800" u="sng" dirty="0"/>
              <a:t> mijten:</a:t>
            </a:r>
          </a:p>
          <a:p>
            <a:r>
              <a:rPr lang="nl-NL" sz="1800" dirty="0">
                <a:solidFill>
                  <a:prstClr val="black"/>
                </a:solidFill>
              </a:rPr>
              <a:t>Door contact met een besmette hond of kat. </a:t>
            </a:r>
          </a:p>
          <a:p>
            <a:r>
              <a:rPr lang="nl-NL" sz="1800" dirty="0">
                <a:solidFill>
                  <a:prstClr val="black"/>
                </a:solidFill>
              </a:rPr>
              <a:t>Vrouwtjes leggen eitjes in de huidlaag, door te krabben/borstelen </a:t>
            </a:r>
            <a:r>
              <a:rPr lang="nl-NL" sz="1800" dirty="0" err="1">
                <a:solidFill>
                  <a:prstClr val="black"/>
                </a:solidFill>
              </a:rPr>
              <a:t>etc</a:t>
            </a:r>
            <a:r>
              <a:rPr lang="nl-NL" sz="1800" dirty="0">
                <a:solidFill>
                  <a:prstClr val="black"/>
                </a:solidFill>
              </a:rPr>
              <a:t> kunnen deze eitjes losraken en blijven weken tot maanden in leven. Manden en borstels zijn daarom bron van infectie.</a:t>
            </a:r>
          </a:p>
          <a:p>
            <a:r>
              <a:rPr lang="nl-NL" sz="1800" dirty="0">
                <a:solidFill>
                  <a:prstClr val="black"/>
                </a:solidFill>
              </a:rPr>
              <a:t>Steeds vaker in Nederland door honden die uit het buitenland worden gehaald.</a:t>
            </a:r>
          </a:p>
          <a:p>
            <a:endParaRPr lang="nl-NL" sz="1800" dirty="0">
              <a:solidFill>
                <a:prstClr val="black"/>
              </a:solidFill>
            </a:endParaRPr>
          </a:p>
          <a:p>
            <a:endParaRPr lang="nl-NL" sz="1800" dirty="0">
              <a:solidFill>
                <a:prstClr val="black"/>
              </a:solidFill>
            </a:endParaRPr>
          </a:p>
          <a:p>
            <a:endParaRPr lang="nl-NL" sz="1800" dirty="0">
              <a:solidFill>
                <a:prstClr val="black"/>
              </a:solidFill>
            </a:endParaRPr>
          </a:p>
          <a:p>
            <a:endParaRPr lang="nl-NL" sz="1800" u="sng" dirty="0">
              <a:solidFill>
                <a:prstClr val="black"/>
              </a:solidFill>
            </a:endParaRPr>
          </a:p>
          <a:p>
            <a:pPr marL="0" indent="0">
              <a:buNone/>
            </a:pPr>
            <a:endParaRPr lang="nl-NL" sz="1600" i="1" dirty="0"/>
          </a:p>
          <a:p>
            <a:pPr marL="0" indent="0">
              <a:buNone/>
            </a:pPr>
            <a:endParaRPr lang="nl-NL" sz="1600" i="1" dirty="0"/>
          </a:p>
        </p:txBody>
      </p:sp>
      <p:pic>
        <p:nvPicPr>
          <p:cNvPr id="4" name="Picture 4" descr="Afbeeldingsresultaat voor mijten 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474" y="0"/>
            <a:ext cx="3988526" cy="281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3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000000"/>
                </a:solidFill>
                <a:latin typeface="+mn-lt"/>
              </a:rPr>
              <a:t>RINGWORM (TINEA CORPORIS)</a:t>
            </a:r>
            <a:endParaRPr lang="nl-NL" dirty="0">
              <a:latin typeface="+mn-lt"/>
            </a:endParaRPr>
          </a:p>
        </p:txBody>
      </p:sp>
      <p:pic>
        <p:nvPicPr>
          <p:cNvPr id="2050" name="Picture 2" descr="Afbeeldingsresultaat voor ringworm di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7675" y="4624680"/>
            <a:ext cx="3354325" cy="223332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838200" y="1825625"/>
            <a:ext cx="10515600" cy="4351338"/>
          </a:xfrm>
        </p:spPr>
        <p:txBody>
          <a:bodyPr>
            <a:normAutofit/>
          </a:bodyPr>
          <a:lstStyle/>
          <a:p>
            <a:pPr marL="0" indent="0">
              <a:buNone/>
            </a:pPr>
            <a:r>
              <a:rPr lang="nl-NL" sz="1800" u="sng" dirty="0"/>
              <a:t>Symptomen:</a:t>
            </a:r>
            <a:endParaRPr lang="nl-NL" sz="1800" dirty="0"/>
          </a:p>
          <a:p>
            <a:r>
              <a:rPr lang="nl-NL" sz="1800" b="1" dirty="0">
                <a:solidFill>
                  <a:srgbClr val="000000"/>
                </a:solidFill>
              </a:rPr>
              <a:t>Ringworm</a:t>
            </a:r>
            <a:r>
              <a:rPr lang="nl-NL" sz="1800" dirty="0">
                <a:solidFill>
                  <a:srgbClr val="000000"/>
                </a:solidFill>
              </a:rPr>
              <a:t> </a:t>
            </a:r>
            <a:r>
              <a:rPr lang="nl-NL" sz="1800" dirty="0"/>
              <a:t>is een </a:t>
            </a:r>
            <a:r>
              <a:rPr lang="nl-NL" sz="1800" b="1" dirty="0"/>
              <a:t>schimmelinfectie</a:t>
            </a:r>
            <a:r>
              <a:rPr lang="nl-NL" sz="1800" dirty="0"/>
              <a:t> van de huid. Het begint als een ronde plek die langzaam groter wordt. </a:t>
            </a:r>
          </a:p>
          <a:p>
            <a:r>
              <a:rPr lang="nl-NL" sz="1800" dirty="0"/>
              <a:t>De rand van de plek is rood en schilferend, het geeft jeuk en het is besmettelijk.</a:t>
            </a:r>
          </a:p>
          <a:p>
            <a:pPr marL="0" indent="0">
              <a:buNone/>
            </a:pPr>
            <a:endParaRPr lang="nl-NL" sz="1800" dirty="0"/>
          </a:p>
          <a:p>
            <a:pPr marL="0" indent="0">
              <a:buNone/>
            </a:pPr>
            <a:r>
              <a:rPr lang="nl-NL" sz="1800" u="sng" dirty="0"/>
              <a:t>Besmetting:</a:t>
            </a:r>
          </a:p>
          <a:p>
            <a:r>
              <a:rPr lang="nl-NL" sz="1800" dirty="0"/>
              <a:t>Schimmels zitten overal, vooral in warme broeierige ruimtes waar veel infectiedruk is. Door contact wordt het snel overgebracht maar het kan zich ook aan materiaal hechten.</a:t>
            </a:r>
          </a:p>
          <a:p>
            <a:r>
              <a:rPr lang="nl-NL" sz="1800" dirty="0"/>
              <a:t> Sommige schimmels zoals </a:t>
            </a:r>
            <a:r>
              <a:rPr lang="nl-NL" sz="1800" i="1" dirty="0"/>
              <a:t>Microsporum </a:t>
            </a:r>
            <a:r>
              <a:rPr lang="nl-NL" sz="1800" i="1" dirty="0" err="1"/>
              <a:t>canis</a:t>
            </a:r>
            <a:r>
              <a:rPr lang="nl-NL" sz="1800" dirty="0"/>
              <a:t> worden door huisdieren (honden) overgebracht. </a:t>
            </a:r>
          </a:p>
          <a:p>
            <a:endParaRPr lang="nl-NL" sz="1800" dirty="0"/>
          </a:p>
          <a:p>
            <a:endParaRPr lang="nl-NL" sz="1800" dirty="0"/>
          </a:p>
          <a:p>
            <a:endParaRPr lang="nl-NL" sz="1800" dirty="0"/>
          </a:p>
          <a:p>
            <a:endParaRPr lang="nl-NL" sz="1800" dirty="0"/>
          </a:p>
        </p:txBody>
      </p:sp>
    </p:spTree>
    <p:extLst>
      <p:ext uri="{BB962C8B-B14F-4D97-AF65-F5344CB8AC3E}">
        <p14:creationId xmlns:p14="http://schemas.microsoft.com/office/powerpoint/2010/main" val="384201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tinea corpo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371" y="4474029"/>
            <a:ext cx="3178629" cy="238397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b="1" dirty="0">
                <a:solidFill>
                  <a:srgbClr val="000000"/>
                </a:solidFill>
              </a:rPr>
              <a:t>RINGWORM (TINEA CORPORIS)</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u="sng" dirty="0"/>
              <a:t>Diagnose: </a:t>
            </a:r>
          </a:p>
          <a:p>
            <a:r>
              <a:rPr lang="nl-NL" sz="1800" dirty="0"/>
              <a:t>Meestal wordt het vastgesteld door klinisch onderzoek. Je kunt ook een huidkweek nemen.</a:t>
            </a:r>
          </a:p>
          <a:p>
            <a:pPr marL="0" indent="0">
              <a:buNone/>
            </a:pPr>
            <a:endParaRPr lang="nl-NL" sz="1800" dirty="0"/>
          </a:p>
          <a:p>
            <a:pPr marL="0" indent="0">
              <a:buNone/>
            </a:pPr>
            <a:r>
              <a:rPr lang="nl-NL" sz="1800" u="sng" dirty="0"/>
              <a:t>Behandeling:</a:t>
            </a:r>
          </a:p>
          <a:p>
            <a:r>
              <a:rPr lang="nl-NL" sz="1800" dirty="0"/>
              <a:t>Schimmels worden bestreden met een </a:t>
            </a:r>
            <a:r>
              <a:rPr lang="nl-NL" sz="1800" dirty="0" err="1"/>
              <a:t>anti-schimmel</a:t>
            </a:r>
            <a:r>
              <a:rPr lang="nl-NL" sz="1800" dirty="0"/>
              <a:t> geneesmiddel (antimycoticum). Deze bestaan in de vorm van lokale producten (crèmes, lotions, zalven) en als tabletten om in te nemen. </a:t>
            </a:r>
          </a:p>
          <a:p>
            <a:r>
              <a:rPr lang="nl-NL" sz="1800" dirty="0"/>
              <a:t>Bij ringworm lukt het meestal wel om de plek met een lokaal aangebrachte antischimmel-crème weg te krijgen. Smeer de plek en een rand van 2 centimeter er omheen 2 x per dag in met de crème gedurende minimaal 2 weken.</a:t>
            </a:r>
          </a:p>
          <a:p>
            <a:pPr marL="0" indent="0">
              <a:buNone/>
            </a:pPr>
            <a:endParaRPr lang="nl-NL" sz="1800" dirty="0"/>
          </a:p>
        </p:txBody>
      </p:sp>
    </p:spTree>
    <p:extLst>
      <p:ext uri="{BB962C8B-B14F-4D97-AF65-F5344CB8AC3E}">
        <p14:creationId xmlns:p14="http://schemas.microsoft.com/office/powerpoint/2010/main" val="265669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692696"/>
            <a:ext cx="8229600" cy="1143000"/>
          </a:xfrm>
        </p:spPr>
        <p:txBody>
          <a:bodyPr>
            <a:normAutofit fontScale="90000"/>
          </a:bodyPr>
          <a:lstStyle/>
          <a:p>
            <a:r>
              <a:rPr lang="nl-NL" b="1" dirty="0" smtClean="0"/>
              <a:t/>
            </a:r>
            <a:br>
              <a:rPr lang="nl-NL" b="1" dirty="0" smtClean="0"/>
            </a:br>
            <a:r>
              <a:rPr lang="nl-NL" b="1" dirty="0" err="1" smtClean="0"/>
              <a:t>Psittacose</a:t>
            </a:r>
            <a:r>
              <a:rPr lang="nl-NL" b="1" dirty="0" smtClean="0"/>
              <a:t> </a:t>
            </a:r>
            <a:r>
              <a:rPr lang="nl-NL" b="1" dirty="0"/>
              <a:t>(papagaaienziekte)</a:t>
            </a:r>
            <a:br>
              <a:rPr lang="nl-NL" b="1" dirty="0"/>
            </a:br>
            <a:r>
              <a:rPr lang="nl-NL" dirty="0" smtClean="0"/>
              <a:t/>
            </a:r>
            <a:br>
              <a:rPr lang="nl-NL" dirty="0" smtClean="0"/>
            </a:br>
            <a:endParaRPr lang="nl-NL" dirty="0"/>
          </a:p>
        </p:txBody>
      </p:sp>
      <p:sp>
        <p:nvSpPr>
          <p:cNvPr id="3" name="Tijdelijke aanduiding voor inhoud 2"/>
          <p:cNvSpPr>
            <a:spLocks noGrp="1"/>
          </p:cNvSpPr>
          <p:nvPr>
            <p:ph idx="1"/>
          </p:nvPr>
        </p:nvSpPr>
        <p:spPr>
          <a:xfrm>
            <a:off x="1991544" y="1340768"/>
            <a:ext cx="8229600" cy="5040560"/>
          </a:xfrm>
        </p:spPr>
        <p:txBody>
          <a:bodyPr>
            <a:normAutofit/>
          </a:bodyPr>
          <a:lstStyle/>
          <a:p>
            <a:pPr marL="0" indent="0">
              <a:buNone/>
            </a:pPr>
            <a:endParaRPr lang="nl-NL" sz="1900" u="sng" dirty="0">
              <a:solidFill>
                <a:srgbClr val="000000"/>
              </a:solidFill>
            </a:endParaRPr>
          </a:p>
          <a:p>
            <a:pPr marL="0" indent="0">
              <a:buNone/>
            </a:pPr>
            <a:r>
              <a:rPr lang="nl-NL" sz="1900" u="sng" dirty="0">
                <a:solidFill>
                  <a:srgbClr val="000000"/>
                </a:solidFill>
              </a:rPr>
              <a:t>Incubatietijd: </a:t>
            </a:r>
            <a:r>
              <a:rPr lang="nl-NL" sz="1800" dirty="0">
                <a:solidFill>
                  <a:srgbClr val="000000"/>
                </a:solidFill>
              </a:rPr>
              <a:t>De tijd tussen het besmet raken en er ziek van worden is ongeveer 1 tot 4 weken.</a:t>
            </a:r>
            <a:endParaRPr lang="nl-NL" sz="1800" u="sng" dirty="0"/>
          </a:p>
          <a:p>
            <a:pPr marL="0" indent="0">
              <a:buNone/>
            </a:pPr>
            <a:endParaRPr lang="nl-NL" sz="1900" u="sng" dirty="0">
              <a:solidFill>
                <a:srgbClr val="000000"/>
              </a:solidFill>
            </a:endParaRPr>
          </a:p>
          <a:p>
            <a:pPr marL="0" indent="0">
              <a:buNone/>
            </a:pPr>
            <a:r>
              <a:rPr lang="nl-NL" sz="1900" u="sng" dirty="0"/>
              <a:t>Ziekteverschijnselen:</a:t>
            </a:r>
          </a:p>
          <a:p>
            <a:r>
              <a:rPr lang="nl-NL" sz="1900" dirty="0"/>
              <a:t>Sommige mensen krijgen geen klachten maar  mensen met een slechte/zwakke weerstand zijn veel gevoeliger. Je kunt de ziekte vaker dan 1x krijgen.</a:t>
            </a:r>
          </a:p>
          <a:p>
            <a:pPr fontAlgn="t"/>
            <a:r>
              <a:rPr lang="nl-NL" sz="2000" dirty="0"/>
              <a:t>Hoge koorts met koude rillingen</a:t>
            </a:r>
          </a:p>
          <a:p>
            <a:pPr fontAlgn="t"/>
            <a:r>
              <a:rPr lang="nl-NL" sz="2000" dirty="0"/>
              <a:t>Erge hoofdpijn en spierpijn (in de nek en rug)</a:t>
            </a:r>
          </a:p>
          <a:p>
            <a:pPr fontAlgn="t"/>
            <a:r>
              <a:rPr lang="nl-NL" sz="2000" dirty="0"/>
              <a:t>Benauwd</a:t>
            </a:r>
          </a:p>
          <a:p>
            <a:pPr fontAlgn="t"/>
            <a:r>
              <a:rPr lang="nl-NL" sz="2000" dirty="0"/>
              <a:t>Hoesten</a:t>
            </a:r>
          </a:p>
          <a:p>
            <a:pPr fontAlgn="t"/>
            <a:r>
              <a:rPr lang="nl-NL" sz="2000" dirty="0"/>
              <a:t>Kan leiden tot een longontsteking</a:t>
            </a:r>
          </a:p>
          <a:p>
            <a:pPr marL="0" indent="0">
              <a:buNone/>
            </a:pPr>
            <a:endParaRPr lang="nl-NL" sz="1900" u="sng" dirty="0"/>
          </a:p>
        </p:txBody>
      </p:sp>
      <p:pic>
        <p:nvPicPr>
          <p:cNvPr id="8194" name="Picture 2" descr="Afbeeldingsresultaat voor papegaaienziek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514" y="3683755"/>
            <a:ext cx="4811486" cy="317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51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a:t>Psittacose</a:t>
            </a:r>
            <a:r>
              <a:rPr lang="nl-NL" b="1" dirty="0"/>
              <a:t> (papagaaienziekte</a:t>
            </a:r>
            <a:r>
              <a:rPr lang="nl-NL" b="1" dirty="0" smtClean="0"/>
              <a:t>)</a:t>
            </a:r>
            <a:endParaRPr lang="nl-NL" b="1" dirty="0"/>
          </a:p>
        </p:txBody>
      </p:sp>
      <p:sp>
        <p:nvSpPr>
          <p:cNvPr id="3" name="Tijdelijke aanduiding voor inhoud 2"/>
          <p:cNvSpPr>
            <a:spLocks noGrp="1"/>
          </p:cNvSpPr>
          <p:nvPr>
            <p:ph idx="1"/>
          </p:nvPr>
        </p:nvSpPr>
        <p:spPr>
          <a:xfrm>
            <a:off x="1919536" y="1340768"/>
            <a:ext cx="8229600" cy="5069160"/>
          </a:xfrm>
        </p:spPr>
        <p:txBody>
          <a:bodyPr>
            <a:normAutofit/>
          </a:bodyPr>
          <a:lstStyle/>
          <a:p>
            <a:pPr marL="0" indent="0">
              <a:buNone/>
            </a:pPr>
            <a:endParaRPr lang="nl-NL" sz="1600" i="1" dirty="0"/>
          </a:p>
          <a:p>
            <a:pPr marL="0" indent="0">
              <a:buNone/>
            </a:pPr>
            <a:r>
              <a:rPr lang="nl-NL" sz="1800" u="sng" dirty="0"/>
              <a:t>Besmettingsroute:</a:t>
            </a:r>
          </a:p>
          <a:p>
            <a:r>
              <a:rPr lang="nl-NL" sz="1800" dirty="0"/>
              <a:t>Mensen die veel met dieren werken lopen meer risico.</a:t>
            </a:r>
          </a:p>
          <a:p>
            <a:r>
              <a:rPr lang="nl-NL" sz="1800" dirty="0">
                <a:solidFill>
                  <a:srgbClr val="000000"/>
                </a:solidFill>
              </a:rPr>
              <a:t>De bacterie zit in poep van vogels, vogelsnot en oogvocht van vogels. Als dit opdroogt, kan het in stof terecht komen. Iemand kan besmet raken door het inademen van besmet stof. Bijvoorbeeld door het schoonmaken van vogelkooien. </a:t>
            </a:r>
          </a:p>
          <a:p>
            <a:r>
              <a:rPr lang="nl-NL" sz="1800" dirty="0">
                <a:solidFill>
                  <a:srgbClr val="000000"/>
                </a:solidFill>
              </a:rPr>
              <a:t>Poep van vogels kan wel 8 maanden lang besmettelijk blijven.</a:t>
            </a:r>
            <a:r>
              <a:rPr lang="nl-NL" sz="1800" dirty="0">
                <a:solidFill>
                  <a:srgbClr val="000000"/>
                </a:solidFill>
                <a:latin typeface="verdana"/>
              </a:rPr>
              <a:t> </a:t>
            </a:r>
            <a:r>
              <a:rPr lang="nl-NL" sz="1800" dirty="0"/>
              <a:t/>
            </a:r>
            <a:br>
              <a:rPr lang="nl-NL" sz="1800" dirty="0"/>
            </a:br>
            <a:endParaRPr lang="nl-NL" sz="1800" u="sng" dirty="0"/>
          </a:p>
          <a:p>
            <a:pPr marL="0" indent="0">
              <a:buNone/>
            </a:pPr>
            <a:endParaRPr lang="nl-NL" sz="1600" i="1" dirty="0"/>
          </a:p>
          <a:p>
            <a:pPr marL="0" indent="0">
              <a:buNone/>
            </a:pPr>
            <a:endParaRPr lang="nl-NL" sz="1600" i="1" dirty="0"/>
          </a:p>
        </p:txBody>
      </p:sp>
      <p:pic>
        <p:nvPicPr>
          <p:cNvPr id="6146" name="Picture 2" descr="Afbeeldingsresultaat voor papegaaienziek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9609" y="3278777"/>
            <a:ext cx="3672391" cy="357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5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548680"/>
            <a:ext cx="8229600" cy="1143000"/>
          </a:xfrm>
        </p:spPr>
        <p:txBody>
          <a:bodyPr>
            <a:normAutofit fontScale="90000"/>
          </a:bodyPr>
          <a:lstStyle/>
          <a:p>
            <a:r>
              <a:rPr lang="nl-NL" b="1" dirty="0" smtClean="0"/>
              <a:t/>
            </a:r>
            <a:br>
              <a:rPr lang="nl-NL" b="1" dirty="0" smtClean="0"/>
            </a:br>
            <a:r>
              <a:rPr lang="nl-NL" b="1" dirty="0" err="1" smtClean="0"/>
              <a:t>Toxocara</a:t>
            </a:r>
            <a:r>
              <a:rPr lang="nl-NL" b="1" dirty="0" smtClean="0"/>
              <a:t/>
            </a:r>
            <a:br>
              <a:rPr lang="nl-NL" b="1" dirty="0" smtClean="0"/>
            </a:br>
            <a:r>
              <a:rPr lang="nl-NL" dirty="0" smtClean="0"/>
              <a:t/>
            </a:r>
            <a:br>
              <a:rPr lang="nl-NL" dirty="0" smtClean="0"/>
            </a:br>
            <a:endParaRPr lang="nl-NL" dirty="0"/>
          </a:p>
        </p:txBody>
      </p:sp>
      <p:sp>
        <p:nvSpPr>
          <p:cNvPr id="3" name="Tijdelijke aanduiding voor inhoud 2"/>
          <p:cNvSpPr>
            <a:spLocks noGrp="1"/>
          </p:cNvSpPr>
          <p:nvPr>
            <p:ph idx="1"/>
          </p:nvPr>
        </p:nvSpPr>
        <p:spPr>
          <a:xfrm>
            <a:off x="1919536" y="1340768"/>
            <a:ext cx="8229600" cy="5184576"/>
          </a:xfrm>
        </p:spPr>
        <p:txBody>
          <a:bodyPr>
            <a:normAutofit fontScale="77500" lnSpcReduction="20000"/>
          </a:bodyPr>
          <a:lstStyle/>
          <a:p>
            <a:pPr marL="0" indent="0">
              <a:buNone/>
            </a:pPr>
            <a:r>
              <a:rPr lang="nl-NL" sz="2600" b="1" dirty="0" err="1">
                <a:solidFill>
                  <a:srgbClr val="252525"/>
                </a:solidFill>
                <a:latin typeface="+mj-lt"/>
              </a:rPr>
              <a:t>Toxocariasis</a:t>
            </a:r>
            <a:r>
              <a:rPr lang="nl-NL" sz="2600" dirty="0">
                <a:solidFill>
                  <a:srgbClr val="252525"/>
                </a:solidFill>
                <a:latin typeface="+mj-lt"/>
              </a:rPr>
              <a:t> (uitspraak </a:t>
            </a:r>
            <a:r>
              <a:rPr lang="nl-NL" sz="2600" dirty="0" err="1">
                <a:solidFill>
                  <a:srgbClr val="252525"/>
                </a:solidFill>
                <a:latin typeface="+mj-lt"/>
              </a:rPr>
              <a:t>toxocaRIasis</a:t>
            </a:r>
            <a:r>
              <a:rPr lang="nl-NL" sz="2600" dirty="0">
                <a:solidFill>
                  <a:srgbClr val="252525"/>
                </a:solidFill>
                <a:latin typeface="+mj-lt"/>
              </a:rPr>
              <a:t>) is een besmetting met een</a:t>
            </a:r>
            <a:r>
              <a:rPr lang="nl-NL" sz="2600" dirty="0">
                <a:latin typeface="+mj-lt"/>
              </a:rPr>
              <a:t> parasiet. Dit zijn rondwormen die bij deze huisdieren (hond en kat) in de darm verblijven.</a:t>
            </a:r>
            <a:endParaRPr lang="nl-NL" sz="2600" u="sng" dirty="0">
              <a:latin typeface="+mj-lt"/>
            </a:endParaRPr>
          </a:p>
          <a:p>
            <a:pPr marL="0" indent="0">
              <a:buNone/>
            </a:pPr>
            <a:endParaRPr lang="nl-NL" sz="2600" u="sng" dirty="0">
              <a:latin typeface="+mj-lt"/>
            </a:endParaRPr>
          </a:p>
          <a:p>
            <a:pPr marL="0" indent="0">
              <a:buNone/>
            </a:pPr>
            <a:r>
              <a:rPr lang="nl-NL" sz="2600" u="sng" dirty="0">
                <a:latin typeface="+mj-lt"/>
              </a:rPr>
              <a:t>Incubatietijd: </a:t>
            </a:r>
            <a:r>
              <a:rPr lang="nl-NL" sz="2300" dirty="0">
                <a:solidFill>
                  <a:prstClr val="black"/>
                </a:solidFill>
              </a:rPr>
              <a:t>Binnen enkele weken nadat de eieren in het lichaam zijn terechtgekomen, kunnen de symptomen beginnen. </a:t>
            </a:r>
            <a:endParaRPr lang="nl-NL" sz="2600" u="sng" dirty="0">
              <a:latin typeface="+mj-lt"/>
            </a:endParaRPr>
          </a:p>
          <a:p>
            <a:pPr marL="0" indent="0">
              <a:buNone/>
            </a:pPr>
            <a:endParaRPr lang="nl-NL" sz="2600" u="sng" dirty="0">
              <a:latin typeface="+mj-lt"/>
            </a:endParaRPr>
          </a:p>
          <a:p>
            <a:pPr marL="0" indent="0">
              <a:buNone/>
            </a:pPr>
            <a:r>
              <a:rPr lang="nl-NL" sz="2600" u="sng" dirty="0">
                <a:solidFill>
                  <a:prstClr val="black"/>
                </a:solidFill>
                <a:latin typeface="+mj-lt"/>
              </a:rPr>
              <a:t>Ziekteverschijnselen:</a:t>
            </a:r>
            <a:endParaRPr lang="nl-NL" sz="2600" dirty="0">
              <a:solidFill>
                <a:prstClr val="black"/>
              </a:solidFill>
              <a:latin typeface="+mj-lt"/>
            </a:endParaRPr>
          </a:p>
          <a:p>
            <a:r>
              <a:rPr lang="nl-NL" sz="2600" dirty="0">
                <a:latin typeface="+mj-lt"/>
              </a:rPr>
              <a:t>Koorts, hoesten of piepende ademhaling en een vergrote lever komen het meest voor. Meestal blijft het bij de eerste twee symptomen. </a:t>
            </a:r>
          </a:p>
          <a:p>
            <a:r>
              <a:rPr lang="nl-NL" sz="2600" dirty="0">
                <a:latin typeface="+mj-lt"/>
              </a:rPr>
              <a:t>Sommige patiënten hebben huiduitslag, miltvergroting en steeds opnieuw longontsteking. Wanneer de larven het oog infecteren, kunnen ontsteking en afname van het gezichtsvermogen optreden.</a:t>
            </a:r>
          </a:p>
          <a:p>
            <a:r>
              <a:rPr lang="nl-NL" sz="2600" dirty="0" err="1">
                <a:latin typeface="+mj-lt"/>
              </a:rPr>
              <a:t>Toxocariasis</a:t>
            </a:r>
            <a:r>
              <a:rPr lang="nl-NL" sz="2600" dirty="0">
                <a:latin typeface="+mj-lt"/>
              </a:rPr>
              <a:t> wordt vermoed bij een patiënt met een vergrote lever, ontsteking van de longen, koorts en hoge aantallen eosinofiele granulocyten (een type witte bloedcel). De diagnose wordt bevestigd door het aantonen van </a:t>
            </a:r>
            <a:r>
              <a:rPr lang="nl-NL" sz="2600" dirty="0" err="1">
                <a:latin typeface="+mj-lt"/>
              </a:rPr>
              <a:t>toxocara</a:t>
            </a:r>
            <a:r>
              <a:rPr lang="nl-NL" sz="2600" dirty="0">
                <a:latin typeface="+mj-lt"/>
              </a:rPr>
              <a:t>-antilichamen in het bloed. In zeldzame gevallen wordt een monster leverweefsel afgenomen en onderzocht om larven of ontsteking als gevolg van hun aanwezigheid aan te tonen.</a:t>
            </a:r>
          </a:p>
          <a:p>
            <a:pPr marL="0" indent="0">
              <a:buNone/>
            </a:pPr>
            <a:endParaRPr lang="nl-NL" sz="2900" dirty="0"/>
          </a:p>
          <a:p>
            <a:pPr marL="0" indent="0">
              <a:buNone/>
            </a:pPr>
            <a:endParaRPr lang="nl-NL" dirty="0"/>
          </a:p>
        </p:txBody>
      </p:sp>
    </p:spTree>
    <p:extLst>
      <p:ext uri="{BB962C8B-B14F-4D97-AF65-F5344CB8AC3E}">
        <p14:creationId xmlns:p14="http://schemas.microsoft.com/office/powerpoint/2010/main" val="294684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smtClean="0"/>
              <a:t>Toxocara</a:t>
            </a:r>
            <a:endParaRPr lang="nl-NL" b="1" dirty="0"/>
          </a:p>
        </p:txBody>
      </p:sp>
      <p:pic>
        <p:nvPicPr>
          <p:cNvPr id="9218" name="Picture 2" descr="Afbeeldingsresultaat voor toxoc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646" y="-1"/>
            <a:ext cx="3922189" cy="288689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838200" y="1137807"/>
            <a:ext cx="8229600" cy="5069160"/>
          </a:xfrm>
        </p:spPr>
        <p:txBody>
          <a:bodyPr>
            <a:normAutofit/>
          </a:bodyPr>
          <a:lstStyle/>
          <a:p>
            <a:pPr marL="0" indent="0">
              <a:buNone/>
            </a:pPr>
            <a:endParaRPr lang="nl-NL" sz="1600" i="1" dirty="0"/>
          </a:p>
          <a:p>
            <a:pPr marL="0" indent="0">
              <a:buNone/>
            </a:pPr>
            <a:r>
              <a:rPr lang="nl-NL" sz="1800" u="sng" dirty="0"/>
              <a:t>Besmettingsroute:</a:t>
            </a:r>
          </a:p>
          <a:p>
            <a:r>
              <a:rPr lang="nl-NL" sz="1800" dirty="0" err="1">
                <a:solidFill>
                  <a:srgbClr val="000000"/>
                </a:solidFill>
              </a:rPr>
              <a:t>Toxocariasis</a:t>
            </a:r>
            <a:r>
              <a:rPr lang="nl-NL" sz="1800" dirty="0">
                <a:solidFill>
                  <a:srgbClr val="000000"/>
                </a:solidFill>
              </a:rPr>
              <a:t> treedt hoofdzakelijk op bij jonge kinderen, die </a:t>
            </a:r>
            <a:r>
              <a:rPr lang="nl-NL" sz="1800" dirty="0" err="1">
                <a:solidFill>
                  <a:srgbClr val="000000"/>
                </a:solidFill>
              </a:rPr>
              <a:t>toxocara</a:t>
            </a:r>
            <a:r>
              <a:rPr lang="nl-NL" sz="1800" dirty="0">
                <a:solidFill>
                  <a:srgbClr val="000000"/>
                </a:solidFill>
              </a:rPr>
              <a:t>-eieren binnenkrijgen door contact met aarde die verontreinigd is met de ontlasting van honden en katten die drager zijn van de parasiet (door zandbak). </a:t>
            </a:r>
          </a:p>
          <a:p>
            <a:r>
              <a:rPr lang="nl-NL" sz="1800" dirty="0">
                <a:solidFill>
                  <a:srgbClr val="000000"/>
                </a:solidFill>
              </a:rPr>
              <a:t>Na inslikken van de eieren komen de larven uit in de darm. De larven dringen door de darmwand en worden door het bloed verspreid. Vrijwel elk weefsel van het lichaam kan worden aangetast, maar het vaakst geldt dat voor de lever en de longen. De larven kunnen vele maanden in leven blijven, waarbij ze schade veroorzaken doordat ze zich door het leverweefsel verplaatsen en ontsteking bevorderen.</a:t>
            </a:r>
            <a:endParaRPr lang="nl-NL" sz="1800" dirty="0">
              <a:solidFill>
                <a:prstClr val="black"/>
              </a:solidFill>
            </a:endParaRPr>
          </a:p>
          <a:p>
            <a:r>
              <a:rPr lang="nl-NL" sz="1800" dirty="0">
                <a:solidFill>
                  <a:srgbClr val="000000"/>
                </a:solidFill>
              </a:rPr>
              <a:t>Wie besmet is met </a:t>
            </a:r>
            <a:r>
              <a:rPr lang="nl-NL" sz="1800" dirty="0" err="1">
                <a:solidFill>
                  <a:srgbClr val="000000"/>
                </a:solidFill>
              </a:rPr>
              <a:t>Toxocara</a:t>
            </a:r>
            <a:r>
              <a:rPr lang="nl-NL" sz="1800" dirty="0">
                <a:solidFill>
                  <a:srgbClr val="000000"/>
                </a:solidFill>
              </a:rPr>
              <a:t> heeft geen wormen in de ontlasting en denkt dus ook niet direct aan een wormeninfectie. De ingeslikte eitjes belanden bij de mens in de dunne darm. Daar komen er larven uit die via het bloed in alle delen van het lichaam terecht kunnen komen en daar uiteindelijk afsterven.</a:t>
            </a:r>
            <a:endParaRPr lang="nl-NL" sz="1800" dirty="0">
              <a:solidFill>
                <a:prstClr val="black"/>
              </a:solidFill>
            </a:endParaRPr>
          </a:p>
          <a:p>
            <a:endParaRPr lang="nl-NL" sz="1800" dirty="0">
              <a:solidFill>
                <a:prstClr val="black"/>
              </a:solidFill>
            </a:endParaRPr>
          </a:p>
          <a:p>
            <a:endParaRPr lang="nl-NL" sz="1800" u="sng" dirty="0">
              <a:solidFill>
                <a:prstClr val="black"/>
              </a:solidFill>
            </a:endParaRPr>
          </a:p>
          <a:p>
            <a:pPr marL="0" indent="0">
              <a:buNone/>
            </a:pPr>
            <a:endParaRPr lang="nl-NL" sz="1600" i="1" dirty="0"/>
          </a:p>
          <a:p>
            <a:pPr marL="0" indent="0">
              <a:buNone/>
            </a:pPr>
            <a:endParaRPr lang="nl-NL" sz="1600" i="1" dirty="0"/>
          </a:p>
        </p:txBody>
      </p:sp>
    </p:spTree>
    <p:extLst>
      <p:ext uri="{BB962C8B-B14F-4D97-AF65-F5344CB8AC3E}">
        <p14:creationId xmlns:p14="http://schemas.microsoft.com/office/powerpoint/2010/main" val="191877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0207" y="614319"/>
            <a:ext cx="8229600" cy="1143000"/>
          </a:xfrm>
        </p:spPr>
        <p:txBody>
          <a:bodyPr>
            <a:normAutofit fontScale="90000"/>
          </a:bodyPr>
          <a:lstStyle/>
          <a:p>
            <a:r>
              <a:rPr lang="nl-NL" b="1" dirty="0" smtClean="0"/>
              <a:t/>
            </a:r>
            <a:br>
              <a:rPr lang="nl-NL" b="1" dirty="0" smtClean="0"/>
            </a:br>
            <a:r>
              <a:rPr lang="nl-NL" b="1" dirty="0" smtClean="0"/>
              <a:t>Rabiës</a:t>
            </a:r>
            <a:r>
              <a:rPr lang="nl-NL" b="1" dirty="0"/>
              <a:t/>
            </a:r>
            <a:br>
              <a:rPr lang="nl-NL" b="1" dirty="0"/>
            </a:br>
            <a:r>
              <a:rPr lang="nl-NL" dirty="0" smtClean="0"/>
              <a:t/>
            </a:r>
            <a:br>
              <a:rPr lang="nl-NL" dirty="0" smtClean="0"/>
            </a:br>
            <a:endParaRPr lang="nl-NL" dirty="0"/>
          </a:p>
        </p:txBody>
      </p:sp>
      <p:sp>
        <p:nvSpPr>
          <p:cNvPr id="3" name="Tijdelijke aanduiding voor inhoud 2"/>
          <p:cNvSpPr>
            <a:spLocks noGrp="1"/>
          </p:cNvSpPr>
          <p:nvPr>
            <p:ph idx="1"/>
          </p:nvPr>
        </p:nvSpPr>
        <p:spPr>
          <a:xfrm>
            <a:off x="1090207" y="1562837"/>
            <a:ext cx="8229600" cy="5040560"/>
          </a:xfrm>
        </p:spPr>
        <p:txBody>
          <a:bodyPr>
            <a:normAutofit/>
          </a:bodyPr>
          <a:lstStyle/>
          <a:p>
            <a:pPr marL="0" indent="0">
              <a:buNone/>
            </a:pPr>
            <a:r>
              <a:rPr lang="nl-NL" sz="1800" dirty="0">
                <a:solidFill>
                  <a:srgbClr val="000000"/>
                </a:solidFill>
              </a:rPr>
              <a:t>Rabiës, ook wel hondsdolheid genoemd, wordt veroorzaakt door een infectie met het rabiësvirus. </a:t>
            </a:r>
            <a:endParaRPr lang="nl-NL" sz="1800" u="sng" dirty="0">
              <a:solidFill>
                <a:srgbClr val="000000"/>
              </a:solidFill>
            </a:endParaRPr>
          </a:p>
          <a:p>
            <a:pPr marL="0" indent="0">
              <a:buNone/>
            </a:pPr>
            <a:r>
              <a:rPr lang="nl-NL" sz="1900" u="sng" dirty="0">
                <a:solidFill>
                  <a:srgbClr val="000000"/>
                </a:solidFill>
              </a:rPr>
              <a:t>Incubatietijd:</a:t>
            </a:r>
            <a:r>
              <a:rPr lang="nl-NL" sz="2000" dirty="0">
                <a:solidFill>
                  <a:srgbClr val="000000"/>
                </a:solidFill>
                <a:latin typeface="verdana"/>
              </a:rPr>
              <a:t> </a:t>
            </a:r>
            <a:r>
              <a:rPr lang="nl-NL" sz="1800" dirty="0">
                <a:solidFill>
                  <a:srgbClr val="000000"/>
                </a:solidFill>
              </a:rPr>
              <a:t>De eerste verschijnselen treden meestal 20 tot 60 dagen na besmetting op (ligt aan besmettingslocatie). </a:t>
            </a:r>
            <a:endParaRPr lang="nl-NL" sz="1800" u="sng" dirty="0">
              <a:solidFill>
                <a:srgbClr val="000000"/>
              </a:solidFill>
            </a:endParaRPr>
          </a:p>
          <a:p>
            <a:pPr marL="0" indent="0">
              <a:buNone/>
            </a:pPr>
            <a:endParaRPr lang="nl-NL" sz="1900" u="sng" dirty="0">
              <a:solidFill>
                <a:srgbClr val="000000"/>
              </a:solidFill>
            </a:endParaRPr>
          </a:p>
          <a:p>
            <a:pPr marL="0" indent="0">
              <a:buNone/>
            </a:pPr>
            <a:r>
              <a:rPr lang="nl-NL" sz="1900" u="sng" dirty="0"/>
              <a:t>Ziekteverschijnselen:</a:t>
            </a:r>
          </a:p>
          <a:p>
            <a:r>
              <a:rPr lang="nl-NL" sz="1800" dirty="0">
                <a:solidFill>
                  <a:srgbClr val="000000"/>
                </a:solidFill>
              </a:rPr>
              <a:t>De ziekte begint met niet-specifieke ziekteverschijnselen zoals rillingen, koorts, braken en hoofdpijn.</a:t>
            </a:r>
          </a:p>
          <a:p>
            <a:r>
              <a:rPr lang="nl-NL" sz="1800" dirty="0">
                <a:solidFill>
                  <a:srgbClr val="000000"/>
                </a:solidFill>
              </a:rPr>
              <a:t>In een later stadium treden hyperactiviteit, nekstijfheid, spierkrampen en verlamming op. </a:t>
            </a:r>
          </a:p>
          <a:p>
            <a:r>
              <a:rPr lang="nl-NL" sz="1800" dirty="0"/>
              <a:t>Uiteindelijk leiden complicaties zoals slik- en ademhalingsproblemen tot de dood</a:t>
            </a:r>
            <a:r>
              <a:rPr lang="nl-NL" sz="1900" u="sng" dirty="0"/>
              <a:t>. </a:t>
            </a:r>
          </a:p>
          <a:p>
            <a:pPr marL="0" indent="0">
              <a:buNone/>
            </a:pPr>
            <a:endParaRPr lang="nl-NL" sz="1900" u="sng" dirty="0"/>
          </a:p>
        </p:txBody>
      </p:sp>
    </p:spTree>
    <p:extLst>
      <p:ext uri="{BB962C8B-B14F-4D97-AF65-F5344CB8AC3E}">
        <p14:creationId xmlns:p14="http://schemas.microsoft.com/office/powerpoint/2010/main" val="245300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Zoönosen</a:t>
            </a:r>
            <a:endParaRPr lang="nl-NL" dirty="0"/>
          </a:p>
        </p:txBody>
      </p:sp>
      <p:sp>
        <p:nvSpPr>
          <p:cNvPr id="4" name="Tijdelijke aanduiding voor inhoud 2"/>
          <p:cNvSpPr>
            <a:spLocks noGrp="1"/>
          </p:cNvSpPr>
          <p:nvPr>
            <p:ph idx="1"/>
          </p:nvPr>
        </p:nvSpPr>
        <p:spPr/>
        <p:txBody>
          <a:bodyPr>
            <a:normAutofit/>
          </a:bodyPr>
          <a:lstStyle/>
          <a:p>
            <a:r>
              <a:rPr lang="nl-NL" sz="1800" dirty="0" smtClean="0"/>
              <a:t>Leptospirose (ziekte van </a:t>
            </a:r>
            <a:r>
              <a:rPr lang="nl-NL" sz="1800" dirty="0" err="1" smtClean="0"/>
              <a:t>Weil</a:t>
            </a:r>
            <a:r>
              <a:rPr lang="nl-NL" sz="1800" dirty="0" smtClean="0"/>
              <a:t>, Melkerskoorts)</a:t>
            </a:r>
          </a:p>
          <a:p>
            <a:r>
              <a:rPr lang="nl-NL" sz="1800" dirty="0" err="1" smtClean="0"/>
              <a:t>Giardia</a:t>
            </a:r>
            <a:endParaRPr lang="nl-NL" sz="1800" dirty="0" smtClean="0"/>
          </a:p>
          <a:p>
            <a:r>
              <a:rPr lang="nl-NL" sz="1800" dirty="0" smtClean="0"/>
              <a:t>Tetanus</a:t>
            </a:r>
          </a:p>
          <a:p>
            <a:r>
              <a:rPr lang="nl-NL" sz="1800" dirty="0" smtClean="0"/>
              <a:t>Kattenkrab</a:t>
            </a:r>
          </a:p>
          <a:p>
            <a:r>
              <a:rPr lang="nl-NL" sz="1800" dirty="0" smtClean="0"/>
              <a:t>Huidparasieten</a:t>
            </a:r>
          </a:p>
          <a:p>
            <a:r>
              <a:rPr lang="nl-NL" sz="1800" dirty="0" smtClean="0"/>
              <a:t>Ringworm (hoeven jullie niet verder uit te werken)</a:t>
            </a:r>
          </a:p>
          <a:p>
            <a:r>
              <a:rPr lang="nl-NL" sz="1800" dirty="0" err="1" smtClean="0"/>
              <a:t>Psittacose</a:t>
            </a:r>
            <a:r>
              <a:rPr lang="nl-NL" sz="1800" dirty="0" smtClean="0"/>
              <a:t> (papagaaienziekte)</a:t>
            </a:r>
          </a:p>
          <a:p>
            <a:r>
              <a:rPr lang="nl-NL" sz="1800" dirty="0" err="1" smtClean="0"/>
              <a:t>Toxocara</a:t>
            </a:r>
            <a:endParaRPr lang="nl-NL" sz="1800" dirty="0" smtClean="0"/>
          </a:p>
          <a:p>
            <a:r>
              <a:rPr lang="nl-NL" sz="1800" dirty="0" err="1" smtClean="0"/>
              <a:t>Rabies</a:t>
            </a:r>
            <a:r>
              <a:rPr lang="nl-NL" sz="1800" dirty="0" smtClean="0"/>
              <a:t> </a:t>
            </a:r>
          </a:p>
          <a:p>
            <a:r>
              <a:rPr lang="nl-NL" sz="1800" dirty="0" smtClean="0"/>
              <a:t>Toxoplasmose</a:t>
            </a:r>
          </a:p>
          <a:p>
            <a:r>
              <a:rPr lang="nl-NL" sz="1800" dirty="0" err="1" smtClean="0"/>
              <a:t>Ectyma</a:t>
            </a:r>
            <a:endParaRPr lang="nl-NL" sz="1800" dirty="0"/>
          </a:p>
        </p:txBody>
      </p:sp>
    </p:spTree>
    <p:extLst>
      <p:ext uri="{BB962C8B-B14F-4D97-AF65-F5344CB8AC3E}">
        <p14:creationId xmlns:p14="http://schemas.microsoft.com/office/powerpoint/2010/main" val="3479983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smtClean="0"/>
              <a:t>Rabies</a:t>
            </a:r>
            <a:endParaRPr lang="nl-NL" b="1" dirty="0"/>
          </a:p>
        </p:txBody>
      </p:sp>
      <p:sp>
        <p:nvSpPr>
          <p:cNvPr id="3" name="Tijdelijke aanduiding voor inhoud 2"/>
          <p:cNvSpPr>
            <a:spLocks noGrp="1"/>
          </p:cNvSpPr>
          <p:nvPr>
            <p:ph idx="1"/>
          </p:nvPr>
        </p:nvSpPr>
        <p:spPr>
          <a:xfrm>
            <a:off x="1919536" y="1340768"/>
            <a:ext cx="8229600" cy="5069160"/>
          </a:xfrm>
        </p:spPr>
        <p:txBody>
          <a:bodyPr>
            <a:normAutofit/>
          </a:bodyPr>
          <a:lstStyle/>
          <a:p>
            <a:pPr marL="0" indent="0">
              <a:buNone/>
            </a:pPr>
            <a:endParaRPr lang="nl-NL" sz="1600" i="1" dirty="0"/>
          </a:p>
          <a:p>
            <a:pPr marL="0" indent="0">
              <a:buNone/>
            </a:pPr>
            <a:r>
              <a:rPr lang="nl-NL" sz="1800" u="sng" dirty="0"/>
              <a:t>Besmettingsroute:</a:t>
            </a:r>
          </a:p>
          <a:p>
            <a:r>
              <a:rPr lang="nl-NL" sz="1800" dirty="0">
                <a:solidFill>
                  <a:srgbClr val="000000"/>
                </a:solidFill>
              </a:rPr>
              <a:t>Het rabiësvirus komt met name voor bij honden, vleermuizen, vossen en katten. Het virus kan via het speeksel van een geïnfecteerd dier in het lichaam komen door een beet, krab of lik.</a:t>
            </a:r>
          </a:p>
          <a:p>
            <a:r>
              <a:rPr lang="nl-NL" sz="1800" dirty="0">
                <a:solidFill>
                  <a:srgbClr val="000000"/>
                </a:solidFill>
              </a:rPr>
              <a:t>De afgelopen 40 jaar zijn er in Nederland 5 dodelijke gevallen van rabiës geweest. Al deze patiënten zijn besmet geraakt in het buitenland.</a:t>
            </a:r>
            <a:r>
              <a:rPr lang="nl-NL" sz="1800" dirty="0"/>
              <a:t/>
            </a:r>
            <a:br>
              <a:rPr lang="nl-NL" sz="1800" dirty="0"/>
            </a:br>
            <a:endParaRPr lang="nl-NL" sz="1800" u="sng" dirty="0"/>
          </a:p>
          <a:p>
            <a:pPr marL="0" indent="0">
              <a:buNone/>
            </a:pPr>
            <a:endParaRPr lang="nl-NL" sz="1600" i="1" dirty="0"/>
          </a:p>
          <a:p>
            <a:pPr marL="0" indent="0">
              <a:buNone/>
            </a:pPr>
            <a:endParaRPr lang="nl-NL" sz="1600" i="1" dirty="0"/>
          </a:p>
        </p:txBody>
      </p:sp>
      <p:pic>
        <p:nvPicPr>
          <p:cNvPr id="10242" name="Picture 2" descr="Afbeeldingsresultaat voor rab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3524250"/>
            <a:ext cx="5619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25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b="1" dirty="0"/>
              <a:t>Toxoplasmose</a:t>
            </a:r>
            <a:r>
              <a:rPr lang="nl-NL" dirty="0" smtClean="0"/>
              <a:t> </a:t>
            </a:r>
            <a:endParaRPr lang="nl-NL" dirty="0"/>
          </a:p>
        </p:txBody>
      </p:sp>
      <p:sp>
        <p:nvSpPr>
          <p:cNvPr id="3" name="Tijdelijke aanduiding voor inhoud 2"/>
          <p:cNvSpPr>
            <a:spLocks noGrp="1"/>
          </p:cNvSpPr>
          <p:nvPr>
            <p:ph idx="1"/>
          </p:nvPr>
        </p:nvSpPr>
        <p:spPr>
          <a:xfrm>
            <a:off x="838199" y="1690688"/>
            <a:ext cx="9912531" cy="4785395"/>
          </a:xfrm>
        </p:spPr>
        <p:txBody>
          <a:bodyPr>
            <a:normAutofit lnSpcReduction="10000"/>
          </a:bodyPr>
          <a:lstStyle/>
          <a:p>
            <a:pPr marL="0" indent="0">
              <a:buNone/>
            </a:pPr>
            <a:r>
              <a:rPr lang="nl-NL" sz="2000" dirty="0"/>
              <a:t>Een eencellige parasiet, Toxoplasma </a:t>
            </a:r>
            <a:r>
              <a:rPr lang="nl-NL" sz="2000" dirty="0" err="1"/>
              <a:t>gondii</a:t>
            </a:r>
            <a:r>
              <a:rPr lang="nl-NL" sz="2000" dirty="0"/>
              <a:t>, veroorzaakt de zeer algemeen voorkomende infectieziekte toxoplasmose.</a:t>
            </a:r>
          </a:p>
          <a:p>
            <a:pPr marL="0" indent="0">
              <a:buNone/>
            </a:pPr>
            <a:endParaRPr lang="nl-NL" sz="2000" u="sng" dirty="0">
              <a:solidFill>
                <a:prstClr val="black"/>
              </a:solidFill>
            </a:endParaRPr>
          </a:p>
          <a:p>
            <a:pPr marL="0" indent="0">
              <a:buNone/>
            </a:pPr>
            <a:r>
              <a:rPr lang="nl-NL" sz="2000" u="sng" dirty="0">
                <a:solidFill>
                  <a:prstClr val="black"/>
                </a:solidFill>
              </a:rPr>
              <a:t>Ziekteverschijnselen:</a:t>
            </a:r>
          </a:p>
          <a:p>
            <a:r>
              <a:rPr lang="nl-NL" sz="1900" dirty="0">
                <a:solidFill>
                  <a:srgbClr val="000000"/>
                </a:solidFill>
              </a:rPr>
              <a:t>Meestal merk je niks: eventuele tekenen van infectie zijn weinig specifiek: moeheid, lusteloosheid, soms wat koorts. Soms vertoont de patiënt een ernstiger ziektebeeld, dat is vooral het geval als er sprake is van een verminderde afweer. </a:t>
            </a:r>
          </a:p>
          <a:p>
            <a:r>
              <a:rPr lang="nl-NL" sz="1900" dirty="0">
                <a:solidFill>
                  <a:srgbClr val="000000"/>
                </a:solidFill>
              </a:rPr>
              <a:t>Infecties vroeg in de zwangerschap leiden veelal tot ernstige afwijkingen. Een miskraam zal vaak het gevolg zijn. Bij de geboorte ziet men dan onder andere een waterhoofdje, verkalkingen in de hersenen en ontwikkelingsstoornissen (te klein hoofd, blindheid). </a:t>
            </a:r>
          </a:p>
          <a:p>
            <a:r>
              <a:rPr lang="nl-NL" sz="1900" dirty="0">
                <a:solidFill>
                  <a:srgbClr val="000000"/>
                </a:solidFill>
              </a:rPr>
              <a:t>Latere infecties kunnen leiden tot vroeggeboorte, waarbij de baby’s heftige verschijnselen van een infectieuze ziekte hebben:  koorts of instabiele temperatuur, uitslag, bloedarmoede, geelzucht en lever- en miltvergroting. Ook doodgeboorte kan ten gevolge van toxoplasmose voorkomen. </a:t>
            </a:r>
          </a:p>
          <a:p>
            <a:r>
              <a:rPr lang="nl-NL" sz="1900" dirty="0">
                <a:solidFill>
                  <a:srgbClr val="000000"/>
                </a:solidFill>
              </a:rPr>
              <a:t>Vaak is de infectie bij de geboorte echter nog niet zichtbaar. Verschijnselen kunnen dan veel later nog optreden, waarbij alsnog ernstige schade wordt veroorzaakt, met name in het oog.</a:t>
            </a:r>
          </a:p>
          <a:p>
            <a:endParaRPr lang="nl-NL" sz="1800" dirty="0"/>
          </a:p>
        </p:txBody>
      </p:sp>
    </p:spTree>
    <p:extLst>
      <p:ext uri="{BB962C8B-B14F-4D97-AF65-F5344CB8AC3E}">
        <p14:creationId xmlns:p14="http://schemas.microsoft.com/office/powerpoint/2010/main" val="301008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Toxoplasmose</a:t>
            </a:r>
            <a:endParaRPr lang="nl-NL" dirty="0"/>
          </a:p>
        </p:txBody>
      </p:sp>
      <p:sp>
        <p:nvSpPr>
          <p:cNvPr id="3" name="Tijdelijke aanduiding voor inhoud 2"/>
          <p:cNvSpPr>
            <a:spLocks noGrp="1"/>
          </p:cNvSpPr>
          <p:nvPr>
            <p:ph idx="1"/>
          </p:nvPr>
        </p:nvSpPr>
        <p:spPr/>
        <p:txBody>
          <a:bodyPr/>
          <a:lstStyle/>
          <a:p>
            <a:endParaRPr lang="nl-NL" dirty="0"/>
          </a:p>
        </p:txBody>
      </p:sp>
      <p:pic>
        <p:nvPicPr>
          <p:cNvPr id="11266" name="Picture 2" descr="Afbeeldingsresultaat voor toxoplasm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7" y="1262856"/>
            <a:ext cx="8239125"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257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Toxoplasmose</a:t>
            </a:r>
            <a:endParaRPr lang="nl-NL" b="1" dirty="0"/>
          </a:p>
        </p:txBody>
      </p:sp>
      <p:sp>
        <p:nvSpPr>
          <p:cNvPr id="3" name="Tijdelijke aanduiding voor inhoud 2"/>
          <p:cNvSpPr>
            <a:spLocks noGrp="1"/>
          </p:cNvSpPr>
          <p:nvPr>
            <p:ph idx="1"/>
          </p:nvPr>
        </p:nvSpPr>
        <p:spPr/>
        <p:txBody>
          <a:bodyPr>
            <a:normAutofit/>
          </a:bodyPr>
          <a:lstStyle/>
          <a:p>
            <a:pPr marL="0" indent="0">
              <a:buNone/>
            </a:pPr>
            <a:r>
              <a:rPr lang="nl-NL" sz="1800" u="sng" dirty="0"/>
              <a:t>Besmettingsroute:</a:t>
            </a:r>
          </a:p>
          <a:p>
            <a:r>
              <a:rPr lang="nl-NL" sz="1800" dirty="0" err="1">
                <a:solidFill>
                  <a:srgbClr val="000000"/>
                </a:solidFill>
              </a:rPr>
              <a:t>Katachtigen</a:t>
            </a:r>
            <a:r>
              <a:rPr lang="nl-NL" sz="1800" dirty="0">
                <a:solidFill>
                  <a:srgbClr val="000000"/>
                </a:solidFill>
              </a:rPr>
              <a:t>, wild en gedomesticeerd, zijn eindgastheer van de parasiet. Zij zijn de enigen waarbij een stadium van de parasiet voorkomt waarbij </a:t>
            </a:r>
            <a:r>
              <a:rPr lang="nl-NL" sz="1800" dirty="0" err="1">
                <a:solidFill>
                  <a:srgbClr val="000000"/>
                </a:solidFill>
              </a:rPr>
              <a:t>oöcysten</a:t>
            </a:r>
            <a:r>
              <a:rPr lang="nl-NL" sz="1800" dirty="0">
                <a:solidFill>
                  <a:srgbClr val="000000"/>
                </a:solidFill>
              </a:rPr>
              <a:t> (een soort eitjes) gevormd kunnen worden. Alle andere dieren, inclusief de mens, zijn tussengastheren.</a:t>
            </a:r>
          </a:p>
          <a:p>
            <a:r>
              <a:rPr lang="nl-NL" sz="1800" dirty="0">
                <a:solidFill>
                  <a:srgbClr val="000000"/>
                </a:solidFill>
              </a:rPr>
              <a:t>Het </a:t>
            </a:r>
            <a:r>
              <a:rPr lang="nl-NL" sz="1800" dirty="0" err="1">
                <a:solidFill>
                  <a:srgbClr val="000000"/>
                </a:solidFill>
              </a:rPr>
              <a:t>oöcyste</a:t>
            </a:r>
            <a:r>
              <a:rPr lang="nl-NL" sz="1800" dirty="0">
                <a:solidFill>
                  <a:srgbClr val="000000"/>
                </a:solidFill>
              </a:rPr>
              <a:t> producerende stadium van Toxoplasma bevindt zich in de darmwand van katten. De </a:t>
            </a:r>
            <a:r>
              <a:rPr lang="nl-NL" sz="1800" dirty="0" err="1">
                <a:solidFill>
                  <a:srgbClr val="000000"/>
                </a:solidFill>
              </a:rPr>
              <a:t>oöcysten</a:t>
            </a:r>
            <a:r>
              <a:rPr lang="nl-NL" sz="1800" dirty="0">
                <a:solidFill>
                  <a:srgbClr val="000000"/>
                </a:solidFill>
              </a:rPr>
              <a:t> komen met de kattenpoep in het milieu terecht, waar zij heel lang kunnen overleven. </a:t>
            </a:r>
          </a:p>
          <a:p>
            <a:r>
              <a:rPr lang="nl-NL" sz="1800" dirty="0">
                <a:solidFill>
                  <a:srgbClr val="000000"/>
                </a:solidFill>
              </a:rPr>
              <a:t>De tussengastheer neemt de </a:t>
            </a:r>
            <a:r>
              <a:rPr lang="nl-NL" sz="1800" dirty="0" err="1">
                <a:solidFill>
                  <a:srgbClr val="000000"/>
                </a:solidFill>
              </a:rPr>
              <a:t>oöcysten</a:t>
            </a:r>
            <a:r>
              <a:rPr lang="nl-NL" sz="1800" dirty="0">
                <a:solidFill>
                  <a:srgbClr val="000000"/>
                </a:solidFill>
              </a:rPr>
              <a:t> op doordat voeding besmet raakt (bijvoorbeeld sla uit de moestuin), doordat men in de tuin werkt en de eitjes uit de aarde op de handen blijven zitten, doordat de eitjes in een waterreservoir terecht gekomen zijn waaruit geput wordt om voeding te bereiden of te wassen. Voornamelijk jonge katten scheiden, als ze zelf besmet zijn, enige tijd eitjes uit . </a:t>
            </a:r>
          </a:p>
          <a:p>
            <a:r>
              <a:rPr lang="nl-NL" sz="1800" dirty="0"/>
              <a:t>Mensen besmetten elkaar niet alleen zwangere vrouwen kunnen hun kind besmetten.</a:t>
            </a:r>
          </a:p>
        </p:txBody>
      </p:sp>
    </p:spTree>
    <p:extLst>
      <p:ext uri="{BB962C8B-B14F-4D97-AF65-F5344CB8AC3E}">
        <p14:creationId xmlns:p14="http://schemas.microsoft.com/office/powerpoint/2010/main" val="297639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Ecthyma</a:t>
            </a:r>
            <a:endParaRPr lang="nl-NL" b="1" dirty="0"/>
          </a:p>
        </p:txBody>
      </p:sp>
      <p:pic>
        <p:nvPicPr>
          <p:cNvPr id="12290" name="Picture 2" descr="Afbeeldingsresultaat voor ecthyma scha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2070691"/>
            <a:ext cx="3861198" cy="257413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normAutofit fontScale="62500" lnSpcReduction="20000"/>
          </a:bodyPr>
          <a:lstStyle/>
          <a:p>
            <a:pPr marL="0" indent="0">
              <a:buNone/>
            </a:pPr>
            <a:r>
              <a:rPr lang="nl-NL" i="1" dirty="0" err="1" smtClean="0"/>
              <a:t>Ecthyma</a:t>
            </a:r>
            <a:r>
              <a:rPr lang="nl-NL" i="1" dirty="0" smtClean="0"/>
              <a:t> wordt veroorzaakt door een virus (</a:t>
            </a:r>
            <a:r>
              <a:rPr lang="nl-NL" i="1" dirty="0" err="1" smtClean="0"/>
              <a:t>parapoxvirus</a:t>
            </a:r>
            <a:r>
              <a:rPr lang="nl-NL" i="1" dirty="0" smtClean="0"/>
              <a:t>). Het komt veel voor in de lammertijd. </a:t>
            </a:r>
          </a:p>
          <a:p>
            <a:pPr marL="0" indent="0">
              <a:buNone/>
            </a:pPr>
            <a:r>
              <a:rPr lang="nl-NL" i="1" dirty="0" smtClean="0"/>
              <a:t>Andere benamingen: Zere bekjes, bekschurft, </a:t>
            </a:r>
            <a:r>
              <a:rPr lang="nl-NL" i="1" dirty="0" err="1" smtClean="0"/>
              <a:t>orf</a:t>
            </a:r>
            <a:r>
              <a:rPr lang="nl-NL" i="1" dirty="0" smtClean="0"/>
              <a:t>, </a:t>
            </a:r>
            <a:r>
              <a:rPr lang="nl-NL" i="1" dirty="0" err="1" smtClean="0"/>
              <a:t>scabby</a:t>
            </a:r>
            <a:r>
              <a:rPr lang="nl-NL" i="1" dirty="0" smtClean="0"/>
              <a:t> </a:t>
            </a:r>
            <a:r>
              <a:rPr lang="nl-NL" i="1" dirty="0" err="1" smtClean="0"/>
              <a:t>mouth</a:t>
            </a:r>
            <a:r>
              <a:rPr lang="nl-NL" i="1" dirty="0" smtClean="0"/>
              <a:t> enz.</a:t>
            </a:r>
          </a:p>
          <a:p>
            <a:pPr marL="0" indent="0">
              <a:buNone/>
            </a:pPr>
            <a:endParaRPr lang="nl-NL" dirty="0" smtClean="0"/>
          </a:p>
          <a:p>
            <a:r>
              <a:rPr lang="nl-NL" u="sng" dirty="0" smtClean="0"/>
              <a:t>Incubatietijd:</a:t>
            </a:r>
            <a:endParaRPr lang="nl-NL" u="sng" dirty="0" smtClean="0"/>
          </a:p>
          <a:p>
            <a:pPr marL="0" indent="0">
              <a:buNone/>
            </a:pPr>
            <a:r>
              <a:rPr lang="nl-NL" dirty="0" smtClean="0"/>
              <a:t>Van dier op mens: 5/6 dagen</a:t>
            </a:r>
          </a:p>
          <a:p>
            <a:pPr marL="0" indent="0">
              <a:buNone/>
            </a:pPr>
            <a:r>
              <a:rPr lang="nl-NL" dirty="0" smtClean="0"/>
              <a:t>Dieren: 6-8 weken</a:t>
            </a:r>
          </a:p>
          <a:p>
            <a:pPr marL="0" indent="0">
              <a:buNone/>
            </a:pPr>
            <a:r>
              <a:rPr lang="nl-NL" dirty="0" smtClean="0"/>
              <a:t>Geen blijvende immuniteit bij de dieren/mensen.</a:t>
            </a:r>
          </a:p>
          <a:p>
            <a:endParaRPr lang="nl-NL" dirty="0" smtClean="0"/>
          </a:p>
          <a:p>
            <a:r>
              <a:rPr lang="nl-NL" u="sng" dirty="0" smtClean="0"/>
              <a:t>Ziekteverschijnselen:</a:t>
            </a:r>
            <a:endParaRPr lang="nl-NL" u="sng" dirty="0" smtClean="0"/>
          </a:p>
          <a:p>
            <a:pPr marL="0" indent="0">
              <a:buNone/>
            </a:pPr>
            <a:r>
              <a:rPr lang="nl-NL" dirty="0" smtClean="0"/>
              <a:t>Op contactplek ontstaat een blaar. Deze blaar wordt later een korst en kan uiteindelijk openspatten.</a:t>
            </a:r>
          </a:p>
          <a:p>
            <a:pPr marL="0" indent="0">
              <a:buNone/>
            </a:pPr>
            <a:r>
              <a:rPr lang="nl-NL" dirty="0" smtClean="0"/>
              <a:t>Korsten ontstaan vaak rond de mond of bij het uier.</a:t>
            </a:r>
          </a:p>
          <a:p>
            <a:pPr marL="0" indent="0">
              <a:buNone/>
            </a:pPr>
            <a:endParaRPr lang="nl-NL" dirty="0"/>
          </a:p>
          <a:p>
            <a:pPr marL="0" indent="0">
              <a:buNone/>
            </a:pPr>
            <a:r>
              <a:rPr lang="nl-NL" dirty="0" smtClean="0"/>
              <a:t>Binnen 6 weken gaat het vaak vanzelf weer over. </a:t>
            </a:r>
          </a:p>
          <a:p>
            <a:pPr marL="0" indent="0">
              <a:buNone/>
            </a:pPr>
            <a:endParaRPr lang="nl-NL" dirty="0" smtClean="0"/>
          </a:p>
        </p:txBody>
      </p:sp>
    </p:spTree>
    <p:extLst>
      <p:ext uri="{BB962C8B-B14F-4D97-AF65-F5344CB8AC3E}">
        <p14:creationId xmlns:p14="http://schemas.microsoft.com/office/powerpoint/2010/main" val="299169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Ecthyma</a:t>
            </a:r>
            <a:endParaRPr lang="nl-NL" b="1" dirty="0"/>
          </a:p>
        </p:txBody>
      </p:sp>
      <p:pic>
        <p:nvPicPr>
          <p:cNvPr id="13314" name="Picture 2" descr="Afbeeldingsresultaat voor ecthyma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794" y="3814912"/>
            <a:ext cx="3714206" cy="3043087"/>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p:cNvSpPr txBox="1">
            <a:spLocks/>
          </p:cNvSpPr>
          <p:nvPr/>
        </p:nvSpPr>
        <p:spPr>
          <a:xfrm>
            <a:off x="1005840" y="1815737"/>
            <a:ext cx="10241280" cy="4513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u="sng" dirty="0" smtClean="0"/>
              <a:t>Besmettingsroute:</a:t>
            </a:r>
          </a:p>
          <a:p>
            <a:pPr marL="0" indent="0">
              <a:buFont typeface="Arial" panose="020B0604020202020204" pitchFamily="34" charset="0"/>
              <a:buNone/>
            </a:pPr>
            <a:r>
              <a:rPr lang="nl-NL" sz="1800" dirty="0" smtClean="0"/>
              <a:t>Een mens kan geïnfecteerd worden door in contact te komen met geïnfecteerde schapen, geiten, rendieren of </a:t>
            </a:r>
            <a:r>
              <a:rPr lang="nl-NL" sz="1800" dirty="0" err="1" smtClean="0"/>
              <a:t>kamelen.Ook</a:t>
            </a:r>
            <a:r>
              <a:rPr lang="nl-NL" sz="1800" dirty="0" smtClean="0"/>
              <a:t> </a:t>
            </a:r>
            <a:r>
              <a:rPr lang="nl-NL" sz="1800" dirty="0" smtClean="0"/>
              <a:t>contact met karkassen, dierproducten (melk/vlees/wol) kan zorgen voor een besmetting. </a:t>
            </a:r>
          </a:p>
          <a:p>
            <a:pPr marL="0" indent="0">
              <a:buFont typeface="Arial" panose="020B0604020202020204" pitchFamily="34" charset="0"/>
              <a:buNone/>
            </a:pPr>
            <a:endParaRPr lang="nl-NL" sz="1800" dirty="0"/>
          </a:p>
          <a:p>
            <a:pPr marL="0" indent="0">
              <a:buFont typeface="Arial" panose="020B0604020202020204" pitchFamily="34" charset="0"/>
              <a:buNone/>
            </a:pPr>
            <a:r>
              <a:rPr lang="nl-NL" sz="1800" dirty="0" smtClean="0"/>
              <a:t>Wanneer je een wondje op je hand hebt en je komt in contact met een geïnfecteerd schaap, dan kan hier al snel een blaar komen. Deze kan later een korst worden. Het verdwijnt uiteindelijk vanzelf. Afdekken zodat geen andere ziekten binnen kunnen dringen is verstandig. </a:t>
            </a:r>
            <a:endParaRPr lang="nl-NL" sz="1800" dirty="0"/>
          </a:p>
        </p:txBody>
      </p:sp>
    </p:spTree>
    <p:extLst>
      <p:ext uri="{BB962C8B-B14F-4D97-AF65-F5344CB8AC3E}">
        <p14:creationId xmlns:p14="http://schemas.microsoft.com/office/powerpoint/2010/main" val="371192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692696"/>
            <a:ext cx="8229600" cy="1143000"/>
          </a:xfrm>
        </p:spPr>
        <p:txBody>
          <a:bodyPr>
            <a:normAutofit fontScale="90000"/>
          </a:bodyPr>
          <a:lstStyle/>
          <a:p>
            <a:r>
              <a:rPr lang="nl-NL" b="1" dirty="0" smtClean="0"/>
              <a:t>Leptospirose </a:t>
            </a:r>
            <a:r>
              <a:rPr lang="nl-NL" b="1" dirty="0" smtClean="0"/>
              <a:t/>
            </a:r>
            <a:br>
              <a:rPr lang="nl-NL" b="1" dirty="0" smtClean="0"/>
            </a:br>
            <a:r>
              <a:rPr lang="nl-NL" b="1" dirty="0" smtClean="0"/>
              <a:t>(</a:t>
            </a:r>
            <a:r>
              <a:rPr lang="nl-NL" b="1" dirty="0" smtClean="0"/>
              <a:t>ziekte van Weil, Melkerskoorts)</a:t>
            </a:r>
            <a:r>
              <a:rPr lang="nl-NL" dirty="0" smtClean="0"/>
              <a:t/>
            </a:r>
            <a:br>
              <a:rPr lang="nl-NL" dirty="0" smtClean="0"/>
            </a:b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u="sng" dirty="0"/>
              <a:t>Incubatietijd:</a:t>
            </a:r>
          </a:p>
          <a:p>
            <a:r>
              <a:rPr lang="nl-NL" sz="1800" dirty="0"/>
              <a:t>2 tot 30 dagen, gemiddeld na 2 weken. </a:t>
            </a:r>
          </a:p>
          <a:p>
            <a:pPr marL="0" indent="0">
              <a:buNone/>
            </a:pPr>
            <a:endParaRPr lang="nl-NL" sz="1800" dirty="0"/>
          </a:p>
          <a:p>
            <a:pPr marL="0" indent="0">
              <a:buNone/>
            </a:pPr>
            <a:r>
              <a:rPr lang="nl-NL" sz="1800" u="sng" dirty="0"/>
              <a:t>Ziekteverschijnselen:</a:t>
            </a:r>
          </a:p>
          <a:p>
            <a:r>
              <a:rPr lang="nl-NL" sz="1800" dirty="0">
                <a:latin typeface="+mj-lt"/>
              </a:rPr>
              <a:t>Start met griepachtige klachten: K</a:t>
            </a:r>
            <a:r>
              <a:rPr lang="nl-NL" sz="1800" dirty="0">
                <a:solidFill>
                  <a:srgbClr val="000000"/>
                </a:solidFill>
                <a:latin typeface="+mj-lt"/>
              </a:rPr>
              <a:t>oorts, spierpijn, hoofdpijn, koude rillingen, diarree, braken en verminderde urineproductie. </a:t>
            </a:r>
            <a:r>
              <a:rPr lang="nl-NL" sz="1800" dirty="0">
                <a:latin typeface="+mj-lt"/>
              </a:rPr>
              <a:t>(vaak blijft het hier bij).</a:t>
            </a:r>
          </a:p>
          <a:p>
            <a:pPr marL="0" indent="0">
              <a:buNone/>
            </a:pPr>
            <a:endParaRPr lang="nl-NL" sz="1800" dirty="0">
              <a:latin typeface="+mj-lt"/>
            </a:endParaRPr>
          </a:p>
          <a:p>
            <a:r>
              <a:rPr lang="nl-NL" sz="1800" dirty="0">
                <a:latin typeface="+mj-lt"/>
              </a:rPr>
              <a:t>10 % heeft ernstig verloop, 5 % dodelijke afloop.</a:t>
            </a:r>
          </a:p>
          <a:p>
            <a:pPr marL="0" indent="0">
              <a:buNone/>
            </a:pPr>
            <a:endParaRPr lang="nl-NL" sz="1800" dirty="0">
              <a:latin typeface="+mj-lt"/>
            </a:endParaRPr>
          </a:p>
          <a:p>
            <a:r>
              <a:rPr lang="nl-NL" sz="1800" dirty="0">
                <a:latin typeface="+mj-lt"/>
              </a:rPr>
              <a:t>Ernstige klachten die kunnen ontstaan: </a:t>
            </a:r>
            <a:r>
              <a:rPr lang="nl-NL" sz="1800" dirty="0">
                <a:solidFill>
                  <a:srgbClr val="000000"/>
                </a:solidFill>
                <a:latin typeface="+mj-lt"/>
              </a:rPr>
              <a:t>icterus (geelzucht), gezwollen lever, nierinsufficiëntie,</a:t>
            </a:r>
            <a:r>
              <a:rPr lang="nl-NL" sz="1800" dirty="0">
                <a:latin typeface="+mj-lt"/>
              </a:rPr>
              <a:t> acute hartproblemen en hersenvliesontsteking (meningitis), huidbloedingen.</a:t>
            </a:r>
          </a:p>
          <a:p>
            <a:pPr marL="0" indent="0">
              <a:buNone/>
            </a:pPr>
            <a:endParaRPr lang="nl-NL" dirty="0" smtClean="0"/>
          </a:p>
          <a:p>
            <a:pPr marL="0" indent="0">
              <a:buNone/>
            </a:pPr>
            <a:endParaRPr lang="nl-NL" dirty="0"/>
          </a:p>
        </p:txBody>
      </p:sp>
      <p:pic>
        <p:nvPicPr>
          <p:cNvPr id="1026" name="Picture 2" descr="Afbeeldingsresultaat voor ziekte van w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977" y="0"/>
            <a:ext cx="3739241" cy="299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872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Leptospirose (ziekte van </a:t>
            </a:r>
            <a:r>
              <a:rPr lang="nl-NL" b="1" dirty="0" err="1" smtClean="0"/>
              <a:t>Weil</a:t>
            </a:r>
            <a:r>
              <a:rPr lang="nl-NL" b="1" dirty="0" smtClean="0"/>
              <a:t>, Melkerskoorts)</a:t>
            </a:r>
            <a:endParaRPr lang="nl-NL" b="1" dirty="0"/>
          </a:p>
        </p:txBody>
      </p:sp>
      <p:sp>
        <p:nvSpPr>
          <p:cNvPr id="3" name="Tijdelijke aanduiding voor inhoud 2"/>
          <p:cNvSpPr>
            <a:spLocks noGrp="1"/>
          </p:cNvSpPr>
          <p:nvPr>
            <p:ph idx="1"/>
          </p:nvPr>
        </p:nvSpPr>
        <p:spPr>
          <a:xfrm>
            <a:off x="1981200" y="1600200"/>
            <a:ext cx="8229600" cy="5069160"/>
          </a:xfrm>
        </p:spPr>
        <p:txBody>
          <a:bodyPr>
            <a:normAutofit lnSpcReduction="10000"/>
          </a:bodyPr>
          <a:lstStyle/>
          <a:p>
            <a:pPr marL="0" indent="0">
              <a:buNone/>
            </a:pPr>
            <a:r>
              <a:rPr lang="nl-NL" sz="1600" i="1" dirty="0"/>
              <a:t>“Leptospirose is een zeldzame infectie die veroorzaakt wordt door een besmetting met de </a:t>
            </a:r>
            <a:r>
              <a:rPr lang="nl-NL" sz="1600" i="1" dirty="0" err="1"/>
              <a:t>Leptospira</a:t>
            </a:r>
            <a:r>
              <a:rPr lang="nl-NL" sz="1600" i="1" dirty="0"/>
              <a:t> bacterie.  Meestal treden besmettingen op na een contact met ratten of met door ratten besmet water. Ook andere dieren kunnen drager zijn van de bacterie, o.m. honden, varkens, runderen, schapen en geiten.” (</a:t>
            </a:r>
            <a:r>
              <a:rPr lang="nl-NL" sz="1600" i="1" dirty="0">
                <a:hlinkClick r:id="rId2"/>
              </a:rPr>
              <a:t>www.gezondheid.be</a:t>
            </a:r>
            <a:r>
              <a:rPr lang="nl-NL" sz="1600" i="1" dirty="0"/>
              <a:t>)</a:t>
            </a:r>
          </a:p>
          <a:p>
            <a:pPr marL="0" indent="0">
              <a:buNone/>
            </a:pPr>
            <a:endParaRPr lang="nl-NL" sz="1600" i="1" dirty="0"/>
          </a:p>
          <a:p>
            <a:pPr marL="0" indent="0">
              <a:buNone/>
            </a:pPr>
            <a:r>
              <a:rPr lang="nl-NL" sz="1800" u="sng" dirty="0"/>
              <a:t>Besmettingsroute:</a:t>
            </a:r>
          </a:p>
          <a:p>
            <a:r>
              <a:rPr lang="nl-NL" sz="1800" dirty="0" err="1"/>
              <a:t>Leptospiren</a:t>
            </a:r>
            <a:r>
              <a:rPr lang="nl-NL" sz="1800" dirty="0"/>
              <a:t> leven in de nieren van hun natuurlijke gastheren en worden uitgescheiden met de urine. </a:t>
            </a:r>
          </a:p>
          <a:p>
            <a:r>
              <a:rPr lang="nl-NL" sz="1800" dirty="0"/>
              <a:t>Ze kunnen geruime tijd buiten het lichaam van hun gastheer overleven, vooral als de condities gunstig zijn (warme en vochtige omgeving). </a:t>
            </a:r>
          </a:p>
          <a:p>
            <a:r>
              <a:rPr lang="nl-NL" sz="1800" dirty="0"/>
              <a:t>Besmetting van de mens vindt plaats door direct contact met de (levende of dode) gastheer of zijn urine of indirect via de met urine gecontamineerde omgeving.</a:t>
            </a:r>
          </a:p>
          <a:p>
            <a:r>
              <a:rPr lang="nl-NL" sz="1800" dirty="0"/>
              <a:t>Via slijmvliezen en wondjes. </a:t>
            </a:r>
          </a:p>
          <a:p>
            <a:r>
              <a:rPr lang="nl-NL" sz="1800" dirty="0"/>
              <a:t>Melkerskoorts: via urine van de koe.</a:t>
            </a:r>
          </a:p>
          <a:p>
            <a:r>
              <a:rPr lang="nl-NL" sz="1800" dirty="0"/>
              <a:t>Ziekte van </a:t>
            </a:r>
            <a:r>
              <a:rPr lang="nl-NL" sz="1800" dirty="0" err="1"/>
              <a:t>Weil</a:t>
            </a:r>
            <a:r>
              <a:rPr lang="nl-NL" sz="1800" dirty="0"/>
              <a:t>: via ratten, in jullie beroep via contact met urine van honden of andere besmette dieren</a:t>
            </a:r>
          </a:p>
          <a:p>
            <a:r>
              <a:rPr lang="nl-NL" sz="1800" dirty="0"/>
              <a:t>Zelden van mens tot mens, het is niet onmogelijk.</a:t>
            </a:r>
          </a:p>
          <a:p>
            <a:endParaRPr lang="nl-NL" sz="1800" u="sng" dirty="0"/>
          </a:p>
          <a:p>
            <a:pPr marL="0" indent="0">
              <a:buNone/>
            </a:pPr>
            <a:endParaRPr lang="nl-NL" sz="1600" i="1" dirty="0"/>
          </a:p>
          <a:p>
            <a:pPr marL="0" indent="0">
              <a:buNone/>
            </a:pPr>
            <a:endParaRPr lang="nl-NL" sz="1600" i="1" dirty="0"/>
          </a:p>
        </p:txBody>
      </p:sp>
    </p:spTree>
    <p:extLst>
      <p:ext uri="{BB962C8B-B14F-4D97-AF65-F5344CB8AC3E}">
        <p14:creationId xmlns:p14="http://schemas.microsoft.com/office/powerpoint/2010/main" val="245622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692696"/>
            <a:ext cx="8229600" cy="1143000"/>
          </a:xfrm>
        </p:spPr>
        <p:txBody>
          <a:bodyPr>
            <a:normAutofit fontScale="90000"/>
          </a:bodyPr>
          <a:lstStyle/>
          <a:p>
            <a:r>
              <a:rPr lang="nl-NL" b="1" dirty="0" err="1" smtClean="0"/>
              <a:t>Giardia</a:t>
            </a:r>
            <a:r>
              <a:rPr lang="nl-NL" dirty="0" smtClean="0"/>
              <a:t/>
            </a:r>
            <a:br>
              <a:rPr lang="nl-NL" dirty="0" smtClean="0"/>
            </a:b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u="sng" dirty="0"/>
              <a:t>Incubatietijd:</a:t>
            </a:r>
          </a:p>
          <a:p>
            <a:r>
              <a:rPr lang="nl-NL" sz="1800" dirty="0"/>
              <a:t>Symptomen van </a:t>
            </a:r>
            <a:r>
              <a:rPr lang="nl-NL" sz="1800" i="1" dirty="0"/>
              <a:t>giardiasis</a:t>
            </a:r>
            <a:r>
              <a:rPr lang="nl-NL" sz="1800" dirty="0"/>
              <a:t> beginnen pas vanaf zeven dagen tot 2 a 3 weken.</a:t>
            </a:r>
          </a:p>
          <a:p>
            <a:pPr marL="0" indent="0">
              <a:buNone/>
            </a:pPr>
            <a:endParaRPr lang="nl-NL" sz="1800" dirty="0"/>
          </a:p>
          <a:p>
            <a:pPr marL="0" indent="0">
              <a:buNone/>
            </a:pPr>
            <a:r>
              <a:rPr lang="nl-NL" sz="1800" u="sng" dirty="0"/>
              <a:t>Ziekteverschijnselen:</a:t>
            </a:r>
          </a:p>
          <a:p>
            <a:pPr marL="0" indent="0">
              <a:buNone/>
            </a:pPr>
            <a:endParaRPr lang="nl-NL" sz="1800" u="sng" dirty="0"/>
          </a:p>
          <a:p>
            <a:r>
              <a:rPr lang="nl-NL" sz="1800" dirty="0"/>
              <a:t>Diarree: bij langdurige diarree kans op uitdroging.</a:t>
            </a:r>
          </a:p>
          <a:p>
            <a:r>
              <a:rPr lang="nl-NL" sz="1800" dirty="0"/>
              <a:t>Darmklachten: krampen, opgeblazen buik.</a:t>
            </a:r>
          </a:p>
          <a:p>
            <a:r>
              <a:rPr lang="nl-NL" sz="1800" dirty="0"/>
              <a:t>Bij sommige mensen geeft het matige klachten bij sommige mensen houden zeer lang klachten over als darmontsteking.</a:t>
            </a:r>
          </a:p>
          <a:p>
            <a:endParaRPr lang="nl-NL" sz="1800" dirty="0"/>
          </a:p>
          <a:p>
            <a:endParaRPr lang="nl-NL" sz="1800" u="sng" dirty="0"/>
          </a:p>
          <a:p>
            <a:pPr marL="0" indent="0">
              <a:buNone/>
            </a:pPr>
            <a:endParaRPr lang="nl-NL" dirty="0" smtClean="0"/>
          </a:p>
          <a:p>
            <a:pPr marL="0" indent="0">
              <a:buNone/>
            </a:pPr>
            <a:endParaRPr lang="nl-NL" dirty="0"/>
          </a:p>
        </p:txBody>
      </p:sp>
      <p:pic>
        <p:nvPicPr>
          <p:cNvPr id="2050" name="Picture 2" descr="Afbeeldingsresultaat voor giar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042" y="0"/>
            <a:ext cx="5116957" cy="223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9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err="1" smtClean="0"/>
              <a:t>Giardia</a:t>
            </a:r>
            <a:endParaRPr lang="nl-NL" b="1" dirty="0"/>
          </a:p>
        </p:txBody>
      </p:sp>
      <p:sp>
        <p:nvSpPr>
          <p:cNvPr id="3" name="Tijdelijke aanduiding voor inhoud 2"/>
          <p:cNvSpPr>
            <a:spLocks noGrp="1"/>
          </p:cNvSpPr>
          <p:nvPr>
            <p:ph idx="1"/>
          </p:nvPr>
        </p:nvSpPr>
        <p:spPr>
          <a:xfrm>
            <a:off x="1919536" y="1124744"/>
            <a:ext cx="8229600" cy="5069160"/>
          </a:xfrm>
        </p:spPr>
        <p:txBody>
          <a:bodyPr>
            <a:normAutofit/>
          </a:bodyPr>
          <a:lstStyle/>
          <a:p>
            <a:pPr marL="0" indent="0">
              <a:buNone/>
            </a:pPr>
            <a:endParaRPr lang="nl-NL" sz="1600" i="1" dirty="0"/>
          </a:p>
          <a:p>
            <a:pPr marL="0" indent="0">
              <a:buNone/>
            </a:pPr>
            <a:r>
              <a:rPr lang="nl-NL" sz="1800" u="sng" dirty="0"/>
              <a:t>Besmettingsroute:</a:t>
            </a:r>
          </a:p>
          <a:p>
            <a:r>
              <a:rPr lang="nl-NL" sz="1800" dirty="0" err="1"/>
              <a:t>Giardia</a:t>
            </a:r>
            <a:r>
              <a:rPr lang="nl-NL" sz="1800" dirty="0"/>
              <a:t> lamblia kan als parasiet niet buiten de gastheer overleven. </a:t>
            </a:r>
          </a:p>
          <a:p>
            <a:r>
              <a:rPr lang="nl-NL" sz="1800" dirty="0"/>
              <a:t>Cysten van </a:t>
            </a:r>
            <a:r>
              <a:rPr lang="nl-NL" sz="1800" dirty="0" err="1"/>
              <a:t>Giardia</a:t>
            </a:r>
            <a:r>
              <a:rPr lang="nl-NL" sz="1800" dirty="0"/>
              <a:t> lamblia kunnen dat echter wel. Een cyste is een soort blaasje met daarin de parasiet ‘in rust’. </a:t>
            </a:r>
          </a:p>
          <a:p>
            <a:r>
              <a:rPr lang="nl-NL" sz="1800" dirty="0"/>
              <a:t>Een infectie met </a:t>
            </a:r>
            <a:r>
              <a:rPr lang="nl-NL" sz="1800" dirty="0" err="1"/>
              <a:t>Giardia</a:t>
            </a:r>
            <a:r>
              <a:rPr lang="nl-NL" sz="1800" dirty="0"/>
              <a:t> lamblia wordt opgelopen als de cysten via de mond, slokdarm en maag in de dunne darm terechtkomen. In de dunne darm barst de cyste open en komt de parasiet vrij. Deze gaat zich vervolgens vermenigvuldigen en zich vasthechten aan de darmwand. De darmwand raakt hierdoor beschadigd. Dit kan diarree en darmklachten als gevolg hebben. In de darm vormt de parasiet zich weer om tot een cyste. De cysten worden daarna met de ontlasting uitgescheiden. Zo kan opnieuw een infectie optreden.</a:t>
            </a:r>
          </a:p>
          <a:p>
            <a:r>
              <a:rPr lang="nl-NL" sz="1800" dirty="0"/>
              <a:t>Mensen kunnen het via de ontlasting van dieren oplopen wanneer ze de cysten binnen krijgen. Kan ook via besmet water (katten en honden en ook bij kalveren, schapen, muizen en varkens). Kwetsbare doelgroepen zijn uiteraard gevoeliger.</a:t>
            </a:r>
          </a:p>
          <a:p>
            <a:pPr marL="0" indent="0">
              <a:buNone/>
            </a:pPr>
            <a:endParaRPr lang="nl-NL" sz="1600" i="1" dirty="0"/>
          </a:p>
          <a:p>
            <a:pPr marL="0" indent="0">
              <a:buNone/>
            </a:pPr>
            <a:endParaRPr lang="nl-NL" sz="1600" i="1" dirty="0"/>
          </a:p>
        </p:txBody>
      </p:sp>
      <p:pic>
        <p:nvPicPr>
          <p:cNvPr id="3074" name="Picture 2" descr="Afbeeldingsresultaat voor giardia po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77" y="0"/>
            <a:ext cx="3426823" cy="228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98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0653" y="705758"/>
            <a:ext cx="8229600" cy="1143000"/>
          </a:xfrm>
        </p:spPr>
        <p:txBody>
          <a:bodyPr>
            <a:normAutofit fontScale="90000"/>
          </a:bodyPr>
          <a:lstStyle/>
          <a:p>
            <a:r>
              <a:rPr lang="nl-NL" b="1" dirty="0" smtClean="0"/>
              <a:t>Tetanus</a:t>
            </a:r>
            <a:r>
              <a:rPr lang="nl-NL" dirty="0" smtClean="0"/>
              <a:t/>
            </a:r>
            <a:br>
              <a:rPr lang="nl-NL" dirty="0" smtClean="0"/>
            </a:br>
            <a:endParaRPr lang="nl-NL" dirty="0"/>
          </a:p>
        </p:txBody>
      </p:sp>
      <p:sp>
        <p:nvSpPr>
          <p:cNvPr id="3" name="Tijdelijke aanduiding voor inhoud 2"/>
          <p:cNvSpPr>
            <a:spLocks noGrp="1"/>
          </p:cNvSpPr>
          <p:nvPr>
            <p:ph idx="1"/>
          </p:nvPr>
        </p:nvSpPr>
        <p:spPr>
          <a:xfrm>
            <a:off x="1390653" y="1445270"/>
            <a:ext cx="9360078" cy="5412729"/>
          </a:xfrm>
        </p:spPr>
        <p:txBody>
          <a:bodyPr>
            <a:normAutofit fontScale="92500" lnSpcReduction="10000"/>
          </a:bodyPr>
          <a:lstStyle/>
          <a:p>
            <a:pPr marL="0" indent="0">
              <a:buNone/>
            </a:pPr>
            <a:r>
              <a:rPr lang="nl-NL" sz="1900" dirty="0">
                <a:solidFill>
                  <a:srgbClr val="000000"/>
                </a:solidFill>
              </a:rPr>
              <a:t>Tetanus wordt veroorzaakt door de bacterie </a:t>
            </a:r>
            <a:r>
              <a:rPr lang="nl-NL" sz="1900" i="1" dirty="0" err="1">
                <a:solidFill>
                  <a:srgbClr val="000000"/>
                </a:solidFill>
              </a:rPr>
              <a:t>Clostridium</a:t>
            </a:r>
            <a:r>
              <a:rPr lang="nl-NL" sz="1900" i="1" dirty="0">
                <a:solidFill>
                  <a:srgbClr val="000000"/>
                </a:solidFill>
              </a:rPr>
              <a:t> </a:t>
            </a:r>
            <a:r>
              <a:rPr lang="nl-NL" sz="1900" i="1" dirty="0" err="1">
                <a:solidFill>
                  <a:srgbClr val="000000"/>
                </a:solidFill>
              </a:rPr>
              <a:t>tetani</a:t>
            </a:r>
            <a:r>
              <a:rPr lang="nl-NL" sz="1900" dirty="0">
                <a:solidFill>
                  <a:srgbClr val="000000"/>
                </a:solidFill>
              </a:rPr>
              <a:t>. </a:t>
            </a:r>
            <a:endParaRPr lang="nl-NL" sz="1900" dirty="0">
              <a:solidFill>
                <a:srgbClr val="000000"/>
              </a:solidFill>
            </a:endParaRPr>
          </a:p>
          <a:p>
            <a:pPr marL="0" indent="0">
              <a:buNone/>
            </a:pPr>
            <a:r>
              <a:rPr lang="nl-NL" sz="1900" dirty="0" smtClean="0">
                <a:solidFill>
                  <a:srgbClr val="000000"/>
                </a:solidFill>
              </a:rPr>
              <a:t>De bacterie maakt </a:t>
            </a:r>
            <a:r>
              <a:rPr lang="nl-NL" sz="1900" dirty="0">
                <a:solidFill>
                  <a:srgbClr val="000000"/>
                </a:solidFill>
              </a:rPr>
              <a:t>gifstoffen aan die ernstige spierkrampen kunnen </a:t>
            </a:r>
            <a:endParaRPr lang="nl-NL" sz="1900" dirty="0" smtClean="0">
              <a:solidFill>
                <a:srgbClr val="000000"/>
              </a:solidFill>
            </a:endParaRPr>
          </a:p>
          <a:p>
            <a:pPr marL="0" indent="0">
              <a:buNone/>
            </a:pPr>
            <a:r>
              <a:rPr lang="nl-NL" sz="1900" dirty="0">
                <a:solidFill>
                  <a:srgbClr val="000000"/>
                </a:solidFill>
              </a:rPr>
              <a:t>v</a:t>
            </a:r>
            <a:r>
              <a:rPr lang="nl-NL" sz="1900" dirty="0" smtClean="0">
                <a:solidFill>
                  <a:srgbClr val="000000"/>
                </a:solidFill>
              </a:rPr>
              <a:t>eroorzaken.</a:t>
            </a:r>
          </a:p>
          <a:p>
            <a:pPr marL="0" indent="0">
              <a:buNone/>
            </a:pPr>
            <a:endParaRPr lang="nl-NL" sz="1900" u="sng" dirty="0">
              <a:solidFill>
                <a:srgbClr val="000000"/>
              </a:solidFill>
            </a:endParaRPr>
          </a:p>
          <a:p>
            <a:pPr marL="0" indent="0">
              <a:buNone/>
            </a:pPr>
            <a:r>
              <a:rPr lang="nl-NL" sz="1900" u="sng" dirty="0">
                <a:solidFill>
                  <a:srgbClr val="000000"/>
                </a:solidFill>
              </a:rPr>
              <a:t>Incubatietijd:</a:t>
            </a:r>
          </a:p>
          <a:p>
            <a:r>
              <a:rPr lang="nl-NL" sz="1900" dirty="0">
                <a:solidFill>
                  <a:srgbClr val="000000"/>
                </a:solidFill>
              </a:rPr>
              <a:t>De incubatietijd varieert van 1 dag tot enkele maanden, maar bedraagt meestal 3 tot 21 dagen. De incubatietijd wordt vooral bepaald door de plaats en de aard van de verwonding. </a:t>
            </a:r>
          </a:p>
          <a:p>
            <a:endParaRPr lang="nl-NL" sz="1900" u="sng" dirty="0">
              <a:solidFill>
                <a:srgbClr val="000000"/>
              </a:solidFill>
            </a:endParaRPr>
          </a:p>
          <a:p>
            <a:pPr marL="0" indent="0">
              <a:buNone/>
            </a:pPr>
            <a:r>
              <a:rPr lang="nl-NL" sz="1900" u="sng" dirty="0"/>
              <a:t>Ziekteverschijnselen:</a:t>
            </a:r>
          </a:p>
          <a:p>
            <a:r>
              <a:rPr lang="nl-NL" sz="1900" dirty="0">
                <a:solidFill>
                  <a:srgbClr val="000000"/>
                </a:solidFill>
              </a:rPr>
              <a:t>Tetanus is een acute, zeer ernstige infectieziekte die wereldwijd voorkomt. Bij onvoldoende immuniteit van de gastheer kan de ziekte tetanus ontstaan.</a:t>
            </a:r>
            <a:endParaRPr lang="nl-NL" sz="1900" u="sng" dirty="0"/>
          </a:p>
          <a:p>
            <a:r>
              <a:rPr lang="nl-NL" sz="1900" dirty="0">
                <a:solidFill>
                  <a:srgbClr val="000000"/>
                </a:solidFill>
              </a:rPr>
              <a:t>De gifstoffen kunnen rondom de wond waarmee je de bacterie hebt opgelopen stijfheid geven.</a:t>
            </a:r>
          </a:p>
          <a:p>
            <a:r>
              <a:rPr lang="nl-NL" sz="1900" dirty="0">
                <a:solidFill>
                  <a:srgbClr val="000000"/>
                </a:solidFill>
              </a:rPr>
              <a:t>Pijnlijke spierkrampen kunnen optreden. </a:t>
            </a:r>
          </a:p>
          <a:p>
            <a:r>
              <a:rPr lang="nl-NL" sz="1900" dirty="0">
                <a:solidFill>
                  <a:srgbClr val="000000"/>
                </a:solidFill>
              </a:rPr>
              <a:t>Slikklachten krijgen en ademhalingsproblemen. </a:t>
            </a:r>
          </a:p>
          <a:p>
            <a:r>
              <a:rPr lang="nl-NL" sz="1900" dirty="0">
                <a:solidFill>
                  <a:srgbClr val="000000"/>
                </a:solidFill>
              </a:rPr>
              <a:t>iemand kan ook helemaal verkrampen, waardoor het lichaam als een soort hoepel krom trekt. Als complicaties kunnen er botbreuken en hartproblemen ontstaan. Zonder goede behandeling is tetanus dodelijk. </a:t>
            </a:r>
            <a:endParaRPr lang="nl-NL" dirty="0"/>
          </a:p>
        </p:txBody>
      </p:sp>
      <p:pic>
        <p:nvPicPr>
          <p:cNvPr id="4098" name="Picture 2" descr="Afbeeldingsresultaat voor tetanus"/>
          <p:cNvPicPr>
            <a:picLocks noChangeAspect="1" noChangeArrowheads="1"/>
          </p:cNvPicPr>
          <p:nvPr/>
        </p:nvPicPr>
        <p:blipFill rotWithShape="1">
          <a:blip r:embed="rId2">
            <a:extLst>
              <a:ext uri="{28A0092B-C50C-407E-A947-70E740481C1C}">
                <a14:useLocalDpi xmlns:a14="http://schemas.microsoft.com/office/drawing/2010/main" val="0"/>
              </a:ext>
            </a:extLst>
          </a:blip>
          <a:srcRect r="29096" b="18756"/>
          <a:stretch/>
        </p:blipFill>
        <p:spPr bwMode="auto">
          <a:xfrm>
            <a:off x="7791722" y="-65473"/>
            <a:ext cx="4539616" cy="267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06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Tetanus</a:t>
            </a:r>
            <a:endParaRPr lang="nl-NL" b="1" dirty="0"/>
          </a:p>
        </p:txBody>
      </p:sp>
      <p:pic>
        <p:nvPicPr>
          <p:cNvPr id="5122" name="Picture 2" descr="Afbeeldingsresultaat voor teta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14" y="3962997"/>
            <a:ext cx="4342504" cy="2895003"/>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1919536" y="1340768"/>
            <a:ext cx="8229600" cy="5069160"/>
          </a:xfrm>
        </p:spPr>
        <p:txBody>
          <a:bodyPr>
            <a:normAutofit/>
          </a:bodyPr>
          <a:lstStyle/>
          <a:p>
            <a:pPr marL="0" indent="0">
              <a:buNone/>
            </a:pPr>
            <a:endParaRPr lang="nl-NL" sz="1600" i="1" dirty="0"/>
          </a:p>
          <a:p>
            <a:pPr marL="0" indent="0">
              <a:buNone/>
            </a:pPr>
            <a:r>
              <a:rPr lang="nl-NL" sz="1800" u="sng" dirty="0"/>
              <a:t>Besmettingsroute:</a:t>
            </a:r>
          </a:p>
          <a:p>
            <a:r>
              <a:rPr lang="nl-NL" sz="1800" dirty="0">
                <a:solidFill>
                  <a:srgbClr val="000000"/>
                </a:solidFill>
              </a:rPr>
              <a:t>Mensen kunnen elkaar niet besmetten. </a:t>
            </a:r>
          </a:p>
          <a:p>
            <a:r>
              <a:rPr lang="nl-NL" sz="1800" dirty="0">
                <a:solidFill>
                  <a:srgbClr val="000000"/>
                </a:solidFill>
              </a:rPr>
              <a:t>Besmetting is alleen mogelijk als iemand een open wond heeft en die wond in contact komt met bijvoorbeeld straatvuil, stof, (paarden)mest of grond. </a:t>
            </a:r>
          </a:p>
          <a:p>
            <a:r>
              <a:rPr lang="nl-NL" sz="1800" dirty="0">
                <a:solidFill>
                  <a:srgbClr val="000000"/>
                </a:solidFill>
              </a:rPr>
              <a:t>Besmetting kan ook als je gebeten wordt door een beest dat straatvuil in zijn bek heeft. </a:t>
            </a:r>
          </a:p>
          <a:p>
            <a:r>
              <a:rPr lang="nl-NL" sz="1800" dirty="0">
                <a:solidFill>
                  <a:srgbClr val="000000"/>
                </a:solidFill>
              </a:rPr>
              <a:t>Ook een klein wondje, bijvoorbeeld van een prik aan een doornstruik in de tuin, kan genoeg zijn om tetanus op te lopen.</a:t>
            </a:r>
            <a:endParaRPr lang="nl-NL" sz="1800" u="sng" dirty="0"/>
          </a:p>
          <a:p>
            <a:pPr marL="0" indent="0">
              <a:buNone/>
            </a:pPr>
            <a:endParaRPr lang="nl-NL" sz="1600" i="1" dirty="0"/>
          </a:p>
          <a:p>
            <a:pPr marL="0" indent="0">
              <a:buNone/>
            </a:pPr>
            <a:endParaRPr lang="nl-NL" sz="1600" i="1" dirty="0"/>
          </a:p>
        </p:txBody>
      </p:sp>
    </p:spTree>
    <p:extLst>
      <p:ext uri="{BB962C8B-B14F-4D97-AF65-F5344CB8AC3E}">
        <p14:creationId xmlns:p14="http://schemas.microsoft.com/office/powerpoint/2010/main" val="404200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Kattenkrabziekte</a:t>
            </a:r>
            <a:endParaRPr lang="nl-NL" b="1" dirty="0"/>
          </a:p>
        </p:txBody>
      </p:sp>
      <p:pic>
        <p:nvPicPr>
          <p:cNvPr id="6146" name="Picture 2" descr="Afbeeldingsresultaat voor kattenkrabziek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837" y="-1"/>
            <a:ext cx="4491163" cy="3370217"/>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1847528" y="1196753"/>
            <a:ext cx="8229600" cy="4525963"/>
          </a:xfrm>
        </p:spPr>
        <p:txBody>
          <a:bodyPr>
            <a:noAutofit/>
          </a:bodyPr>
          <a:lstStyle/>
          <a:p>
            <a:pPr marL="0" indent="0">
              <a:buNone/>
            </a:pPr>
            <a:r>
              <a:rPr lang="nl-NL" sz="1800" dirty="0">
                <a:solidFill>
                  <a:srgbClr val="222222"/>
                </a:solidFill>
              </a:rPr>
              <a:t>Wordt veroorzaakt door de bacterie Bartonella. </a:t>
            </a:r>
          </a:p>
          <a:p>
            <a:pPr marL="0" indent="0">
              <a:buNone/>
            </a:pPr>
            <a:endParaRPr lang="nl-NL" sz="1800" dirty="0">
              <a:solidFill>
                <a:srgbClr val="222222"/>
              </a:solidFill>
            </a:endParaRPr>
          </a:p>
          <a:p>
            <a:pPr marL="0" indent="0">
              <a:buNone/>
            </a:pPr>
            <a:r>
              <a:rPr lang="nl-NL" sz="1800" u="sng" dirty="0">
                <a:solidFill>
                  <a:srgbClr val="222222"/>
                </a:solidFill>
              </a:rPr>
              <a:t>Incubatietijd: </a:t>
            </a:r>
          </a:p>
          <a:p>
            <a:r>
              <a:rPr lang="nl-NL" sz="1800" dirty="0">
                <a:solidFill>
                  <a:srgbClr val="000000"/>
                </a:solidFill>
              </a:rPr>
              <a:t>Ziektebeeld ontstaat 2 tot 6 weken na de beet of krab. </a:t>
            </a:r>
            <a:endParaRPr lang="nl-NL" sz="1800" dirty="0">
              <a:solidFill>
                <a:srgbClr val="222222"/>
              </a:solidFill>
            </a:endParaRPr>
          </a:p>
          <a:p>
            <a:endParaRPr lang="nl-NL" sz="1800" dirty="0">
              <a:solidFill>
                <a:srgbClr val="222222"/>
              </a:solidFill>
            </a:endParaRPr>
          </a:p>
          <a:p>
            <a:pPr marL="0" indent="0">
              <a:buNone/>
            </a:pPr>
            <a:r>
              <a:rPr lang="nl-NL" sz="1800" u="sng" dirty="0">
                <a:solidFill>
                  <a:srgbClr val="222222"/>
                </a:solidFill>
              </a:rPr>
              <a:t>Symptomen:</a:t>
            </a:r>
            <a:endParaRPr lang="nl-NL" sz="1800" dirty="0">
              <a:solidFill>
                <a:srgbClr val="222222"/>
              </a:solidFill>
            </a:endParaRPr>
          </a:p>
          <a:p>
            <a:r>
              <a:rPr lang="nl-NL" sz="1800" dirty="0">
                <a:solidFill>
                  <a:srgbClr val="222222"/>
                </a:solidFill>
              </a:rPr>
              <a:t>De volgende verschijnselen kunnen duiden op kattenkrabziekte: Puistjes/blaasjes op de infectieplaats.</a:t>
            </a:r>
          </a:p>
          <a:p>
            <a:pPr>
              <a:buFont typeface="Arial"/>
              <a:buChar char="•"/>
            </a:pPr>
            <a:r>
              <a:rPr lang="nl-NL" sz="1800" dirty="0">
                <a:solidFill>
                  <a:srgbClr val="222222"/>
                </a:solidFill>
              </a:rPr>
              <a:t>Vergrote lymfeklieren (vaak in de oksel) met abcesvorming.</a:t>
            </a:r>
          </a:p>
          <a:p>
            <a:pPr>
              <a:buFont typeface="Arial"/>
              <a:buChar char="•"/>
            </a:pPr>
            <a:r>
              <a:rPr lang="nl-NL" sz="1800" dirty="0">
                <a:solidFill>
                  <a:srgbClr val="222222"/>
                </a:solidFill>
              </a:rPr>
              <a:t>Mogelijk koorts.</a:t>
            </a:r>
          </a:p>
          <a:p>
            <a:r>
              <a:rPr lang="nl-NL" sz="1800" dirty="0"/>
              <a:t>Heb je een goede weerstand dan kun je ziek worden maar herstel je vanzelf, kan maanden duren. </a:t>
            </a:r>
          </a:p>
          <a:p>
            <a:r>
              <a:rPr lang="nl-NL" sz="1800" dirty="0">
                <a:solidFill>
                  <a:srgbClr val="222222"/>
                </a:solidFill>
              </a:rPr>
              <a:t>Bij mensen met een </a:t>
            </a:r>
            <a:r>
              <a:rPr lang="nl-NL" sz="1800" b="1" dirty="0">
                <a:solidFill>
                  <a:srgbClr val="222222"/>
                </a:solidFill>
              </a:rPr>
              <a:t>verminderde weerstand</a:t>
            </a:r>
            <a:r>
              <a:rPr lang="nl-NL" sz="1800" dirty="0">
                <a:solidFill>
                  <a:srgbClr val="222222"/>
                </a:solidFill>
              </a:rPr>
              <a:t> kan de bacterie ook elders in het lichaam schade geven. Een leverontsteking, ontsteking van de hartkleppen, ontstekingen in het oog of van de hersenen kunnen optreden.</a:t>
            </a:r>
            <a:r>
              <a:rPr lang="nl-NL" sz="1800" dirty="0"/>
              <a:t> </a:t>
            </a:r>
            <a:r>
              <a:rPr lang="nl-NL" sz="1800" dirty="0">
                <a:solidFill>
                  <a:srgbClr val="222222"/>
                </a:solidFill>
              </a:rPr>
              <a:t>Bij deze patiënten zijn antibiotica altijd nodig en vaak effectief.</a:t>
            </a:r>
            <a:endParaRPr lang="nl-NL" sz="1800" dirty="0"/>
          </a:p>
        </p:txBody>
      </p:sp>
    </p:spTree>
    <p:extLst>
      <p:ext uri="{BB962C8B-B14F-4D97-AF65-F5344CB8AC3E}">
        <p14:creationId xmlns:p14="http://schemas.microsoft.com/office/powerpoint/2010/main" val="294028073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1789</Words>
  <Application>Microsoft Office PowerPoint</Application>
  <PresentationFormat>Breedbeeld</PresentationFormat>
  <Paragraphs>220</Paragraphs>
  <Slides>25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Calibri Light</vt:lpstr>
      <vt:lpstr>verdana</vt:lpstr>
      <vt:lpstr>Kantoorthema</vt:lpstr>
      <vt:lpstr>Zoönosen</vt:lpstr>
      <vt:lpstr>Zoönosen</vt:lpstr>
      <vt:lpstr>Leptospirose  (ziekte van Weil, Melkerskoorts) </vt:lpstr>
      <vt:lpstr>Leptospirose (ziekte van Weil, Melkerskoorts)</vt:lpstr>
      <vt:lpstr>Giardia </vt:lpstr>
      <vt:lpstr>Giardia</vt:lpstr>
      <vt:lpstr>Tetanus </vt:lpstr>
      <vt:lpstr>Tetanus</vt:lpstr>
      <vt:lpstr>Kattenkrabziekte</vt:lpstr>
      <vt:lpstr>Kattenkrabziekte</vt:lpstr>
      <vt:lpstr> Huidparasieten: Mijten  </vt:lpstr>
      <vt:lpstr>Huidparasieten: Mijten</vt:lpstr>
      <vt:lpstr>RINGWORM (TINEA CORPORIS)</vt:lpstr>
      <vt:lpstr>RINGWORM (TINEA CORPORIS)</vt:lpstr>
      <vt:lpstr> Psittacose (papagaaienziekte)  </vt:lpstr>
      <vt:lpstr>Psittacose (papagaaienziekte)</vt:lpstr>
      <vt:lpstr> Toxocara  </vt:lpstr>
      <vt:lpstr>Toxocara</vt:lpstr>
      <vt:lpstr> Rabiës  </vt:lpstr>
      <vt:lpstr>Rabies</vt:lpstr>
      <vt:lpstr>Toxoplasmose </vt:lpstr>
      <vt:lpstr>Toxoplasmose</vt:lpstr>
      <vt:lpstr>Toxoplasmose</vt:lpstr>
      <vt:lpstr>Ecthyma</vt:lpstr>
      <vt:lpstr>Ecthyma</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Zoönosen</dc:title>
  <dc:creator>Inge Zanderink - Mollenhorst</dc:creator>
  <cp:lastModifiedBy>Inge Zanderink - Mollenhorst</cp:lastModifiedBy>
  <cp:revision>8</cp:revision>
  <dcterms:created xsi:type="dcterms:W3CDTF">2016-10-03T09:27:38Z</dcterms:created>
  <dcterms:modified xsi:type="dcterms:W3CDTF">2016-10-03T10:50:44Z</dcterms:modified>
</cp:coreProperties>
</file>