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8" r:id="rId4"/>
    <p:sldId id="264" r:id="rId5"/>
    <p:sldId id="262" r:id="rId6"/>
    <p:sldId id="257" r:id="rId7"/>
    <p:sldId id="271" r:id="rId8"/>
    <p:sldId id="272" r:id="rId9"/>
    <p:sldId id="261" r:id="rId10"/>
    <p:sldId id="267" r:id="rId11"/>
    <p:sldId id="259" r:id="rId12"/>
    <p:sldId id="260" r:id="rId13"/>
    <p:sldId id="263" r:id="rId14"/>
    <p:sldId id="268" r:id="rId15"/>
    <p:sldId id="265" r:id="rId16"/>
    <p:sldId id="269" r:id="rId17"/>
    <p:sldId id="270" r:id="rId18"/>
    <p:sldId id="266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DFBF-2C27-423F-9AE5-B646C2F62320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A0F6F-F250-492B-A04A-E1572B10D0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7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glot.nl/woordenboek/nl/en/vertaal/loskoppele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nterglot.nl/woordenboek/nl/en/vertaal/niet-beschikbaar%20maken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r>
              <a:rPr lang="nl-NL" baseline="0" dirty="0" smtClean="0"/>
              <a:t>: wat is delirium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35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Filmpje:</a:t>
            </a:r>
            <a:r>
              <a:rPr lang="nl-NL" baseline="0" dirty="0" smtClean="0"/>
              <a:t> Zembla; vader ziet spoken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04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DSM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een afkorting voor: '</a:t>
            </a:r>
            <a:r>
              <a:rPr lang="nl-NL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Statistical Manual of </a:t>
            </a:r>
            <a:r>
              <a:rPr lang="nl-NL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Disorders. Alle geestelijke aandoening staan uitgebreid beschreven in de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DSM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zodat een diagnose gesteld kan worden bij patiënten. De eerste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DSM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 in 1952 geschreven door een aantal vooraanstaande psychiaters en psychologen.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87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Filmpje: </a:t>
            </a:r>
            <a:r>
              <a:rPr lang="nl-NL" dirty="0" err="1" smtClean="0"/>
              <a:t>ziekenhuis:valpoli</a:t>
            </a:r>
            <a:r>
              <a:rPr lang="nl-NL" baseline="0" dirty="0" smtClean="0"/>
              <a:t> en delier</a:t>
            </a:r>
            <a:endParaRPr lang="nl-NL" dirty="0" smtClean="0"/>
          </a:p>
          <a:p>
            <a:r>
              <a:rPr lang="nl-NL" dirty="0" smtClean="0"/>
              <a:t>Filmpje: waar</a:t>
            </a:r>
            <a:r>
              <a:rPr lang="nl-NL" baseline="0" dirty="0" smtClean="0"/>
              <a:t> is het nu van? Dementie, delier of </a:t>
            </a:r>
            <a:r>
              <a:rPr lang="nl-NL" baseline="0" dirty="0" err="1" smtClean="0"/>
              <a:t>Haldol</a:t>
            </a:r>
            <a:r>
              <a:rPr lang="nl-NL" baseline="0" dirty="0" smtClean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68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Filmpje: duidelijk verschil tussen</a:t>
            </a:r>
            <a:r>
              <a:rPr lang="nl-NL" baseline="0" dirty="0" smtClean="0"/>
              <a:t> hyper- en hypoactief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79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DOSschaal</a:t>
            </a:r>
            <a:r>
              <a:rPr lang="nl-NL" baseline="0" dirty="0" smtClean="0"/>
              <a:t> printen en </a:t>
            </a:r>
            <a:r>
              <a:rPr lang="nl-NL" baseline="0" dirty="0" err="1" smtClean="0"/>
              <a:t>lln</a:t>
            </a:r>
            <a:r>
              <a:rPr lang="nl-NL" baseline="0" dirty="0" smtClean="0"/>
              <a:t> laten scoren </a:t>
            </a:r>
            <a:r>
              <a:rPr lang="nl-NL" baseline="0" dirty="0" err="1" smtClean="0"/>
              <a:t>adhv</a:t>
            </a:r>
            <a:r>
              <a:rPr lang="nl-NL" baseline="0" dirty="0" smtClean="0"/>
              <a:t> 1</a:t>
            </a:r>
            <a:r>
              <a:rPr lang="nl-NL" baseline="30000" dirty="0" smtClean="0"/>
              <a:t>e</a:t>
            </a:r>
            <a:r>
              <a:rPr lang="nl-NL" baseline="0" dirty="0" smtClean="0"/>
              <a:t> filmpje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72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 smtClean="0"/>
              <a:t>‘</a:t>
            </a:r>
            <a:r>
              <a:rPr lang="nl-NL" dirty="0" err="1" smtClean="0"/>
              <a:t>detached</a:t>
            </a:r>
            <a:r>
              <a:rPr lang="nl-NL" dirty="0" smtClean="0"/>
              <a:t>’ = </a:t>
            </a:r>
            <a:r>
              <a:rPr lang="nl-NL" dirty="0" smtClean="0">
                <a:effectLst/>
                <a:hlinkClick r:id="rId3" tooltip="Vertaal 'loskoppelen' van Nederlands naar Engels"/>
              </a:rPr>
              <a:t>loskoppelen</a:t>
            </a:r>
            <a:r>
              <a:rPr lang="nl-NL" dirty="0" smtClean="0">
                <a:effectLst/>
              </a:rPr>
              <a:t> </a:t>
            </a:r>
            <a:r>
              <a:rPr lang="nl-NL" dirty="0" smtClean="0"/>
              <a:t>; </a:t>
            </a:r>
            <a:r>
              <a:rPr lang="nl-NL" dirty="0" smtClean="0">
                <a:effectLst/>
                <a:hlinkClick r:id="rId4" tooltip="Vertaal 'niet-beschikbaar maken' van Nederlands naar Engels"/>
              </a:rPr>
              <a:t>niet-beschikbaar maken</a:t>
            </a:r>
            <a:r>
              <a:rPr lang="nl-NL" dirty="0" smtClean="0">
                <a:effectLst/>
              </a:rPr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53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Checklist van Nursing</a:t>
            </a:r>
            <a:r>
              <a:rPr lang="nl-NL" baseline="0" dirty="0" smtClean="0"/>
              <a:t>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79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Filmpje: E</a:t>
            </a:r>
            <a:r>
              <a:rPr lang="nl-NL" baseline="0" dirty="0" smtClean="0"/>
              <a:t>ngels; arts </a:t>
            </a:r>
            <a:r>
              <a:rPr lang="nl-NL" baseline="0" smtClean="0"/>
              <a:t>legt verschil uit.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0F6F-F250-492B-A04A-E1572B10D09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2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7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4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6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11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49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2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7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13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2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03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F11D-F33C-4B66-B686-A7DEFA7F7AFD}" type="datetimeFigureOut">
              <a:rPr lang="nl-NL" smtClean="0"/>
              <a:t>2-10-2016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F05E-8511-4A8A-8348-AB5C8C12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67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3OAWjrfoM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RWZc6AtT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2D_SLb0e4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wz9M2jZi_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onter.com/noorderpoort/links/files.phtml/1527908922$946592683$/Verpleegkundige/Leerjaar+2/Periode+5/Pathologie/Delier+DOS+scha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.nl/verpleegkundigen/achtergrond/2006/5/delier-voorkomen-en-verminderen---checklist-nurs002664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wz9M2jZi_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KMLcdOgqL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68300"/>
            <a:ext cx="48895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Delier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5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Oorzaak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Verminderde reserves (ouderdom, ziekte)</a:t>
            </a:r>
          </a:p>
          <a:p>
            <a:r>
              <a:rPr lang="nl-NL" dirty="0" smtClean="0"/>
              <a:t>Onbekende situatie (opname, verhuizing)</a:t>
            </a:r>
          </a:p>
          <a:p>
            <a:r>
              <a:rPr lang="nl-NL" dirty="0" smtClean="0"/>
              <a:t>Plotseling stoppen met drug / medicijn (onthouding)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hlinkClick r:id="rId3"/>
              </a:rPr>
              <a:t>Geriatrie Slingeland ziekenhuis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Dementie, delier of </a:t>
            </a:r>
            <a:r>
              <a:rPr lang="nl-NL" dirty="0" err="1" smtClean="0">
                <a:hlinkClick r:id="rId4"/>
              </a:rPr>
              <a:t>Haldol</a:t>
            </a:r>
            <a:r>
              <a:rPr lang="nl-NL" dirty="0" smtClean="0">
                <a:hlinkClick r:id="rId4"/>
              </a:rPr>
              <a:t>?</a:t>
            </a:r>
            <a:r>
              <a:rPr lang="nl-NL" dirty="0" smtClean="0"/>
              <a:t>*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634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Onderscheid met dementie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</a:t>
            </a:r>
            <a:r>
              <a:rPr lang="nl-NL" dirty="0"/>
              <a:t>aandacht is bij een beginnende dementie nog </a:t>
            </a:r>
            <a:r>
              <a:rPr lang="nl-NL" dirty="0" smtClean="0"/>
              <a:t>aanwezig</a:t>
            </a:r>
          </a:p>
          <a:p>
            <a:r>
              <a:rPr lang="nl-NL" dirty="0" smtClean="0"/>
              <a:t>Het </a:t>
            </a:r>
            <a:r>
              <a:rPr lang="nl-NL" dirty="0"/>
              <a:t>bewustzijn is bij dementie </a:t>
            </a:r>
            <a:r>
              <a:rPr lang="nl-NL" dirty="0" smtClean="0"/>
              <a:t>normaal</a:t>
            </a:r>
          </a:p>
          <a:p>
            <a:r>
              <a:rPr lang="nl-NL" dirty="0" smtClean="0"/>
              <a:t>In </a:t>
            </a:r>
            <a:r>
              <a:rPr lang="nl-NL" dirty="0"/>
              <a:t>de </a:t>
            </a:r>
            <a:r>
              <a:rPr lang="nl-NL" dirty="0" smtClean="0"/>
              <a:t>beginfase </a:t>
            </a:r>
            <a:r>
              <a:rPr lang="nl-NL" dirty="0"/>
              <a:t>van dementie vindt men gewoonlijk niet </a:t>
            </a:r>
            <a:r>
              <a:rPr lang="nl-NL" dirty="0" smtClean="0"/>
              <a:t>de duidelijke hallucinaties</a:t>
            </a:r>
          </a:p>
          <a:p>
            <a:pPr lvl="1"/>
            <a:r>
              <a:rPr lang="nl-NL" dirty="0" smtClean="0"/>
              <a:t>30 </a:t>
            </a:r>
            <a:r>
              <a:rPr lang="nl-NL" dirty="0"/>
              <a:t>% van </a:t>
            </a:r>
            <a:r>
              <a:rPr lang="nl-NL" dirty="0" err="1" smtClean="0"/>
              <a:t>zv</a:t>
            </a:r>
            <a:r>
              <a:rPr lang="nl-NL" dirty="0" smtClean="0"/>
              <a:t> met delier </a:t>
            </a:r>
            <a:r>
              <a:rPr lang="nl-NL" dirty="0"/>
              <a:t>vertonen </a:t>
            </a:r>
            <a:r>
              <a:rPr lang="nl-NL" dirty="0" smtClean="0"/>
              <a:t>wanen/hallucinaties</a:t>
            </a:r>
            <a:endParaRPr lang="nl-NL" dirty="0"/>
          </a:p>
          <a:p>
            <a:pPr lvl="1"/>
            <a:r>
              <a:rPr lang="nl-NL" dirty="0" smtClean="0"/>
              <a:t>verwarren personeel/naasten, </a:t>
            </a:r>
            <a:r>
              <a:rPr lang="nl-NL" dirty="0"/>
              <a:t>verwarren objecten in de </a:t>
            </a:r>
            <a:r>
              <a:rPr lang="nl-NL" dirty="0" smtClean="0"/>
              <a:t>kamer; </a:t>
            </a:r>
            <a:r>
              <a:rPr lang="nl-NL" dirty="0"/>
              <a:t>zien familielid in </a:t>
            </a:r>
            <a:r>
              <a:rPr lang="nl-NL" dirty="0" smtClean="0"/>
              <a:t>de kamer; </a:t>
            </a:r>
            <a:r>
              <a:rPr lang="nl-NL" dirty="0"/>
              <a:t>zien </a:t>
            </a:r>
            <a:r>
              <a:rPr lang="nl-NL" dirty="0" smtClean="0"/>
              <a:t>dier; </a:t>
            </a:r>
            <a:r>
              <a:rPr lang="nl-NL" dirty="0"/>
              <a:t>horen </a:t>
            </a:r>
            <a:r>
              <a:rPr lang="nl-NL" dirty="0" smtClean="0"/>
              <a:t>geluiden; </a:t>
            </a:r>
            <a:r>
              <a:rPr lang="nl-NL" dirty="0"/>
              <a:t>de spuit is gevuld met </a:t>
            </a:r>
            <a:r>
              <a:rPr lang="nl-NL" dirty="0" smtClean="0"/>
              <a:t>gif; dokter </a:t>
            </a:r>
            <a:r>
              <a:rPr lang="nl-NL" dirty="0"/>
              <a:t>doet experimenten met de </a:t>
            </a:r>
            <a:r>
              <a:rPr lang="nl-NL" dirty="0" smtClean="0"/>
              <a:t>patiënt etc.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Onderscheid met 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Acute karakter onderscheid met dementie</a:t>
            </a:r>
          </a:p>
          <a:p>
            <a:r>
              <a:rPr lang="nl-NL" dirty="0"/>
              <a:t>Gewoonlijk ontstaat delier in </a:t>
            </a:r>
            <a:r>
              <a:rPr lang="nl-NL" dirty="0" smtClean="0"/>
              <a:t>uren/dagen, soms </a:t>
            </a:r>
            <a:r>
              <a:rPr lang="nl-NL" dirty="0"/>
              <a:t>ontstaat de aandoening zeer geleidelijk: over weken (soms kan het delier zelfs maanden duren)</a:t>
            </a:r>
          </a:p>
          <a:p>
            <a:r>
              <a:rPr lang="nl-NL" dirty="0" smtClean="0"/>
              <a:t>Er is vaak informatie nodig van familie, bv. om te weten hoe lang het bezig is, hoe het voor die tijd was etc.</a:t>
            </a:r>
          </a:p>
          <a:p>
            <a:r>
              <a:rPr lang="nl-NL" dirty="0" smtClean="0"/>
              <a:t>Symptomen fluctueren sterk met heldere perioden, veel meer dan bij dementie</a:t>
            </a:r>
          </a:p>
          <a:p>
            <a:pPr lvl="1"/>
            <a:r>
              <a:rPr lang="nl-NL" dirty="0" smtClean="0"/>
              <a:t>Fluctuaties in de loop van de dag</a:t>
            </a:r>
          </a:p>
          <a:p>
            <a:pPr lvl="1"/>
            <a:r>
              <a:rPr lang="nl-NL" dirty="0" smtClean="0"/>
              <a:t>bv: ‘s avonds/‘s nachts verward en loopt in andere kamers, overdag relatief goed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0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Hyperactief-hyperalert, vaak gepaard met wanen en hallucinaties:</a:t>
            </a:r>
          </a:p>
          <a:p>
            <a:pPr lvl="1"/>
            <a:r>
              <a:rPr lang="nl-NL" dirty="0" smtClean="0"/>
              <a:t>Klimmen over bedhekken; trekken infuus uit; weigeren alle interventies; slaan naar personeel; roepen…</a:t>
            </a:r>
          </a:p>
          <a:p>
            <a:r>
              <a:rPr lang="nl-NL" dirty="0" smtClean="0"/>
              <a:t>Hypoactief-hypoalert : komt zeer veel voor bij ouderen</a:t>
            </a:r>
          </a:p>
          <a:p>
            <a:pPr lvl="1"/>
            <a:r>
              <a:rPr lang="nl-NL" dirty="0" err="1" smtClean="0"/>
              <a:t>Zv</a:t>
            </a:r>
            <a:r>
              <a:rPr lang="nl-NL" dirty="0" smtClean="0"/>
              <a:t> ligt stil in bed, reageert onvoldoende op wat er gebeurt in de kamer of met henzelf</a:t>
            </a:r>
          </a:p>
          <a:p>
            <a:pPr lvl="1"/>
            <a:r>
              <a:rPr lang="nl-NL" dirty="0" smtClean="0"/>
              <a:t>Delier </a:t>
            </a:r>
            <a:r>
              <a:rPr lang="nl-NL" dirty="0"/>
              <a:t>wordt </a:t>
            </a:r>
            <a:r>
              <a:rPr lang="nl-NL" dirty="0" smtClean="0"/>
              <a:t>vaak niet herkend</a:t>
            </a:r>
          </a:p>
          <a:p>
            <a:r>
              <a:rPr lang="nl-NL" dirty="0" smtClean="0"/>
              <a:t>Gemengd</a:t>
            </a:r>
          </a:p>
          <a:p>
            <a:pPr lvl="1"/>
            <a:r>
              <a:rPr lang="nl-NL" dirty="0" smtClean="0"/>
              <a:t>Vaak onrustig bij het donker worden: ‘</a:t>
            </a:r>
            <a:r>
              <a:rPr lang="nl-NL" dirty="0" err="1" smtClean="0"/>
              <a:t>sundowning</a:t>
            </a:r>
            <a:r>
              <a:rPr lang="nl-NL" dirty="0" smtClean="0"/>
              <a:t>’; daarna vaak helder moment de volgende morgen; </a:t>
            </a:r>
          </a:p>
          <a:p>
            <a:pPr marL="457200" lvl="1" indent="0">
              <a:buNone/>
            </a:pPr>
            <a:r>
              <a:rPr lang="nl-NL" dirty="0"/>
              <a:t> </a:t>
            </a:r>
            <a:r>
              <a:rPr lang="nl-NL" dirty="0" smtClean="0"/>
              <a:t>   slapen dan weer meer overdag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4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*</a:t>
            </a:r>
            <a:endParaRPr lang="nl-NL" dirty="0"/>
          </a:p>
        </p:txBody>
      </p:sp>
      <p:pic>
        <p:nvPicPr>
          <p:cNvPr id="3074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Observatie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hlinkClick r:id="rId3"/>
              </a:rPr>
              <a:t>DOSschaal</a:t>
            </a:r>
            <a:r>
              <a:rPr lang="nl-NL" dirty="0" smtClean="0"/>
              <a:t> delier (PDF)</a:t>
            </a:r>
          </a:p>
          <a:p>
            <a:endParaRPr lang="en-US" dirty="0"/>
          </a:p>
          <a:p>
            <a:r>
              <a:rPr lang="nl-NL" dirty="0"/>
              <a:t>Scoringsinstrumenten worden te weinig gebruikt</a:t>
            </a:r>
          </a:p>
          <a:p>
            <a:r>
              <a:rPr lang="nl-NL" dirty="0"/>
              <a:t>Deskundig professionals worden vaak geconsulteerd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58200" cy="1554163"/>
          </a:xfrm>
        </p:spPr>
        <p:txBody>
          <a:bodyPr>
            <a:normAutofit/>
          </a:bodyPr>
          <a:lstStyle/>
          <a:p>
            <a:r>
              <a:rPr lang="nl-BE" dirty="0" smtClean="0"/>
              <a:t>Negatieve gevolgen</a:t>
            </a:r>
            <a:endParaRPr lang="nl-BE" dirty="0"/>
          </a:p>
        </p:txBody>
      </p:sp>
      <p:sp>
        <p:nvSpPr>
          <p:cNvPr id="299011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9552" y="1700808"/>
            <a:ext cx="7992889" cy="385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Delirium draagt </a:t>
            </a:r>
            <a:r>
              <a:rPr lang="nl-BE" dirty="0" smtClean="0"/>
              <a:t>bij </a:t>
            </a:r>
            <a:r>
              <a:rPr lang="nl-BE" dirty="0"/>
              <a:t>tot:</a:t>
            </a:r>
          </a:p>
          <a:p>
            <a:pPr marL="958850" lvl="1" indent="-573088">
              <a:buFontTx/>
              <a:buChar char="•"/>
            </a:pPr>
            <a:r>
              <a:rPr lang="nl-BE" dirty="0"/>
              <a:t>Verminderd ADL functioneren</a:t>
            </a:r>
          </a:p>
          <a:p>
            <a:pPr marL="958850" lvl="1" indent="-573088">
              <a:buFontTx/>
              <a:buChar char="•"/>
            </a:pPr>
            <a:r>
              <a:rPr lang="nl-BE" dirty="0"/>
              <a:t>Verlengde verblijfsduur</a:t>
            </a:r>
          </a:p>
          <a:p>
            <a:pPr marL="958850" lvl="1" indent="-573088">
              <a:buFontTx/>
              <a:buChar char="•"/>
            </a:pPr>
            <a:r>
              <a:rPr lang="nl-BE" dirty="0"/>
              <a:t>Meer uitplaatsing naar verpleeghuis</a:t>
            </a:r>
          </a:p>
          <a:p>
            <a:pPr marL="958850" lvl="1" indent="-573088">
              <a:buFontTx/>
              <a:buChar char="•"/>
            </a:pPr>
            <a:r>
              <a:rPr lang="nl-BE" dirty="0"/>
              <a:t>Verhoogde gezondheidsuitgaven</a:t>
            </a:r>
          </a:p>
          <a:p>
            <a:pPr marL="958850" lvl="1" indent="-573088">
              <a:buFontTx/>
              <a:buChar char="•"/>
            </a:pPr>
            <a:r>
              <a:rPr lang="nl-BE" dirty="0"/>
              <a:t>Toegenomen sterfte risico (&gt; 2 tot 5 maal)</a:t>
            </a:r>
          </a:p>
          <a:p>
            <a:pPr marL="385762" lvl="1" indent="0">
              <a:buNone/>
            </a:pPr>
            <a:r>
              <a:rPr lang="nl-BE" sz="2100" dirty="0"/>
              <a:t>	</a:t>
            </a:r>
          </a:p>
          <a:p>
            <a:pPr marL="958850" lvl="1" indent="-573088">
              <a:buFont typeface="Zapf Dingbats" charset="2"/>
              <a:buNone/>
            </a:pPr>
            <a:r>
              <a:rPr lang="nl-BE" sz="1700" dirty="0">
                <a:solidFill>
                  <a:srgbClr val="FFFFFF"/>
                </a:solidFill>
              </a:rPr>
              <a:t>	</a:t>
            </a:r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27791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 patiënten</a:t>
            </a:r>
            <a:endParaRPr lang="nl-NL" dirty="0"/>
          </a:p>
        </p:txBody>
      </p:sp>
      <p:sp>
        <p:nvSpPr>
          <p:cNvPr id="30003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55650" y="1484313"/>
            <a:ext cx="7560766" cy="5808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900" dirty="0"/>
              <a:t>Gevoelens van schaamte en angst achteraf</a:t>
            </a:r>
          </a:p>
          <a:p>
            <a:pPr>
              <a:lnSpc>
                <a:spcPct val="90000"/>
              </a:lnSpc>
            </a:pPr>
            <a:r>
              <a:rPr lang="nl-NL" sz="2900" dirty="0"/>
              <a:t>Diep gevoel van eenzaamheid</a:t>
            </a:r>
          </a:p>
          <a:p>
            <a:pPr>
              <a:lnSpc>
                <a:spcPct val="90000"/>
              </a:lnSpc>
            </a:pPr>
            <a:r>
              <a:rPr lang="nl-NL" sz="2900" dirty="0"/>
              <a:t>Enorme angst</a:t>
            </a:r>
          </a:p>
          <a:p>
            <a:pPr>
              <a:lnSpc>
                <a:spcPct val="90000"/>
              </a:lnSpc>
            </a:pPr>
            <a:r>
              <a:rPr lang="nl-NL" sz="2900" dirty="0"/>
              <a:t>Hulpeloosheid</a:t>
            </a:r>
          </a:p>
          <a:p>
            <a:pPr>
              <a:lnSpc>
                <a:spcPct val="90000"/>
              </a:lnSpc>
            </a:pPr>
            <a:r>
              <a:rPr lang="nl-NL" sz="2900" dirty="0"/>
              <a:t>Onveiligheid</a:t>
            </a:r>
          </a:p>
          <a:p>
            <a:pPr>
              <a:lnSpc>
                <a:spcPct val="90000"/>
              </a:lnSpc>
            </a:pPr>
            <a:r>
              <a:rPr lang="nl-NL" sz="2900" dirty="0"/>
              <a:t>Opgesloten, </a:t>
            </a:r>
            <a:r>
              <a:rPr lang="nl-NL" sz="2900" dirty="0" smtClean="0"/>
              <a:t>betutteld</a:t>
            </a:r>
            <a:endParaRPr lang="nl-NL" sz="2900" dirty="0"/>
          </a:p>
          <a:p>
            <a:pPr>
              <a:lnSpc>
                <a:spcPct val="90000"/>
              </a:lnSpc>
            </a:pPr>
            <a:r>
              <a:rPr lang="nl-NL" sz="2900" dirty="0"/>
              <a:t>Kleine signalen uit de omgeving kregen enorme betekenis</a:t>
            </a:r>
          </a:p>
          <a:p>
            <a:pPr>
              <a:lnSpc>
                <a:spcPct val="90000"/>
              </a:lnSpc>
            </a:pPr>
            <a:r>
              <a:rPr lang="nl-NL" sz="2900" dirty="0"/>
              <a:t>‘</a:t>
            </a:r>
            <a:r>
              <a:rPr lang="nl-NL" sz="2900" dirty="0" err="1"/>
              <a:t>detached</a:t>
            </a:r>
            <a:r>
              <a:rPr lang="nl-NL" sz="2900" dirty="0"/>
              <a:t>’</a:t>
            </a:r>
          </a:p>
          <a:p>
            <a:pPr>
              <a:lnSpc>
                <a:spcPct val="90000"/>
              </a:lnSpc>
            </a:pPr>
            <a:r>
              <a:rPr lang="nl-NL" sz="2900" dirty="0"/>
              <a:t>Herinneringen aan desoriëntatie, </a:t>
            </a:r>
            <a:r>
              <a:rPr lang="nl-NL" sz="2900" dirty="0" err="1"/>
              <a:t>geheugen-stoornissen</a:t>
            </a:r>
            <a:r>
              <a:rPr lang="nl-NL" sz="2900" dirty="0"/>
              <a:t> en </a:t>
            </a:r>
            <a:r>
              <a:rPr lang="nl-NL" sz="2900" dirty="0" smtClean="0"/>
              <a:t>waarnemingsstoornissen</a:t>
            </a:r>
            <a:endParaRPr lang="nl-NL" sz="1200" dirty="0"/>
          </a:p>
          <a:p>
            <a:endParaRPr lang="nl-NL" sz="1200" dirty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1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Interventies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Screenen met DOS / </a:t>
            </a:r>
            <a:r>
              <a:rPr lang="nl-NL" dirty="0" smtClean="0">
                <a:hlinkClick r:id="rId3"/>
              </a:rPr>
              <a:t>Checklist</a:t>
            </a:r>
            <a:r>
              <a:rPr lang="nl-NL" dirty="0" smtClean="0"/>
              <a:t> delier (PDF)</a:t>
            </a:r>
          </a:p>
          <a:p>
            <a:r>
              <a:rPr lang="nl-NL" dirty="0" smtClean="0"/>
              <a:t>Snel metingen verrichten</a:t>
            </a:r>
          </a:p>
          <a:p>
            <a:r>
              <a:rPr lang="nl-NL" dirty="0" smtClean="0"/>
              <a:t>Behandeling door onderliggende oorzaak te behandelen/weg te nemen</a:t>
            </a:r>
          </a:p>
          <a:p>
            <a:r>
              <a:rPr lang="en-US" dirty="0" smtClean="0"/>
              <a:t>Angst en </a:t>
            </a:r>
            <a:r>
              <a:rPr lang="en-US" dirty="0" err="1" smtClean="0"/>
              <a:t>onrust</a:t>
            </a:r>
            <a:r>
              <a:rPr lang="en-US" dirty="0" smtClean="0"/>
              <a:t> </a:t>
            </a:r>
            <a:r>
              <a:rPr lang="en-US" dirty="0" err="1" smtClean="0"/>
              <a:t>reduceren</a:t>
            </a:r>
            <a:endParaRPr lang="en-US" dirty="0" smtClean="0"/>
          </a:p>
          <a:p>
            <a:r>
              <a:rPr lang="en-US" dirty="0" err="1" smtClean="0"/>
              <a:t>Medicatie</a:t>
            </a:r>
            <a:r>
              <a:rPr lang="en-US" dirty="0" smtClean="0"/>
              <a:t>: </a:t>
            </a:r>
            <a:r>
              <a:rPr lang="nl-NL" dirty="0" err="1" smtClean="0"/>
              <a:t>Zyprexa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 err="1"/>
              <a:t>olanzapine</a:t>
            </a:r>
            <a:r>
              <a:rPr lang="nl-NL" dirty="0"/>
              <a:t>) of </a:t>
            </a:r>
            <a:r>
              <a:rPr lang="nl-NL" dirty="0" err="1"/>
              <a:t>Haldol</a:t>
            </a:r>
            <a:r>
              <a:rPr lang="nl-NL" dirty="0"/>
              <a:t> (</a:t>
            </a:r>
            <a:r>
              <a:rPr lang="nl-NL" dirty="0" smtClean="0"/>
              <a:t>haloperidol) &gt; volgende </a:t>
            </a:r>
            <a:r>
              <a:rPr lang="nl-NL" dirty="0"/>
              <a:t>dag </a:t>
            </a:r>
            <a:r>
              <a:rPr lang="nl-NL" dirty="0" smtClean="0"/>
              <a:t>beginnend resultaat, </a:t>
            </a:r>
            <a:r>
              <a:rPr lang="nl-NL" dirty="0"/>
              <a:t>zoals vermindering van motorische onrust of wanen. </a:t>
            </a:r>
            <a:r>
              <a:rPr lang="nl-NL" dirty="0" smtClean="0"/>
              <a:t>NIET? &gt; klinisch-geriater</a:t>
            </a:r>
          </a:p>
          <a:p>
            <a:r>
              <a:rPr lang="en-US" dirty="0" err="1" smtClean="0"/>
              <a:t>Vragen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ervaringen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82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Delirium </a:t>
            </a:r>
            <a:r>
              <a:rPr lang="nl-NL" dirty="0" err="1" smtClean="0">
                <a:hlinkClick r:id="rId3"/>
              </a:rPr>
              <a:t>vs</a:t>
            </a:r>
            <a:r>
              <a:rPr lang="nl-NL" dirty="0" smtClean="0">
                <a:hlinkClick r:id="rId3"/>
              </a:rPr>
              <a:t> </a:t>
            </a:r>
            <a:r>
              <a:rPr lang="nl-NL" dirty="0" smtClean="0">
                <a:hlinkClick r:id="rId3"/>
              </a:rPr>
              <a:t>dementie</a:t>
            </a:r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Opdracht maken:</a:t>
            </a:r>
          </a:p>
          <a:p>
            <a:pPr marL="514350" indent="-514350">
              <a:buAutoNum type="arabicPeriod"/>
            </a:pPr>
            <a:r>
              <a:rPr lang="nl-NL" dirty="0" smtClean="0"/>
              <a:t>zoek filmpje over delirium en ga de </a:t>
            </a:r>
            <a:r>
              <a:rPr lang="nl-NL" dirty="0" err="1" smtClean="0"/>
              <a:t>zv</a:t>
            </a:r>
            <a:r>
              <a:rPr lang="nl-NL" dirty="0" smtClean="0"/>
              <a:t> scoren </a:t>
            </a:r>
            <a:r>
              <a:rPr lang="nl-NL" dirty="0" err="1" smtClean="0"/>
              <a:t>dmv</a:t>
            </a:r>
            <a:r>
              <a:rPr lang="nl-NL" dirty="0" smtClean="0"/>
              <a:t> </a:t>
            </a:r>
            <a:r>
              <a:rPr lang="nl-NL" dirty="0" err="1" smtClean="0"/>
              <a:t>DOSschaal</a:t>
            </a:r>
            <a:r>
              <a:rPr lang="nl-NL" dirty="0" smtClean="0"/>
              <a:t> en checklist delier (zie ELO)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35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delier?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Tijdelijke verandering van bewustzijn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(zie filmpje 1</a:t>
            </a:r>
            <a:r>
              <a:rPr lang="nl-NL" baseline="30000" dirty="0" smtClean="0"/>
              <a:t>e</a:t>
            </a:r>
            <a:r>
              <a:rPr lang="nl-NL" dirty="0" smtClean="0"/>
              <a:t> pagina)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2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Symptomen: bewustzijnsverandering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met </a:t>
            </a:r>
            <a:r>
              <a:rPr lang="nl-NL" dirty="0"/>
              <a:t>verstoring van de </a:t>
            </a:r>
            <a:r>
              <a:rPr lang="nl-NL" dirty="0" smtClean="0"/>
              <a:t>aandacht:</a:t>
            </a:r>
            <a:endParaRPr lang="nl-NL" dirty="0"/>
          </a:p>
          <a:p>
            <a:pPr lvl="1"/>
            <a:r>
              <a:rPr lang="nl-NL" dirty="0" smtClean="0"/>
              <a:t>Verminderd, waardoor </a:t>
            </a:r>
            <a:r>
              <a:rPr lang="nl-NL" dirty="0" err="1" smtClean="0"/>
              <a:t>zv</a:t>
            </a:r>
            <a:r>
              <a:rPr lang="nl-NL" dirty="0" smtClean="0"/>
              <a:t> zich niet goed bewust is van de omgeving; slaperigheid</a:t>
            </a:r>
            <a:r>
              <a:rPr lang="nl-NL" dirty="0"/>
              <a:t>;</a:t>
            </a:r>
            <a:r>
              <a:rPr lang="nl-NL" dirty="0" smtClean="0"/>
              <a:t> sufheid</a:t>
            </a:r>
          </a:p>
          <a:p>
            <a:pPr lvl="1"/>
            <a:r>
              <a:rPr lang="nl-NL" dirty="0" smtClean="0"/>
              <a:t>Moeilijk om de aandacht op één bepaald onderwerp te richten en te houden:</a:t>
            </a:r>
          </a:p>
          <a:p>
            <a:pPr lvl="2"/>
            <a:r>
              <a:rPr lang="nl-NL" dirty="0" smtClean="0"/>
              <a:t>patiënt is voortdurend afgeleid door omgevingsprikkels (klop op de deur, geluiden in de gang, ...) en door eigen gedachten waardoor de patiënt vaak van de hak op de tak springt</a:t>
            </a:r>
          </a:p>
          <a:p>
            <a:pPr lvl="2"/>
            <a:r>
              <a:rPr lang="nl-NL" dirty="0" smtClean="0"/>
              <a:t>Hierdoor is de inprenting verminderd ; het korte termijngeheugen is gering en de patiënten weten na enkele minuten al niet meer wat er is gezegd of gebeurd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3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Symptomen: cognitieverandering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denkstoornis: waan of </a:t>
            </a:r>
            <a:r>
              <a:rPr lang="nl-NL" dirty="0"/>
              <a:t>een stoornis in het </a:t>
            </a:r>
            <a:r>
              <a:rPr lang="nl-NL" dirty="0" smtClean="0"/>
              <a:t>waarnemen (hallucinatie)</a:t>
            </a:r>
          </a:p>
          <a:p>
            <a:r>
              <a:rPr lang="nl-NL" dirty="0" smtClean="0"/>
              <a:t>desoriëntatie </a:t>
            </a:r>
            <a:r>
              <a:rPr lang="nl-NL" dirty="0"/>
              <a:t>(</a:t>
            </a:r>
            <a:r>
              <a:rPr lang="nl-NL" dirty="0" smtClean="0"/>
              <a:t>tijd/plaats</a:t>
            </a:r>
            <a:r>
              <a:rPr lang="nl-NL" dirty="0"/>
              <a:t>)</a:t>
            </a:r>
          </a:p>
          <a:p>
            <a:r>
              <a:rPr lang="nl-NL" dirty="0"/>
              <a:t>Psychomotorische stoornissen als hypoactiviteit of hyperactiviteit met verhoogde spierspanning of gestoorde slaap</a:t>
            </a:r>
          </a:p>
          <a:p>
            <a:r>
              <a:rPr lang="nl-NL" dirty="0"/>
              <a:t>Wisselende emotionele </a:t>
            </a:r>
            <a:r>
              <a:rPr lang="nl-NL" dirty="0" smtClean="0"/>
              <a:t>reacties: </a:t>
            </a:r>
            <a:r>
              <a:rPr lang="nl-NL" dirty="0"/>
              <a:t>angst, depressie, euforie of </a:t>
            </a:r>
            <a:r>
              <a:rPr lang="nl-NL" dirty="0" smtClean="0"/>
              <a:t>verbijstering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5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ymptomen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nl-NL" dirty="0" smtClean="0"/>
              <a:t>eerst herkend door de </a:t>
            </a:r>
            <a:r>
              <a:rPr lang="nl-NL" dirty="0" smtClean="0">
                <a:hlinkClick r:id="rId3"/>
              </a:rPr>
              <a:t>familie</a:t>
            </a:r>
            <a:r>
              <a:rPr lang="nl-NL" dirty="0" smtClean="0"/>
              <a:t>*: </a:t>
            </a:r>
            <a:r>
              <a:rPr lang="nl-NL" dirty="0" smtClean="0"/>
              <a:t>‘zij is anders dan anders’ moet serieus genomen worden</a:t>
            </a:r>
          </a:p>
          <a:p>
            <a:r>
              <a:rPr lang="nl-NL" dirty="0" smtClean="0"/>
              <a:t>Het is moeilijk een gesprek te voeren, want:</a:t>
            </a:r>
          </a:p>
          <a:p>
            <a:pPr lvl="1"/>
            <a:r>
              <a:rPr lang="nl-NL" dirty="0" smtClean="0"/>
              <a:t>Het gesprek is incoherent, zonder structuur en met een onlogische flow van ideeën</a:t>
            </a:r>
          </a:p>
          <a:p>
            <a:pPr lvl="1"/>
            <a:r>
              <a:rPr lang="nl-NL" dirty="0" smtClean="0"/>
              <a:t>Verminderde spraak</a:t>
            </a:r>
          </a:p>
          <a:p>
            <a:pPr lvl="1"/>
            <a:r>
              <a:rPr lang="nl-NL" dirty="0" smtClean="0"/>
              <a:t>Verminderd bewustzijn</a:t>
            </a:r>
          </a:p>
          <a:p>
            <a:pPr lvl="1"/>
            <a:r>
              <a:rPr lang="nl-NL" dirty="0" smtClean="0"/>
              <a:t>Je hebt gevoel niet begrepen te worden</a:t>
            </a:r>
          </a:p>
        </p:txBody>
      </p:sp>
    </p:spTree>
    <p:extLst>
      <p:ext uri="{BB962C8B-B14F-4D97-AF65-F5344CB8AC3E}">
        <p14:creationId xmlns:p14="http://schemas.microsoft.com/office/powerpoint/2010/main" val="38985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Samenvatting Wat is delier: DSM-IV: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Verandering </a:t>
            </a:r>
            <a:r>
              <a:rPr lang="nl-NL" dirty="0"/>
              <a:t>van bewustzijn met verstoring van de aandacht</a:t>
            </a:r>
          </a:p>
          <a:p>
            <a:r>
              <a:rPr lang="nl-NL" dirty="0" smtClean="0"/>
              <a:t>Verandering </a:t>
            </a:r>
            <a:r>
              <a:rPr lang="nl-NL" dirty="0"/>
              <a:t>in de cognitie of een stoornis in het </a:t>
            </a:r>
            <a:r>
              <a:rPr lang="nl-NL" dirty="0" smtClean="0"/>
              <a:t>waarnemen, niet </a:t>
            </a:r>
            <a:r>
              <a:rPr lang="nl-NL" dirty="0"/>
              <a:t>te verklaren is door een </a:t>
            </a:r>
            <a:r>
              <a:rPr lang="nl-NL" dirty="0" smtClean="0"/>
              <a:t>vooraf bestaande </a:t>
            </a:r>
            <a:r>
              <a:rPr lang="nl-NL" dirty="0"/>
              <a:t>dementie</a:t>
            </a:r>
          </a:p>
          <a:p>
            <a:r>
              <a:rPr lang="nl-NL" dirty="0" smtClean="0"/>
              <a:t>Ontstaat acuut: uren/dagen, </a:t>
            </a:r>
            <a:r>
              <a:rPr lang="nl-NL" dirty="0" err="1" smtClean="0"/>
              <a:t>fluctueerd</a:t>
            </a:r>
            <a:r>
              <a:rPr lang="nl-NL" dirty="0" smtClean="0"/>
              <a:t> </a:t>
            </a:r>
            <a:r>
              <a:rPr lang="nl-NL" dirty="0"/>
              <a:t>in de loop van de dag</a:t>
            </a:r>
          </a:p>
          <a:p>
            <a:r>
              <a:rPr lang="nl-NL" dirty="0" smtClean="0"/>
              <a:t>Aanwijzingen voor onderliggende ziekte, of effect van intoxicatie/bijwerking </a:t>
            </a:r>
            <a:r>
              <a:rPr lang="nl-NL" dirty="0"/>
              <a:t>van </a:t>
            </a:r>
            <a:r>
              <a:rPr lang="nl-NL" dirty="0" smtClean="0"/>
              <a:t>medicatie</a:t>
            </a:r>
            <a:endParaRPr lang="nl-NL" dirty="0"/>
          </a:p>
          <a:p>
            <a:r>
              <a:rPr lang="nl-NL" dirty="0"/>
              <a:t>Bijkomende symptomen :</a:t>
            </a:r>
          </a:p>
          <a:p>
            <a:pPr lvl="1"/>
            <a:r>
              <a:rPr lang="nl-NL" dirty="0"/>
              <a:t>psychomotorische stoornissen als </a:t>
            </a:r>
            <a:r>
              <a:rPr lang="nl-NL" dirty="0" smtClean="0"/>
              <a:t>hypo- </a:t>
            </a:r>
            <a:r>
              <a:rPr lang="nl-NL" dirty="0"/>
              <a:t>of hyperactiviteit met verhoogde sympathische tonus of gestoorde slaap</a:t>
            </a:r>
          </a:p>
          <a:p>
            <a:pPr lvl="1"/>
            <a:r>
              <a:rPr lang="nl-NL" dirty="0"/>
              <a:t>wisselende emotionele </a:t>
            </a:r>
            <a:r>
              <a:rPr lang="nl-NL" dirty="0" smtClean="0"/>
              <a:t>reacties; </a:t>
            </a:r>
            <a:r>
              <a:rPr lang="nl-NL" dirty="0"/>
              <a:t>angst, depressie, euforie of verbijstering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202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Omvang probleem niet bekend…</a:t>
            </a:r>
          </a:p>
          <a:p>
            <a:r>
              <a:rPr lang="nl-NL" dirty="0"/>
              <a:t>R</a:t>
            </a:r>
            <a:r>
              <a:rPr lang="nl-NL" dirty="0" smtClean="0"/>
              <a:t>uim </a:t>
            </a:r>
            <a:r>
              <a:rPr lang="nl-NL" dirty="0"/>
              <a:t>400.000 patiënten &gt; 70 jaar opgenomen in het ziekenhuis</a:t>
            </a:r>
          </a:p>
          <a:p>
            <a:r>
              <a:rPr lang="nl-NL" dirty="0"/>
              <a:t>Tussen de 40.000 en 160.000 van hen ontwikkelen een delier</a:t>
            </a:r>
          </a:p>
          <a:p>
            <a:r>
              <a:rPr lang="nl-NL" dirty="0" smtClean="0"/>
              <a:t>Delirium </a:t>
            </a:r>
            <a:r>
              <a:rPr lang="nl-NL" dirty="0"/>
              <a:t>wordt onvoldoende her- en </a:t>
            </a:r>
            <a:r>
              <a:rPr lang="nl-NL" dirty="0" smtClean="0"/>
              <a:t>onderkend: 33-72% gemist…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???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6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3" name="Picture 5" descr="oude man in de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486400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4" name="Text Box 6"/>
          <p:cNvSpPr txBox="1">
            <a:spLocks noChangeArrowheads="1"/>
          </p:cNvSpPr>
          <p:nvPr/>
        </p:nvSpPr>
        <p:spPr bwMode="blackWhite">
          <a:xfrm>
            <a:off x="6190181" y="476250"/>
            <a:ext cx="295275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/>
              <a:t>Het wordt aangezien </a:t>
            </a:r>
          </a:p>
          <a:p>
            <a:pPr>
              <a:spcBef>
                <a:spcPct val="50000"/>
              </a:spcBef>
            </a:pPr>
            <a:r>
              <a:rPr lang="nl-NL" sz="2800" b="1" dirty="0"/>
              <a:t>voor </a:t>
            </a:r>
          </a:p>
          <a:p>
            <a:pPr>
              <a:spcBef>
                <a:spcPct val="50000"/>
              </a:spcBef>
            </a:pPr>
            <a:r>
              <a:rPr lang="nl-NL" sz="2800" b="1" dirty="0"/>
              <a:t>dementie of depressie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blackWhite">
          <a:xfrm>
            <a:off x="6180193" y="3606125"/>
            <a:ext cx="295274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/>
              <a:t>Of het wordt gezien als </a:t>
            </a:r>
          </a:p>
          <a:p>
            <a:pPr>
              <a:spcBef>
                <a:spcPct val="50000"/>
              </a:spcBef>
            </a:pPr>
            <a:r>
              <a:rPr lang="nl-NL" sz="2800" b="1" dirty="0"/>
              <a:t>passend bij normale </a:t>
            </a:r>
            <a:r>
              <a:rPr lang="nl-NL" sz="2800" b="1" dirty="0" smtClean="0"/>
              <a:t>veroudering &gt; geaccepteerd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3969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Oorzaak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Onderliggende </a:t>
            </a:r>
            <a:r>
              <a:rPr lang="nl-NL" dirty="0" smtClean="0"/>
              <a:t>pathologie</a:t>
            </a:r>
          </a:p>
          <a:p>
            <a:pPr lvl="1"/>
            <a:r>
              <a:rPr lang="nl-NL" dirty="0" smtClean="0"/>
              <a:t>bv. blaasontsteking, diabetes, operatie, etc. </a:t>
            </a:r>
            <a:r>
              <a:rPr lang="nl-NL" dirty="0"/>
              <a:t>Soms is </a:t>
            </a:r>
            <a:r>
              <a:rPr lang="nl-NL" dirty="0" smtClean="0"/>
              <a:t>delier hoofdsymptoom </a:t>
            </a:r>
            <a:r>
              <a:rPr lang="nl-NL" dirty="0"/>
              <a:t>van bijv. een pneumonie of een </a:t>
            </a:r>
            <a:r>
              <a:rPr lang="nl-NL" dirty="0" smtClean="0"/>
              <a:t>infarct…</a:t>
            </a:r>
          </a:p>
          <a:p>
            <a:pPr lvl="1"/>
            <a:r>
              <a:rPr lang="nl-NL" dirty="0" smtClean="0"/>
              <a:t>Let </a:t>
            </a:r>
            <a:r>
              <a:rPr lang="nl-NL" dirty="0"/>
              <a:t>op : ouderen zien er soms minder ziek uit dan </a:t>
            </a:r>
            <a:r>
              <a:rPr lang="nl-NL" dirty="0" smtClean="0"/>
              <a:t>ze zijn; </a:t>
            </a:r>
            <a:r>
              <a:rPr lang="nl-NL" dirty="0"/>
              <a:t>vaak is er geen koorts, geen spierweerstand en is er weinig pijn</a:t>
            </a:r>
          </a:p>
          <a:p>
            <a:r>
              <a:rPr lang="nl-NL" dirty="0" smtClean="0"/>
              <a:t>Intoxicatie </a:t>
            </a:r>
            <a:r>
              <a:rPr lang="nl-NL" dirty="0"/>
              <a:t>of bijwerking </a:t>
            </a:r>
            <a:r>
              <a:rPr lang="nl-NL" dirty="0" smtClean="0"/>
              <a:t>van medicijnen</a:t>
            </a:r>
          </a:p>
          <a:p>
            <a:pPr lvl="1"/>
            <a:r>
              <a:rPr lang="nl-NL" dirty="0" smtClean="0"/>
              <a:t>Bv. diuretica, </a:t>
            </a:r>
            <a:r>
              <a:rPr lang="nl-NL" dirty="0"/>
              <a:t>middelen tegen de ziekte van Parkinson, antidepressiva, medicijnen tegen hartritmestoornissen, allergie of misselijkheid en medicijnen met bijnierschorshormoon (prednison</a:t>
            </a:r>
            <a:r>
              <a:rPr lang="nl-NL" dirty="0" smtClean="0"/>
              <a:t>))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3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1007</Words>
  <Application>Microsoft Office PowerPoint</Application>
  <PresentationFormat>Diavoorstelling (4:3)</PresentationFormat>
  <Paragraphs>130</Paragraphs>
  <Slides>19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Delier</vt:lpstr>
      <vt:lpstr>Wat is een delier?</vt:lpstr>
      <vt:lpstr>Symptomen: bewustzijnsverandering</vt:lpstr>
      <vt:lpstr>Symptomen: cognitieverandering</vt:lpstr>
      <vt:lpstr>Symptomen </vt:lpstr>
      <vt:lpstr>Samenvatting Wat is delier: DSM-IV: </vt:lpstr>
      <vt:lpstr>Epidemiologie</vt:lpstr>
      <vt:lpstr>PowerPoint-presentatie</vt:lpstr>
      <vt:lpstr>Oorzaak 1</vt:lpstr>
      <vt:lpstr>Oorzaak 2</vt:lpstr>
      <vt:lpstr>Onderscheid met dementie</vt:lpstr>
      <vt:lpstr>Onderscheid met dementie</vt:lpstr>
      <vt:lpstr>Vormen</vt:lpstr>
      <vt:lpstr>*</vt:lpstr>
      <vt:lpstr>Observatie</vt:lpstr>
      <vt:lpstr>Negatieve gevolgen</vt:lpstr>
      <vt:lpstr>Ervaringen patiënten</vt:lpstr>
      <vt:lpstr>Interventies</vt:lpstr>
      <vt:lpstr>Delirium vs dementie*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Delier</dc:title>
  <dc:creator>G. Drenth</dc:creator>
  <cp:lastModifiedBy>E.H. Scheltens-Flink</cp:lastModifiedBy>
  <cp:revision>44</cp:revision>
  <dcterms:created xsi:type="dcterms:W3CDTF">2013-04-02T07:38:50Z</dcterms:created>
  <dcterms:modified xsi:type="dcterms:W3CDTF">2016-10-02T11:02:38Z</dcterms:modified>
</cp:coreProperties>
</file>