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9" r:id="rId3"/>
    <p:sldId id="262" r:id="rId4"/>
    <p:sldId id="260" r:id="rId5"/>
    <p:sldId id="264" r:id="rId6"/>
    <p:sldId id="265" r:id="rId7"/>
    <p:sldId id="266" r:id="rId8"/>
    <p:sldId id="267" r:id="rId9"/>
    <p:sldId id="269" r:id="rId10"/>
    <p:sldId id="263" r:id="rId11"/>
    <p:sldId id="261" r:id="rId12"/>
    <p:sldId id="268" r:id="rId13"/>
    <p:sldId id="257" r:id="rId14"/>
    <p:sldId id="258" r:id="rId15"/>
    <p:sldId id="270" r:id="rId16"/>
    <p:sldId id="271" r:id="rId17"/>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10F4AA-5C4E-4F17-ADB3-71ED9EF33851}" type="datetimeFigureOut">
              <a:rPr lang="nl-NL" smtClean="0"/>
              <a:pPr/>
              <a:t>3-10-2016</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7B81D3-3F54-4A10-9F25-CA8FD21AF052}" type="slidenum">
              <a:rPr lang="nl-NL" smtClean="0"/>
              <a:pPr/>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Assimilatie: vorming van organische verbinding. Voorbeeld: fotosynthese waarbij water,</a:t>
            </a:r>
            <a:r>
              <a:rPr lang="nl-NL" baseline="0" dirty="0" smtClean="0"/>
              <a:t> koolstof en zonlicht worden omgevormd tot glucose en zuurstof.</a:t>
            </a:r>
            <a:endParaRPr lang="nl-NL" dirty="0"/>
          </a:p>
        </p:txBody>
      </p:sp>
      <p:sp>
        <p:nvSpPr>
          <p:cNvPr id="4" name="Tijdelijke aanduiding voor dianummer 3"/>
          <p:cNvSpPr>
            <a:spLocks noGrp="1"/>
          </p:cNvSpPr>
          <p:nvPr>
            <p:ph type="sldNum" sz="quarter" idx="10"/>
          </p:nvPr>
        </p:nvSpPr>
        <p:spPr/>
        <p:txBody>
          <a:bodyPr/>
          <a:lstStyle/>
          <a:p>
            <a:fld id="{F47B81D3-3F54-4A10-9F25-CA8FD21AF052}" type="slidenum">
              <a:rPr lang="nl-NL" smtClean="0"/>
              <a:pPr/>
              <a:t>3</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Neerslag</a:t>
            </a:r>
            <a:r>
              <a:rPr lang="nl-NL" baseline="0" dirty="0" smtClean="0"/>
              <a:t> en verdampingscurve tekenen over het jaar heen. D</a:t>
            </a:r>
            <a:r>
              <a:rPr lang="nl-NL" sz="1200" b="0" i="0" kern="1200" dirty="0" smtClean="0">
                <a:solidFill>
                  <a:schemeClr val="tx1"/>
                </a:solidFill>
                <a:latin typeface="+mn-lt"/>
                <a:ea typeface="+mn-ea"/>
                <a:cs typeface="+mn-cs"/>
              </a:rPr>
              <a:t>oor een teveel aan water in de wintermaanden en een tekort in de zomermaanden moeten we maatregelen nemen om de bodem de juiste vochtigheidsgraad te geven.</a:t>
            </a:r>
            <a:endParaRPr lang="nl-NL" dirty="0"/>
          </a:p>
        </p:txBody>
      </p:sp>
      <p:sp>
        <p:nvSpPr>
          <p:cNvPr id="4" name="Tijdelijke aanduiding voor dianummer 3"/>
          <p:cNvSpPr>
            <a:spLocks noGrp="1"/>
          </p:cNvSpPr>
          <p:nvPr>
            <p:ph type="sldNum" sz="quarter" idx="10"/>
          </p:nvPr>
        </p:nvSpPr>
        <p:spPr/>
        <p:txBody>
          <a:bodyPr/>
          <a:lstStyle/>
          <a:p>
            <a:fld id="{F47B81D3-3F54-4A10-9F25-CA8FD21AF052}" type="slidenum">
              <a:rPr lang="nl-NL" smtClean="0"/>
              <a:pPr/>
              <a:t>4</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F47B81D3-3F54-4A10-9F25-CA8FD21AF052}" type="slidenum">
              <a:rPr lang="nl-NL" smtClean="0"/>
              <a:pPr/>
              <a:t>6</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Verschillen tussen gronden. Wat zal je zien bij zand</a:t>
            </a:r>
            <a:r>
              <a:rPr lang="nl-NL" baseline="0" dirty="0" smtClean="0"/>
              <a:t> en klei gronden?</a:t>
            </a:r>
            <a:endParaRPr lang="nl-NL" dirty="0"/>
          </a:p>
        </p:txBody>
      </p:sp>
      <p:sp>
        <p:nvSpPr>
          <p:cNvPr id="4" name="Tijdelijke aanduiding voor dianummer 3"/>
          <p:cNvSpPr>
            <a:spLocks noGrp="1"/>
          </p:cNvSpPr>
          <p:nvPr>
            <p:ph type="sldNum" sz="quarter" idx="10"/>
          </p:nvPr>
        </p:nvSpPr>
        <p:spPr/>
        <p:txBody>
          <a:bodyPr/>
          <a:lstStyle/>
          <a:p>
            <a:fld id="{F47B81D3-3F54-4A10-9F25-CA8FD21AF052}" type="slidenum">
              <a:rPr lang="nl-NL" smtClean="0"/>
              <a:pPr/>
              <a:t>8</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Ondergrondverdichting beperkt de infiltratie. Gevolgen: geen aanvulling grondwater, plassen, afstroming, </a:t>
            </a:r>
            <a:r>
              <a:rPr lang="nl-NL" dirty="0" err="1" smtClean="0"/>
              <a:t>verslemping</a:t>
            </a:r>
            <a:r>
              <a:rPr lang="nl-NL" baseline="0" dirty="0" smtClean="0"/>
              <a:t> en natschade.</a:t>
            </a:r>
            <a:endParaRPr lang="nl-NL" dirty="0"/>
          </a:p>
        </p:txBody>
      </p:sp>
      <p:sp>
        <p:nvSpPr>
          <p:cNvPr id="4" name="Tijdelijke aanduiding voor dianummer 3"/>
          <p:cNvSpPr>
            <a:spLocks noGrp="1"/>
          </p:cNvSpPr>
          <p:nvPr>
            <p:ph type="sldNum" sz="quarter" idx="10"/>
          </p:nvPr>
        </p:nvSpPr>
        <p:spPr/>
        <p:txBody>
          <a:bodyPr/>
          <a:lstStyle/>
          <a:p>
            <a:fld id="{F47B81D3-3F54-4A10-9F25-CA8FD21AF052}" type="slidenum">
              <a:rPr lang="nl-NL" smtClean="0"/>
              <a:pPr/>
              <a:t>10</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Ondergrondverdichting</a:t>
            </a:r>
            <a:r>
              <a:rPr lang="nl-NL" baseline="0" dirty="0" smtClean="0"/>
              <a:t> beperkt de </a:t>
            </a:r>
            <a:r>
              <a:rPr lang="nl-NL" baseline="0" dirty="0" err="1" smtClean="0"/>
              <a:t>beworteling</a:t>
            </a:r>
            <a:r>
              <a:rPr lang="nl-NL" baseline="0" dirty="0" smtClean="0"/>
              <a:t>. Gevolgen: slecht gebruik van water en meststoffen, ziektegevoeligheid en droogteschade.</a:t>
            </a:r>
            <a:endParaRPr lang="nl-NL" dirty="0"/>
          </a:p>
        </p:txBody>
      </p:sp>
      <p:sp>
        <p:nvSpPr>
          <p:cNvPr id="4" name="Tijdelijke aanduiding voor dianummer 3"/>
          <p:cNvSpPr>
            <a:spLocks noGrp="1"/>
          </p:cNvSpPr>
          <p:nvPr>
            <p:ph type="sldNum" sz="quarter" idx="10"/>
          </p:nvPr>
        </p:nvSpPr>
        <p:spPr/>
        <p:txBody>
          <a:bodyPr/>
          <a:lstStyle/>
          <a:p>
            <a:fld id="{F47B81D3-3F54-4A10-9F25-CA8FD21AF052}" type="slidenum">
              <a:rPr lang="nl-NL" smtClean="0"/>
              <a:pPr/>
              <a:t>11</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b="0" i="0" kern="1200" dirty="0" smtClean="0">
                <a:solidFill>
                  <a:schemeClr val="tx1"/>
                </a:solidFill>
                <a:latin typeface="+mn-lt"/>
                <a:ea typeface="+mn-ea"/>
                <a:cs typeface="+mn-cs"/>
              </a:rPr>
              <a:t>er organische stof aanvoeren aan de bodem. Organische stof kan tot 20 keer zijn eigen gewicht aan water bevatten.  Hoe meer organische stof des te meer water dus beschikbaar is voor plantengroei.</a:t>
            </a:r>
          </a:p>
          <a:p>
            <a:endParaRPr lang="nl-NL" dirty="0"/>
          </a:p>
        </p:txBody>
      </p:sp>
      <p:sp>
        <p:nvSpPr>
          <p:cNvPr id="4" name="Tijdelijke aanduiding voor dianummer 3"/>
          <p:cNvSpPr>
            <a:spLocks noGrp="1"/>
          </p:cNvSpPr>
          <p:nvPr>
            <p:ph type="sldNum" sz="quarter" idx="10"/>
          </p:nvPr>
        </p:nvSpPr>
        <p:spPr/>
        <p:txBody>
          <a:bodyPr/>
          <a:lstStyle/>
          <a:p>
            <a:fld id="{F47B81D3-3F54-4A10-9F25-CA8FD21AF052}" type="slidenum">
              <a:rPr lang="nl-NL" smtClean="0"/>
              <a:pPr/>
              <a:t>12</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Beregenen, organisch</a:t>
            </a:r>
            <a:r>
              <a:rPr lang="nl-NL" baseline="0" dirty="0" smtClean="0"/>
              <a:t> materiaal </a:t>
            </a:r>
            <a:r>
              <a:rPr lang="nl-NL" dirty="0" smtClean="0"/>
              <a:t>toevoegen (verhogen van os%),</a:t>
            </a:r>
            <a:r>
              <a:rPr lang="nl-NL" baseline="0" dirty="0" smtClean="0"/>
              <a:t> structuur verbeteren, vruchtwisseling, samenwerken met akkerbouwers (uitwisselen van teelten), minder grond bewerken (niet meer woelen bij onderstam teler), draineren, optimaliseren toedienen van bestrijdingsmiddelen</a:t>
            </a:r>
            <a:endParaRPr lang="nl-NL" dirty="0"/>
          </a:p>
        </p:txBody>
      </p:sp>
      <p:sp>
        <p:nvSpPr>
          <p:cNvPr id="4" name="Tijdelijke aanduiding voor dianummer 3"/>
          <p:cNvSpPr>
            <a:spLocks noGrp="1"/>
          </p:cNvSpPr>
          <p:nvPr>
            <p:ph type="sldNum" sz="quarter" idx="10"/>
          </p:nvPr>
        </p:nvSpPr>
        <p:spPr/>
        <p:txBody>
          <a:bodyPr/>
          <a:lstStyle/>
          <a:p>
            <a:fld id="{F47B81D3-3F54-4A10-9F25-CA8FD21AF052}" type="slidenum">
              <a:rPr lang="nl-NL" smtClean="0"/>
              <a:pPr/>
              <a:t>13</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sz="2800">
                <a:latin typeface="Arial" pitchFamily="34" charset="0"/>
                <a:cs typeface="Arial" pitchFamily="34" charset="0"/>
              </a:defRPr>
            </a:lvl1pPr>
          </a:lstStyle>
          <a:p>
            <a:r>
              <a:rPr lang="nl-NL" smtClean="0"/>
              <a:t>Klik om de stijl te bewerken</a:t>
            </a:r>
            <a:endParaRPr lang="nl-NL" dirty="0"/>
          </a:p>
        </p:txBody>
      </p:sp>
      <p:sp>
        <p:nvSpPr>
          <p:cNvPr id="3" name="Ondertitel 2"/>
          <p:cNvSpPr>
            <a:spLocks noGrp="1"/>
          </p:cNvSpPr>
          <p:nvPr>
            <p:ph type="subTitle" idx="1"/>
          </p:nvPr>
        </p:nvSpPr>
        <p:spPr>
          <a:xfrm>
            <a:off x="1371600" y="3886200"/>
            <a:ext cx="64008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187235F-C2F6-49B1-8ABF-881C9E928DB3}" type="datetimeFigureOut">
              <a:rPr lang="nl-NL" smtClean="0"/>
              <a:pPr/>
              <a:t>3-10-2016</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CEAEA96B-656D-4BDB-9B29-3DBBBEEE3CBA}" type="slidenum">
              <a:rPr lang="nl-NL" smtClean="0"/>
              <a:pPr/>
              <a:t>‹nr.›</a:t>
            </a:fld>
            <a:endParaRPr lang="nl-NL"/>
          </a:p>
        </p:txBody>
      </p:sp>
    </p:spTree>
    <p:extLst>
      <p:ext uri="{BB962C8B-B14F-4D97-AF65-F5344CB8AC3E}">
        <p14:creationId xmlns="" xmlns:p14="http://schemas.microsoft.com/office/powerpoint/2010/main" val="29619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defRPr>
                <a:latin typeface="Arial" panose="020B0604020202020204" pitchFamily="34" charset="0"/>
                <a:cs typeface="Arial" panose="020B0604020202020204" pitchFamily="34" charset="0"/>
              </a:defRPr>
            </a:lvl1pPr>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187235F-C2F6-49B1-8ABF-881C9E928DB3}" type="datetimeFigureOut">
              <a:rPr lang="nl-NL" smtClean="0"/>
              <a:pPr/>
              <a:t>3-10-2016</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CEAEA96B-656D-4BDB-9B29-3DBBBEEE3CBA}" type="slidenum">
              <a:rPr lang="nl-NL" smtClean="0"/>
              <a:pPr/>
              <a:t>‹nr.›</a:t>
            </a:fld>
            <a:endParaRPr lang="nl-NL"/>
          </a:p>
        </p:txBody>
      </p:sp>
    </p:spTree>
    <p:extLst>
      <p:ext uri="{BB962C8B-B14F-4D97-AF65-F5344CB8AC3E}">
        <p14:creationId xmlns="" xmlns:p14="http://schemas.microsoft.com/office/powerpoint/2010/main" val="1172719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979712" y="332656"/>
            <a:ext cx="6645424" cy="648072"/>
          </a:xfrm>
        </p:spPr>
        <p:txBody>
          <a:bodyPr>
            <a:noAutofit/>
          </a:bodyPr>
          <a:lstStyle>
            <a:lvl1pPr algn="r">
              <a:defRPr sz="2800" b="1">
                <a:latin typeface="Arial" pitchFamily="34" charset="0"/>
                <a:cs typeface="Arial" pitchFamily="34" charset="0"/>
              </a:defRPr>
            </a:lvl1pPr>
          </a:lstStyle>
          <a:p>
            <a:r>
              <a:rPr lang="nl-NL" smtClean="0"/>
              <a:t>Klik om de stijl te bewerken</a:t>
            </a:r>
            <a:endParaRPr lang="nl-NL" dirty="0"/>
          </a:p>
        </p:txBody>
      </p:sp>
      <p:sp>
        <p:nvSpPr>
          <p:cNvPr id="3" name="Tijdelijke aanduiding voor inhoud 2"/>
          <p:cNvSpPr>
            <a:spLocks noGrp="1"/>
          </p:cNvSpPr>
          <p:nvPr>
            <p:ph idx="1"/>
          </p:nvPr>
        </p:nvSpPr>
        <p:spPr>
          <a:xfrm>
            <a:off x="2051720" y="1196752"/>
            <a:ext cx="6635080"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187235F-C2F6-49B1-8ABF-881C9E928DB3}" type="datetimeFigureOut">
              <a:rPr lang="nl-NL" smtClean="0"/>
              <a:pPr/>
              <a:t>3-10-2016</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CEAEA96B-656D-4BDB-9B29-3DBBBEEE3CBA}" type="slidenum">
              <a:rPr lang="nl-NL" smtClean="0"/>
              <a:pPr/>
              <a:t>‹nr.›</a:t>
            </a:fld>
            <a:endParaRPr lang="nl-NL"/>
          </a:p>
        </p:txBody>
      </p:sp>
    </p:spTree>
    <p:extLst>
      <p:ext uri="{BB962C8B-B14F-4D97-AF65-F5344CB8AC3E}">
        <p14:creationId xmlns="" xmlns:p14="http://schemas.microsoft.com/office/powerpoint/2010/main" val="296768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normAutofit/>
          </a:bodyPr>
          <a:lstStyle>
            <a:lvl1pPr algn="l">
              <a:defRPr sz="3600" b="1" cap="all">
                <a:latin typeface="Arial" pitchFamily="34" charset="0"/>
                <a:cs typeface="Arial" pitchFamily="34" charset="0"/>
              </a:defRPr>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187235F-C2F6-49B1-8ABF-881C9E928DB3}" type="datetimeFigureOut">
              <a:rPr lang="nl-NL" smtClean="0"/>
              <a:pPr/>
              <a:t>3-10-2016</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CEAEA96B-656D-4BDB-9B29-3DBBBEEE3CBA}" type="slidenum">
              <a:rPr lang="nl-NL" smtClean="0"/>
              <a:pPr/>
              <a:t>‹nr.›</a:t>
            </a:fld>
            <a:endParaRPr lang="nl-NL"/>
          </a:p>
        </p:txBody>
      </p:sp>
    </p:spTree>
    <p:extLst>
      <p:ext uri="{BB962C8B-B14F-4D97-AF65-F5344CB8AC3E}">
        <p14:creationId xmlns="" xmlns:p14="http://schemas.microsoft.com/office/powerpoint/2010/main" val="2757338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itchFamily="34" charset="0"/>
                <a:cs typeface="Arial" pitchFamily="34" charset="0"/>
              </a:defRPr>
            </a:lvl1pPr>
          </a:lstStyle>
          <a:p>
            <a:r>
              <a:rPr lang="nl-NL" smtClean="0"/>
              <a:t>Klik om de stijl te bewerken</a:t>
            </a:r>
            <a:endParaRPr lang="nl-NL" dirty="0"/>
          </a:p>
        </p:txBody>
      </p:sp>
      <p:sp>
        <p:nvSpPr>
          <p:cNvPr id="3" name="Tijdelijke aanduiding voor inhoud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inhoud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187235F-C2F6-49B1-8ABF-881C9E928DB3}" type="datetimeFigureOut">
              <a:rPr lang="nl-NL" smtClean="0"/>
              <a:pPr/>
              <a:t>3-10-2016</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CEAEA96B-656D-4BDB-9B29-3DBBBEEE3CBA}" type="slidenum">
              <a:rPr lang="nl-NL" smtClean="0"/>
              <a:pPr/>
              <a:t>‹nr.›</a:t>
            </a:fld>
            <a:endParaRPr lang="nl-NL"/>
          </a:p>
        </p:txBody>
      </p:sp>
    </p:spTree>
    <p:extLst>
      <p:ext uri="{BB962C8B-B14F-4D97-AF65-F5344CB8AC3E}">
        <p14:creationId xmlns="" xmlns:p14="http://schemas.microsoft.com/office/powerpoint/2010/main" val="154378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anose="020B0604020202020204" pitchFamily="34" charset="0"/>
                <a:cs typeface="Arial" panose="020B0604020202020204" pitchFamily="34" charset="0"/>
              </a:defRPr>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187235F-C2F6-49B1-8ABF-881C9E928DB3}" type="datetimeFigureOut">
              <a:rPr lang="nl-NL" smtClean="0"/>
              <a:pPr/>
              <a:t>3-10-2016</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CEAEA96B-656D-4BDB-9B29-3DBBBEEE3CBA}" type="slidenum">
              <a:rPr lang="nl-NL" smtClean="0"/>
              <a:pPr/>
              <a:t>‹nr.›</a:t>
            </a:fld>
            <a:endParaRPr lang="nl-NL"/>
          </a:p>
        </p:txBody>
      </p:sp>
    </p:spTree>
    <p:extLst>
      <p:ext uri="{BB962C8B-B14F-4D97-AF65-F5344CB8AC3E}">
        <p14:creationId xmlns="" xmlns:p14="http://schemas.microsoft.com/office/powerpoint/2010/main" val="232410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187235F-C2F6-49B1-8ABF-881C9E928DB3}" type="datetimeFigureOut">
              <a:rPr lang="nl-NL" smtClean="0"/>
              <a:pPr/>
              <a:t>3-10-2016</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CEAEA96B-656D-4BDB-9B29-3DBBBEEE3CBA}" type="slidenum">
              <a:rPr lang="nl-NL" smtClean="0"/>
              <a:pPr/>
              <a:t>‹nr.›</a:t>
            </a:fld>
            <a:endParaRPr lang="nl-NL"/>
          </a:p>
        </p:txBody>
      </p:sp>
    </p:spTree>
    <p:extLst>
      <p:ext uri="{BB962C8B-B14F-4D97-AF65-F5344CB8AC3E}">
        <p14:creationId xmlns="" xmlns:p14="http://schemas.microsoft.com/office/powerpoint/2010/main" val="229425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187235F-C2F6-49B1-8ABF-881C9E928DB3}" type="datetimeFigureOut">
              <a:rPr lang="nl-NL" smtClean="0"/>
              <a:pPr/>
              <a:t>3-10-2016</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CEAEA96B-656D-4BDB-9B29-3DBBBEEE3CBA}" type="slidenum">
              <a:rPr lang="nl-NL" smtClean="0"/>
              <a:pPr/>
              <a:t>‹nr.›</a:t>
            </a:fld>
            <a:endParaRPr lang="nl-NL"/>
          </a:p>
        </p:txBody>
      </p:sp>
    </p:spTree>
    <p:extLst>
      <p:ext uri="{BB962C8B-B14F-4D97-AF65-F5344CB8AC3E}">
        <p14:creationId xmlns="" xmlns:p14="http://schemas.microsoft.com/office/powerpoint/2010/main" val="12459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187235F-C2F6-49B1-8ABF-881C9E928DB3}" type="datetimeFigureOut">
              <a:rPr lang="nl-NL" smtClean="0"/>
              <a:pPr/>
              <a:t>3-10-2016</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CEAEA96B-656D-4BDB-9B29-3DBBBEEE3CBA}" type="slidenum">
              <a:rPr lang="nl-NL" smtClean="0"/>
              <a:pPr/>
              <a:t>‹nr.›</a:t>
            </a:fld>
            <a:endParaRPr lang="nl-NL"/>
          </a:p>
        </p:txBody>
      </p:sp>
    </p:spTree>
    <p:extLst>
      <p:ext uri="{BB962C8B-B14F-4D97-AF65-F5344CB8AC3E}">
        <p14:creationId xmlns="" xmlns:p14="http://schemas.microsoft.com/office/powerpoint/2010/main" val="217106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anose="020B0604020202020204" pitchFamily="34" charset="0"/>
                <a:cs typeface="Arial" panose="020B0604020202020204" pitchFamily="34" charset="0"/>
              </a:defRPr>
            </a:lvl1pPr>
          </a:lstStyle>
          <a:p>
            <a:r>
              <a:rPr lang="nl-NL" smtClean="0"/>
              <a:t>Klik om de stijl te bewerken</a:t>
            </a:r>
            <a:endParaRPr lang="nl-NL" dirty="0"/>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187235F-C2F6-49B1-8ABF-881C9E928DB3}" type="datetimeFigureOut">
              <a:rPr lang="nl-NL" smtClean="0"/>
              <a:pPr/>
              <a:t>3-10-2016</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CEAEA96B-656D-4BDB-9B29-3DBBBEEE3CBA}" type="slidenum">
              <a:rPr lang="nl-NL" smtClean="0"/>
              <a:pPr/>
              <a:t>‹nr.›</a:t>
            </a:fld>
            <a:endParaRPr lang="nl-NL"/>
          </a:p>
        </p:txBody>
      </p:sp>
    </p:spTree>
    <p:extLst>
      <p:ext uri="{BB962C8B-B14F-4D97-AF65-F5344CB8AC3E}">
        <p14:creationId xmlns="" xmlns:p14="http://schemas.microsoft.com/office/powerpoint/2010/main" val="6455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87235F-C2F6-49B1-8ABF-881C9E928DB3}" type="datetimeFigureOut">
              <a:rPr lang="nl-NL" smtClean="0"/>
              <a:pPr/>
              <a:t>3-10-2016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EA96B-656D-4BDB-9B29-3DBBBEEE3CBA}" type="slidenum">
              <a:rPr lang="nl-NL" smtClean="0"/>
              <a:pPr/>
              <a:t>‹nr.›</a:t>
            </a:fld>
            <a:endParaRPr lang="nl-NL"/>
          </a:p>
        </p:txBody>
      </p:sp>
      <p:pic>
        <p:nvPicPr>
          <p:cNvPr id="8" name="Afbeelding 7"/>
          <p:cNvPicPr>
            <a:picLocks noChangeAspect="1"/>
          </p:cNvPicPr>
          <p:nvPr/>
        </p:nvPicPr>
        <p:blipFill>
          <a:blip r:embed="rId12" cstate="print">
            <a:extLst>
              <a:ext uri="{28A0092B-C50C-407E-A947-70E740481C1C}">
                <a14:useLocalDpi xmlns="" xmlns:a14="http://schemas.microsoft.com/office/drawing/2010/main" val="0"/>
              </a:ext>
            </a:extLst>
          </a:blip>
          <a:stretch>
            <a:fillRect/>
          </a:stretch>
        </p:blipFill>
        <p:spPr>
          <a:xfrm>
            <a:off x="0" y="685"/>
            <a:ext cx="9144000" cy="6856629"/>
          </a:xfrm>
          <a:prstGeom prst="rect">
            <a:avLst/>
          </a:prstGeom>
        </p:spPr>
      </p:pic>
    </p:spTree>
    <p:extLst>
      <p:ext uri="{BB962C8B-B14F-4D97-AF65-F5344CB8AC3E}">
        <p14:creationId xmlns="" xmlns:p14="http://schemas.microsoft.com/office/powerpoint/2010/main" val="1696447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cpDnpY_IIJw"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MBK0ki8ot-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p:txBody>
          <a:bodyPr/>
          <a:lstStyle/>
          <a:p>
            <a:endParaRPr lang="nl-NL" dirty="0"/>
          </a:p>
        </p:txBody>
      </p:sp>
      <p:pic>
        <p:nvPicPr>
          <p:cNvPr id="23554" name="Picture 2" descr="Afbeeldingsresultaat voor wateroverlast grasland"/>
          <p:cNvPicPr>
            <a:picLocks noChangeAspect="1" noChangeArrowheads="1"/>
          </p:cNvPicPr>
          <p:nvPr/>
        </p:nvPicPr>
        <p:blipFill>
          <a:blip r:embed="rId2" cstate="print"/>
          <a:srcRect/>
          <a:stretch>
            <a:fillRect/>
          </a:stretch>
        </p:blipFill>
        <p:spPr bwMode="auto">
          <a:xfrm>
            <a:off x="1547664" y="908720"/>
            <a:ext cx="6912768" cy="4610763"/>
          </a:xfrm>
          <a:prstGeom prst="rect">
            <a:avLst/>
          </a:prstGeom>
          <a:noFill/>
        </p:spPr>
      </p:pic>
      <p:sp>
        <p:nvSpPr>
          <p:cNvPr id="2" name="Titel 1"/>
          <p:cNvSpPr>
            <a:spLocks noGrp="1"/>
          </p:cNvSpPr>
          <p:nvPr>
            <p:ph type="ctrTitle"/>
          </p:nvPr>
        </p:nvSpPr>
        <p:spPr>
          <a:xfrm>
            <a:off x="1115616" y="950863"/>
            <a:ext cx="7772400" cy="1470025"/>
          </a:xfrm>
        </p:spPr>
        <p:txBody>
          <a:bodyPr/>
          <a:lstStyle/>
          <a:p>
            <a:r>
              <a:rPr lang="nl-NL" dirty="0" smtClean="0"/>
              <a:t>Waterbeheer</a:t>
            </a:r>
            <a:endParaRPr lang="nl-N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Bodemverdichting</a:t>
            </a:r>
            <a:endParaRPr lang="nl-NL" dirty="0"/>
          </a:p>
        </p:txBody>
      </p:sp>
      <p:pic>
        <p:nvPicPr>
          <p:cNvPr id="29698" name="Picture 2"/>
          <p:cNvPicPr>
            <a:picLocks noChangeAspect="1" noChangeArrowheads="1"/>
          </p:cNvPicPr>
          <p:nvPr/>
        </p:nvPicPr>
        <p:blipFill>
          <a:blip r:embed="rId3" cstate="print"/>
          <a:srcRect l="19643" t="19313" r="48811" b="39344"/>
          <a:stretch>
            <a:fillRect/>
          </a:stretch>
        </p:blipFill>
        <p:spPr bwMode="auto">
          <a:xfrm>
            <a:off x="2051720" y="1268760"/>
            <a:ext cx="6552728" cy="4828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Bodemverdichting</a:t>
            </a:r>
            <a:endParaRPr lang="nl-NL" dirty="0"/>
          </a:p>
        </p:txBody>
      </p:sp>
      <p:pic>
        <p:nvPicPr>
          <p:cNvPr id="28674" name="Picture 2"/>
          <p:cNvPicPr>
            <a:picLocks noChangeAspect="1" noChangeArrowheads="1"/>
          </p:cNvPicPr>
          <p:nvPr/>
        </p:nvPicPr>
        <p:blipFill>
          <a:blip r:embed="rId3" cstate="print"/>
          <a:srcRect l="18536" t="25219" r="48258" b="38360"/>
          <a:stretch>
            <a:fillRect/>
          </a:stretch>
        </p:blipFill>
        <p:spPr bwMode="auto">
          <a:xfrm>
            <a:off x="1907704" y="1484784"/>
            <a:ext cx="6772644" cy="41764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Maatregelen</a:t>
            </a:r>
            <a:endParaRPr lang="nl-NL" dirty="0"/>
          </a:p>
        </p:txBody>
      </p:sp>
      <p:sp>
        <p:nvSpPr>
          <p:cNvPr id="3" name="Tijdelijke aanduiding voor inhoud 2"/>
          <p:cNvSpPr>
            <a:spLocks noGrp="1"/>
          </p:cNvSpPr>
          <p:nvPr>
            <p:ph idx="1"/>
          </p:nvPr>
        </p:nvSpPr>
        <p:spPr/>
        <p:txBody>
          <a:bodyPr/>
          <a:lstStyle/>
          <a:p>
            <a:r>
              <a:rPr lang="nl-NL" dirty="0" smtClean="0"/>
              <a:t>Bodemverbetering met organisch materiaal</a:t>
            </a:r>
          </a:p>
          <a:p>
            <a:r>
              <a:rPr lang="nl-NL" dirty="0" smtClean="0"/>
              <a:t>Ontwateren</a:t>
            </a:r>
          </a:p>
          <a:p>
            <a:r>
              <a:rPr lang="nl-NL" dirty="0" smtClean="0"/>
              <a:t>Storende lagen doorbreken</a:t>
            </a:r>
          </a:p>
          <a:p>
            <a:r>
              <a:rPr lang="nl-NL" dirty="0" smtClean="0"/>
              <a:t>Beregenen</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Water en bodembeheer - filmpje</a:t>
            </a:r>
            <a:endParaRPr lang="nl-NL" dirty="0"/>
          </a:p>
        </p:txBody>
      </p:sp>
      <p:sp>
        <p:nvSpPr>
          <p:cNvPr id="3" name="Tijdelijke aanduiding voor inhoud 2"/>
          <p:cNvSpPr>
            <a:spLocks noGrp="1"/>
          </p:cNvSpPr>
          <p:nvPr>
            <p:ph idx="1"/>
          </p:nvPr>
        </p:nvSpPr>
        <p:spPr/>
        <p:txBody>
          <a:bodyPr/>
          <a:lstStyle/>
          <a:p>
            <a:r>
              <a:rPr lang="nl-NL" dirty="0" smtClean="0"/>
              <a:t>Welke maatregelen worden genoemd die het waterbeheer verbeterd?</a:t>
            </a:r>
          </a:p>
          <a:p>
            <a:endParaRPr lang="nl-NL" dirty="0" smtClean="0"/>
          </a:p>
          <a:p>
            <a:r>
              <a:rPr lang="nl-NL" dirty="0" smtClean="0">
                <a:hlinkClick r:id="rId3"/>
              </a:rPr>
              <a:t>https://www.youtube.com/watch?v=cpDnpY_IIJw</a:t>
            </a:r>
            <a:endParaRPr lang="nl-NL" dirty="0" smtClean="0"/>
          </a:p>
          <a:p>
            <a:endParaRPr lang="nl-NL" dirty="0" smtClean="0"/>
          </a:p>
          <a:p>
            <a:endParaRPr lang="nl-NL"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Bodemanalyse</a:t>
            </a:r>
            <a:endParaRPr lang="nl-NL" dirty="0"/>
          </a:p>
        </p:txBody>
      </p:sp>
      <p:sp>
        <p:nvSpPr>
          <p:cNvPr id="3" name="Tijdelijke aanduiding voor inhoud 2"/>
          <p:cNvSpPr>
            <a:spLocks noGrp="1"/>
          </p:cNvSpPr>
          <p:nvPr>
            <p:ph idx="1"/>
          </p:nvPr>
        </p:nvSpPr>
        <p:spPr/>
        <p:txBody>
          <a:bodyPr/>
          <a:lstStyle/>
          <a:p>
            <a:r>
              <a:rPr lang="nl-NL" dirty="0" smtClean="0"/>
              <a:t>Verbeteren bodemkwaliteit door duurzaam bodembeheer: </a:t>
            </a:r>
            <a:r>
              <a:rPr lang="nl-NL" dirty="0" smtClean="0">
                <a:hlinkClick r:id="rId2"/>
              </a:rPr>
              <a:t>https://www.youtube.com/watch?v=MBK0ki8ot-k</a:t>
            </a:r>
            <a:endParaRPr lang="nl-NL" dirty="0" smtClean="0"/>
          </a:p>
          <a:p>
            <a:endParaRPr lang="nl-NL"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Waterretentie curve - grondsoorten</a:t>
            </a:r>
            <a:endParaRPr lang="nl-NL" dirty="0"/>
          </a:p>
        </p:txBody>
      </p:sp>
      <p:sp>
        <p:nvSpPr>
          <p:cNvPr id="3" name="Tijdelijke aanduiding voor inhoud 2"/>
          <p:cNvSpPr>
            <a:spLocks noGrp="1"/>
          </p:cNvSpPr>
          <p:nvPr>
            <p:ph idx="1"/>
          </p:nvPr>
        </p:nvSpPr>
        <p:spPr>
          <a:xfrm>
            <a:off x="1475656" y="1412776"/>
            <a:ext cx="7211144" cy="4713387"/>
          </a:xfrm>
        </p:spPr>
        <p:txBody>
          <a:bodyPr/>
          <a:lstStyle/>
          <a:p>
            <a:pPr>
              <a:buNone/>
            </a:pPr>
            <a:r>
              <a:rPr lang="nl-NL" dirty="0" smtClean="0"/>
              <a:t>Klei					Zand</a:t>
            </a:r>
            <a:endParaRPr lang="nl-NL" dirty="0"/>
          </a:p>
        </p:txBody>
      </p:sp>
      <p:pic>
        <p:nvPicPr>
          <p:cNvPr id="40962" name="Picture 2" descr="https://upload.wikimedia.org/wikipedia/commons/thumb/c/c9/PF-curve_klei.jpg/800px-PF-curve_klei.jpg"/>
          <p:cNvPicPr>
            <a:picLocks noChangeAspect="1" noChangeArrowheads="1"/>
          </p:cNvPicPr>
          <p:nvPr/>
        </p:nvPicPr>
        <p:blipFill>
          <a:blip r:embed="rId2" cstate="print"/>
          <a:srcRect/>
          <a:stretch>
            <a:fillRect/>
          </a:stretch>
        </p:blipFill>
        <p:spPr bwMode="auto">
          <a:xfrm>
            <a:off x="-108520" y="1889770"/>
            <a:ext cx="4931246" cy="4968230"/>
          </a:xfrm>
          <a:prstGeom prst="rect">
            <a:avLst/>
          </a:prstGeom>
          <a:noFill/>
        </p:spPr>
      </p:pic>
      <p:pic>
        <p:nvPicPr>
          <p:cNvPr id="40964" name="Picture 4" descr="https://upload.wikimedia.org/wikipedia/commons/thumb/4/46/PF-curve_zand.jpg/800px-PF-curve_zand.jpg"/>
          <p:cNvPicPr>
            <a:picLocks noChangeAspect="1" noChangeArrowheads="1"/>
          </p:cNvPicPr>
          <p:nvPr/>
        </p:nvPicPr>
        <p:blipFill>
          <a:blip r:embed="rId3" cstate="print"/>
          <a:srcRect l="2212"/>
          <a:stretch>
            <a:fillRect/>
          </a:stretch>
        </p:blipFill>
        <p:spPr bwMode="auto">
          <a:xfrm>
            <a:off x="4499992" y="1985817"/>
            <a:ext cx="4752528" cy="487218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Neerslag en verdamping</a:t>
            </a:r>
            <a:endParaRPr lang="nl-NL" dirty="0"/>
          </a:p>
        </p:txBody>
      </p:sp>
      <p:sp>
        <p:nvSpPr>
          <p:cNvPr id="3" name="Tijdelijke aanduiding voor inhoud 2"/>
          <p:cNvSpPr>
            <a:spLocks noGrp="1"/>
          </p:cNvSpPr>
          <p:nvPr>
            <p:ph idx="1"/>
          </p:nvPr>
        </p:nvSpPr>
        <p:spPr/>
        <p:txBody>
          <a:bodyPr/>
          <a:lstStyle/>
          <a:p>
            <a:endParaRPr lang="nl-NL" dirty="0"/>
          </a:p>
        </p:txBody>
      </p:sp>
      <p:pic>
        <p:nvPicPr>
          <p:cNvPr id="4" name="Afbeelding 3"/>
          <p:cNvPicPr/>
          <p:nvPr/>
        </p:nvPicPr>
        <p:blipFill>
          <a:blip r:embed="rId2" cstate="print"/>
          <a:srcRect/>
          <a:stretch>
            <a:fillRect/>
          </a:stretch>
        </p:blipFill>
        <p:spPr bwMode="auto">
          <a:xfrm>
            <a:off x="2195736" y="1556792"/>
            <a:ext cx="6060689" cy="430943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Inhoud</a:t>
            </a:r>
            <a:endParaRPr lang="nl-NL" dirty="0"/>
          </a:p>
        </p:txBody>
      </p:sp>
      <p:sp>
        <p:nvSpPr>
          <p:cNvPr id="3" name="Tijdelijke aanduiding voor inhoud 2"/>
          <p:cNvSpPr>
            <a:spLocks noGrp="1"/>
          </p:cNvSpPr>
          <p:nvPr>
            <p:ph idx="1"/>
          </p:nvPr>
        </p:nvSpPr>
        <p:spPr/>
        <p:txBody>
          <a:bodyPr/>
          <a:lstStyle/>
          <a:p>
            <a:r>
              <a:rPr lang="nl-NL" dirty="0" smtClean="0"/>
              <a:t>Belang van water</a:t>
            </a:r>
          </a:p>
          <a:p>
            <a:r>
              <a:rPr lang="nl-NL" dirty="0" smtClean="0"/>
              <a:t>Waterkringloop</a:t>
            </a:r>
          </a:p>
          <a:p>
            <a:r>
              <a:rPr lang="nl-NL" dirty="0" smtClean="0"/>
              <a:t>Water in de bodem</a:t>
            </a:r>
          </a:p>
          <a:p>
            <a:r>
              <a:rPr lang="nl-NL" dirty="0" smtClean="0"/>
              <a:t>Beschikbaar water</a:t>
            </a:r>
          </a:p>
          <a:p>
            <a:r>
              <a:rPr lang="nl-NL" dirty="0" smtClean="0"/>
              <a:t>Bodemverdichting</a:t>
            </a:r>
          </a:p>
          <a:p>
            <a:r>
              <a:rPr lang="nl-NL" dirty="0" smtClean="0"/>
              <a:t>Maatregelen</a:t>
            </a:r>
          </a:p>
          <a:p>
            <a:endParaRPr lang="nl-NL" dirty="0" smtClean="0"/>
          </a:p>
          <a:p>
            <a:endParaRPr lang="nl-N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Belang van water</a:t>
            </a:r>
            <a:endParaRPr lang="nl-NL" dirty="0"/>
          </a:p>
        </p:txBody>
      </p:sp>
      <p:sp>
        <p:nvSpPr>
          <p:cNvPr id="3" name="Tijdelijke aanduiding voor inhoud 2"/>
          <p:cNvSpPr>
            <a:spLocks noGrp="1"/>
          </p:cNvSpPr>
          <p:nvPr>
            <p:ph idx="1"/>
          </p:nvPr>
        </p:nvSpPr>
        <p:spPr/>
        <p:txBody>
          <a:bodyPr/>
          <a:lstStyle/>
          <a:p>
            <a:pPr>
              <a:buNone/>
            </a:pPr>
            <a:r>
              <a:rPr lang="nl-NL" dirty="0" smtClean="0"/>
              <a:t>Voor:</a:t>
            </a:r>
          </a:p>
          <a:p>
            <a:r>
              <a:rPr lang="nl-NL" dirty="0" smtClean="0"/>
              <a:t>Bodem</a:t>
            </a:r>
          </a:p>
          <a:p>
            <a:pPr lvl="1"/>
            <a:r>
              <a:rPr lang="nl-NL" dirty="0" smtClean="0"/>
              <a:t>Oplossen van voedingsstoffen</a:t>
            </a:r>
          </a:p>
          <a:p>
            <a:pPr lvl="1"/>
            <a:r>
              <a:rPr lang="nl-NL" dirty="0" smtClean="0"/>
              <a:t>Structuur</a:t>
            </a:r>
          </a:p>
          <a:p>
            <a:pPr lvl="1"/>
            <a:r>
              <a:rPr lang="nl-NL" dirty="0" smtClean="0"/>
              <a:t>Waterhuishouding</a:t>
            </a:r>
          </a:p>
          <a:p>
            <a:pPr lvl="1"/>
            <a:r>
              <a:rPr lang="nl-NL" dirty="0" smtClean="0"/>
              <a:t>Bodemleven</a:t>
            </a:r>
          </a:p>
          <a:p>
            <a:r>
              <a:rPr lang="nl-NL" dirty="0" smtClean="0"/>
              <a:t>Plant</a:t>
            </a:r>
          </a:p>
          <a:p>
            <a:pPr lvl="1"/>
            <a:r>
              <a:rPr lang="nl-NL" dirty="0" smtClean="0"/>
              <a:t>Assimilatie</a:t>
            </a:r>
          </a:p>
          <a:p>
            <a:pPr lvl="1"/>
            <a:r>
              <a:rPr lang="nl-NL" dirty="0" smtClean="0"/>
              <a:t>Verdamping</a:t>
            </a:r>
          </a:p>
          <a:p>
            <a:pPr lvl="1"/>
            <a:r>
              <a:rPr lang="nl-NL" dirty="0" smtClean="0"/>
              <a:t>Vervoer voedingstoffen</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down)">
                                      <p:cBhvr>
                                        <p:cTn id="35" dur="500"/>
                                        <p:tgtEl>
                                          <p:spTgt spid="3">
                                            <p:txEl>
                                              <p:pRg st="8" end="8"/>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wipe(down)">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Waterkringloop</a:t>
            </a:r>
            <a:endParaRPr lang="nl-NL" dirty="0"/>
          </a:p>
        </p:txBody>
      </p:sp>
      <p:pic>
        <p:nvPicPr>
          <p:cNvPr id="4" name="Picture 2" descr="https://upload.wikimedia.org/wikipedia/commons/2/20/Hydrologische_cyclus.png"/>
          <p:cNvPicPr>
            <a:picLocks noChangeAspect="1" noChangeArrowheads="1"/>
          </p:cNvPicPr>
          <p:nvPr/>
        </p:nvPicPr>
        <p:blipFill>
          <a:blip r:embed="rId3" cstate="print"/>
          <a:srcRect/>
          <a:stretch>
            <a:fillRect/>
          </a:stretch>
        </p:blipFill>
        <p:spPr bwMode="auto">
          <a:xfrm>
            <a:off x="2195736" y="1214246"/>
            <a:ext cx="6552728" cy="491454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Water in de bodem</a:t>
            </a:r>
            <a:endParaRPr lang="nl-NL" dirty="0"/>
          </a:p>
        </p:txBody>
      </p:sp>
      <p:sp>
        <p:nvSpPr>
          <p:cNvPr id="3" name="Tijdelijke aanduiding voor inhoud 2"/>
          <p:cNvSpPr>
            <a:spLocks noGrp="1"/>
          </p:cNvSpPr>
          <p:nvPr>
            <p:ph idx="1"/>
          </p:nvPr>
        </p:nvSpPr>
        <p:spPr/>
        <p:txBody>
          <a:bodyPr/>
          <a:lstStyle/>
          <a:p>
            <a:r>
              <a:rPr lang="nl-NL" dirty="0" smtClean="0"/>
              <a:t>Hangwater</a:t>
            </a:r>
          </a:p>
          <a:p>
            <a:r>
              <a:rPr lang="nl-NL" dirty="0" smtClean="0"/>
              <a:t>Capillair water</a:t>
            </a:r>
          </a:p>
          <a:p>
            <a:r>
              <a:rPr lang="nl-NL" dirty="0" smtClean="0"/>
              <a:t>Grondwater</a:t>
            </a:r>
            <a:endParaRPr lang="nl-NL" dirty="0"/>
          </a:p>
        </p:txBody>
      </p:sp>
      <p:pic>
        <p:nvPicPr>
          <p:cNvPr id="30722" name="Picture 2" descr="http://maken.wikiwijs.nl/userfiles/5b2abf0ce944f5ae7d074a2fe01b1e89022f8892.jpg"/>
          <p:cNvPicPr>
            <a:picLocks noChangeAspect="1" noChangeArrowheads="1"/>
          </p:cNvPicPr>
          <p:nvPr/>
        </p:nvPicPr>
        <p:blipFill>
          <a:blip r:embed="rId2" cstate="print"/>
          <a:srcRect/>
          <a:stretch>
            <a:fillRect/>
          </a:stretch>
        </p:blipFill>
        <p:spPr bwMode="auto">
          <a:xfrm>
            <a:off x="3923928" y="2780928"/>
            <a:ext cx="4958029" cy="388543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Beschikbaar water</a:t>
            </a:r>
            <a:endParaRPr lang="nl-NL" dirty="0"/>
          </a:p>
        </p:txBody>
      </p:sp>
      <p:pic>
        <p:nvPicPr>
          <p:cNvPr id="38914" name="Picture 2" descr="http://maken.wikiwijs.nl/generated/s1152x864_a6307c9fd12a5c71d60adc07abefd93cf9b0b48d.jpg"/>
          <p:cNvPicPr>
            <a:picLocks noChangeAspect="1" noChangeArrowheads="1"/>
          </p:cNvPicPr>
          <p:nvPr/>
        </p:nvPicPr>
        <p:blipFill>
          <a:blip r:embed="rId3" cstate="print"/>
          <a:srcRect r="8911"/>
          <a:stretch>
            <a:fillRect/>
          </a:stretch>
        </p:blipFill>
        <p:spPr bwMode="auto">
          <a:xfrm>
            <a:off x="2267744" y="1196752"/>
            <a:ext cx="6624736" cy="525121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Beschikbaar water</a:t>
            </a:r>
            <a:endParaRPr lang="nl-NL" dirty="0"/>
          </a:p>
        </p:txBody>
      </p:sp>
      <p:sp>
        <p:nvSpPr>
          <p:cNvPr id="3" name="Tijdelijke aanduiding voor inhoud 2"/>
          <p:cNvSpPr>
            <a:spLocks noGrp="1"/>
          </p:cNvSpPr>
          <p:nvPr>
            <p:ph idx="1"/>
          </p:nvPr>
        </p:nvSpPr>
        <p:spPr/>
        <p:txBody>
          <a:bodyPr/>
          <a:lstStyle/>
          <a:p>
            <a:r>
              <a:rPr lang="nl-NL" dirty="0" smtClean="0"/>
              <a:t>Beschikbaar water</a:t>
            </a:r>
          </a:p>
          <a:p>
            <a:r>
              <a:rPr lang="nl-NL" dirty="0" err="1" smtClean="0"/>
              <a:t>Verwelkingspunt</a:t>
            </a:r>
            <a:endParaRPr lang="nl-NL" dirty="0" smtClean="0"/>
          </a:p>
          <a:p>
            <a:r>
              <a:rPr lang="nl-NL" dirty="0" smtClean="0"/>
              <a:t>Veldcapaciteit</a:t>
            </a:r>
          </a:p>
          <a:p>
            <a:endParaRPr lang="nl-NL" dirty="0" smtClean="0"/>
          </a:p>
          <a:p>
            <a:endParaRPr lang="nl-NL" dirty="0" smtClean="0"/>
          </a:p>
          <a:p>
            <a:pPr algn="ctr">
              <a:buNone/>
            </a:pPr>
            <a:r>
              <a:rPr lang="nl-NL" dirty="0" smtClean="0"/>
              <a:t>Beschikbaar water =</a:t>
            </a:r>
          </a:p>
          <a:p>
            <a:pPr algn="ctr">
              <a:buNone/>
            </a:pPr>
            <a:r>
              <a:rPr lang="nl-NL" dirty="0" smtClean="0"/>
              <a:t>Veldcapaciteit - </a:t>
            </a:r>
            <a:r>
              <a:rPr lang="nl-NL" dirty="0" err="1" smtClean="0"/>
              <a:t>verwelkingspunt</a:t>
            </a:r>
            <a:r>
              <a:rPr lang="nl-NL" dirty="0" smtClean="0"/>
              <a:t> </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Beschikbaar water</a:t>
            </a:r>
            <a:endParaRPr lang="nl-NL" dirty="0"/>
          </a:p>
        </p:txBody>
      </p:sp>
      <p:pic>
        <p:nvPicPr>
          <p:cNvPr id="39938" name="Picture 2"/>
          <p:cNvPicPr>
            <a:picLocks noChangeAspect="1" noChangeArrowheads="1"/>
          </p:cNvPicPr>
          <p:nvPr/>
        </p:nvPicPr>
        <p:blipFill>
          <a:blip r:embed="rId3" cstate="print"/>
          <a:srcRect/>
          <a:stretch>
            <a:fillRect/>
          </a:stretch>
        </p:blipFill>
        <p:spPr bwMode="auto">
          <a:xfrm>
            <a:off x="2771800" y="1124744"/>
            <a:ext cx="5144789" cy="5566290"/>
          </a:xfrm>
          <a:prstGeom prst="rect">
            <a:avLst/>
          </a:prstGeom>
          <a:noFill/>
          <a:ln w="9525">
            <a:noFill/>
            <a:miter lim="800000"/>
            <a:headEnd/>
            <a:tailEnd/>
          </a:ln>
        </p:spPr>
      </p:pic>
      <p:sp>
        <p:nvSpPr>
          <p:cNvPr id="5" name="Tekstvak 4"/>
          <p:cNvSpPr txBox="1"/>
          <p:nvPr/>
        </p:nvSpPr>
        <p:spPr>
          <a:xfrm>
            <a:off x="539552" y="1556792"/>
            <a:ext cx="2448272" cy="954107"/>
          </a:xfrm>
          <a:prstGeom prst="rect">
            <a:avLst/>
          </a:prstGeom>
          <a:noFill/>
        </p:spPr>
        <p:txBody>
          <a:bodyPr wrap="square" rtlCol="0">
            <a:spAutoFit/>
          </a:bodyPr>
          <a:lstStyle/>
          <a:p>
            <a:r>
              <a:rPr lang="nl-NL" sz="2800" dirty="0" smtClean="0">
                <a:latin typeface="Arial" pitchFamily="34" charset="0"/>
                <a:cs typeface="Arial" pitchFamily="34" charset="0"/>
              </a:rPr>
              <a:t>Waterretentie curve</a:t>
            </a:r>
            <a:endParaRPr lang="nl-NL"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Afbeeldingsresultaat voor droogte grasland"/>
          <p:cNvPicPr>
            <a:picLocks noChangeAspect="1" noChangeArrowheads="1"/>
          </p:cNvPicPr>
          <p:nvPr/>
        </p:nvPicPr>
        <p:blipFill>
          <a:blip r:embed="rId2" cstate="print"/>
          <a:srcRect/>
          <a:stretch>
            <a:fillRect/>
          </a:stretch>
        </p:blipFill>
        <p:spPr bwMode="auto">
          <a:xfrm>
            <a:off x="4427984" y="3429000"/>
            <a:ext cx="4473159" cy="3249192"/>
          </a:xfrm>
          <a:prstGeom prst="rect">
            <a:avLst/>
          </a:prstGeom>
          <a:noFill/>
        </p:spPr>
      </p:pic>
      <p:sp>
        <p:nvSpPr>
          <p:cNvPr id="2" name="Titel 1"/>
          <p:cNvSpPr>
            <a:spLocks noGrp="1"/>
          </p:cNvSpPr>
          <p:nvPr>
            <p:ph type="title"/>
          </p:nvPr>
        </p:nvSpPr>
        <p:spPr/>
        <p:txBody>
          <a:bodyPr/>
          <a:lstStyle/>
          <a:p>
            <a:r>
              <a:rPr lang="nl-NL" dirty="0" smtClean="0"/>
              <a:t>Beschikbaar water</a:t>
            </a:r>
            <a:endParaRPr lang="nl-NL" dirty="0"/>
          </a:p>
        </p:txBody>
      </p:sp>
      <p:pic>
        <p:nvPicPr>
          <p:cNvPr id="11266" name="Picture 2" descr="Afbeeldingsresultaat voor wateroverlast grasland"/>
          <p:cNvPicPr>
            <a:picLocks noChangeAspect="1" noChangeArrowheads="1"/>
          </p:cNvPicPr>
          <p:nvPr/>
        </p:nvPicPr>
        <p:blipFill>
          <a:blip r:embed="rId3" cstate="print"/>
          <a:srcRect/>
          <a:stretch>
            <a:fillRect/>
          </a:stretch>
        </p:blipFill>
        <p:spPr bwMode="auto">
          <a:xfrm>
            <a:off x="251520" y="1196752"/>
            <a:ext cx="5573507" cy="357301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Helicon template">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Algemene powerpoint Sterk Merk 2014-2015.pptx" id="{00CBBA46-BF44-41D2-ACA5-835B31DC845C}" vid="{90BE0B73-40E1-4A2C-AA6C-067AE43913A1}"/>
    </a:ext>
  </a:ext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Helicon template</Template>
  <TotalTime>145</TotalTime>
  <Words>286</Words>
  <Application>Microsoft Office PowerPoint</Application>
  <PresentationFormat>Diavoorstelling (4:3)</PresentationFormat>
  <Paragraphs>67</Paragraphs>
  <Slides>16</Slides>
  <Notes>8</Notes>
  <HiddenSlides>0</HiddenSlides>
  <MMClips>0</MMClips>
  <ScaleCrop>false</ScaleCrop>
  <HeadingPairs>
    <vt:vector size="4" baseType="variant">
      <vt:variant>
        <vt:lpstr>Thema</vt:lpstr>
      </vt:variant>
      <vt:variant>
        <vt:i4>1</vt:i4>
      </vt:variant>
      <vt:variant>
        <vt:lpstr>Diatitels</vt:lpstr>
      </vt:variant>
      <vt:variant>
        <vt:i4>16</vt:i4>
      </vt:variant>
    </vt:vector>
  </HeadingPairs>
  <TitlesOfParts>
    <vt:vector size="17" baseType="lpstr">
      <vt:lpstr>Helicon template</vt:lpstr>
      <vt:lpstr>Waterbeheer</vt:lpstr>
      <vt:lpstr>Inhoud</vt:lpstr>
      <vt:lpstr>Belang van water</vt:lpstr>
      <vt:lpstr>Waterkringloop</vt:lpstr>
      <vt:lpstr>Water in de bodem</vt:lpstr>
      <vt:lpstr>Beschikbaar water</vt:lpstr>
      <vt:lpstr>Beschikbaar water</vt:lpstr>
      <vt:lpstr>Beschikbaar water</vt:lpstr>
      <vt:lpstr>Beschikbaar water</vt:lpstr>
      <vt:lpstr>Bodemverdichting</vt:lpstr>
      <vt:lpstr>Bodemverdichting</vt:lpstr>
      <vt:lpstr>Maatregelen</vt:lpstr>
      <vt:lpstr>Water en bodembeheer - filmpje</vt:lpstr>
      <vt:lpstr>Bodemanalyse</vt:lpstr>
      <vt:lpstr>Waterretentie curve - grondsoorten</vt:lpstr>
      <vt:lpstr>Neerslag en verdamping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Hannah</dc:creator>
  <cp:lastModifiedBy>Hannah</cp:lastModifiedBy>
  <cp:revision>30</cp:revision>
  <dcterms:created xsi:type="dcterms:W3CDTF">2016-10-02T20:37:50Z</dcterms:created>
  <dcterms:modified xsi:type="dcterms:W3CDTF">2016-10-02T23:06:58Z</dcterms:modified>
</cp:coreProperties>
</file>